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345" r:id="rId2"/>
    <p:sldId id="327" r:id="rId3"/>
    <p:sldId id="258" r:id="rId4"/>
    <p:sldId id="259" r:id="rId5"/>
    <p:sldId id="340" r:id="rId6"/>
    <p:sldId id="341" r:id="rId7"/>
    <p:sldId id="342" r:id="rId8"/>
    <p:sldId id="260" r:id="rId9"/>
    <p:sldId id="264" r:id="rId10"/>
    <p:sldId id="265" r:id="rId11"/>
    <p:sldId id="262" r:id="rId12"/>
    <p:sldId id="266" r:id="rId13"/>
    <p:sldId id="267" r:id="rId14"/>
    <p:sldId id="328" r:id="rId15"/>
    <p:sldId id="269" r:id="rId16"/>
    <p:sldId id="270" r:id="rId17"/>
    <p:sldId id="273" r:id="rId18"/>
    <p:sldId id="271" r:id="rId19"/>
    <p:sldId id="275" r:id="rId20"/>
    <p:sldId id="274" r:id="rId21"/>
    <p:sldId id="276" r:id="rId22"/>
    <p:sldId id="329" r:id="rId23"/>
    <p:sldId id="330" r:id="rId24"/>
    <p:sldId id="279" r:id="rId25"/>
    <p:sldId id="331" r:id="rId26"/>
    <p:sldId id="332" r:id="rId27"/>
    <p:sldId id="282" r:id="rId28"/>
    <p:sldId id="283" r:id="rId29"/>
    <p:sldId id="284" r:id="rId30"/>
    <p:sldId id="286" r:id="rId31"/>
    <p:sldId id="285" r:id="rId32"/>
    <p:sldId id="287" r:id="rId33"/>
    <p:sldId id="288" r:id="rId34"/>
    <p:sldId id="293" r:id="rId35"/>
    <p:sldId id="343" r:id="rId36"/>
    <p:sldId id="295" r:id="rId37"/>
    <p:sldId id="296" r:id="rId38"/>
    <p:sldId id="334" r:id="rId39"/>
    <p:sldId id="335" r:id="rId40"/>
    <p:sldId id="336" r:id="rId41"/>
    <p:sldId id="301" r:id="rId42"/>
    <p:sldId id="302" r:id="rId43"/>
    <p:sldId id="303" r:id="rId44"/>
    <p:sldId id="337" r:id="rId45"/>
    <p:sldId id="305" r:id="rId46"/>
    <p:sldId id="306" r:id="rId47"/>
    <p:sldId id="307" r:id="rId48"/>
    <p:sldId id="308" r:id="rId49"/>
    <p:sldId id="309" r:id="rId50"/>
    <p:sldId id="310" r:id="rId51"/>
    <p:sldId id="312" r:id="rId52"/>
    <p:sldId id="313" r:id="rId53"/>
    <p:sldId id="314" r:id="rId54"/>
    <p:sldId id="315" r:id="rId55"/>
    <p:sldId id="316" r:id="rId56"/>
    <p:sldId id="317" r:id="rId57"/>
    <p:sldId id="318" r:id="rId58"/>
    <p:sldId id="319" r:id="rId59"/>
    <p:sldId id="320" r:id="rId60"/>
    <p:sldId id="321" r:id="rId61"/>
    <p:sldId id="338" r:id="rId62"/>
    <p:sldId id="323" r:id="rId63"/>
    <p:sldId id="347" r:id="rId6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14BC1C"/>
    <a:srgbClr val="990000"/>
    <a:srgbClr val="66FF33"/>
    <a:srgbClr val="CC0000"/>
    <a:srgbClr val="590F1B"/>
    <a:srgbClr val="3312AE"/>
    <a:srgbClr val="FF0066"/>
    <a:srgbClr val="CB058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30" d="100"/>
          <a:sy n="130" d="100"/>
        </p:scale>
        <p:origin x="82" y="-1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15988E-AE7A-4D2E-B95E-9FC64187B9A6}" type="datetimeFigureOut">
              <a:rPr lang="es-ES" smtClean="0"/>
              <a:pPr/>
              <a:t>20/07/2017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A86B5A-24C2-4724-A271-79F738F6173C}" type="slidenum">
              <a:rPr lang="es-ES" smtClean="0"/>
              <a:pPr/>
              <a:t>‹Nº›</a:t>
            </a:fld>
            <a:endParaRPr lang="es-ES"/>
          </a:p>
        </p:txBody>
      </p:sp>
    </p:spTree>
    <p:extLst>
      <p:ext uri="{BB962C8B-B14F-4D97-AF65-F5344CB8AC3E}">
        <p14:creationId xmlns:p14="http://schemas.microsoft.com/office/powerpoint/2010/main" val="2897593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AFA86B5A-24C2-4724-A271-79F738F6173C}" type="slidenum">
              <a:rPr lang="es-ES" smtClean="0"/>
              <a:pPr/>
              <a:t>34</a:t>
            </a:fld>
            <a:endParaRPr lang="es-ES"/>
          </a:p>
        </p:txBody>
      </p:sp>
    </p:spTree>
    <p:extLst>
      <p:ext uri="{BB962C8B-B14F-4D97-AF65-F5344CB8AC3E}">
        <p14:creationId xmlns:p14="http://schemas.microsoft.com/office/powerpoint/2010/main" val="623848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AFA86B5A-24C2-4724-A271-79F738F6173C}" type="slidenum">
              <a:rPr lang="es-ES" smtClean="0"/>
              <a:pPr/>
              <a:t>39</a:t>
            </a:fld>
            <a:endParaRPr lang="es-ES"/>
          </a:p>
        </p:txBody>
      </p:sp>
    </p:spTree>
    <p:extLst>
      <p:ext uri="{BB962C8B-B14F-4D97-AF65-F5344CB8AC3E}">
        <p14:creationId xmlns:p14="http://schemas.microsoft.com/office/powerpoint/2010/main" val="1116007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19" name="18 Marcador de pie de página"/>
          <p:cNvSpPr>
            <a:spLocks noGrp="1"/>
          </p:cNvSpPr>
          <p:nvPr>
            <p:ph type="ftr" sz="quarter" idx="11"/>
          </p:nvPr>
        </p:nvSpPr>
        <p:spPr/>
        <p:txBody>
          <a:bodyPr/>
          <a:lstStyle/>
          <a:p>
            <a:endParaRPr lang="es-ES"/>
          </a:p>
        </p:txBody>
      </p:sp>
      <p:sp>
        <p:nvSpPr>
          <p:cNvPr id="27" name="26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8077200" y="6356350"/>
            <a:ext cx="609600" cy="365125"/>
          </a:xfrm>
        </p:spPr>
        <p:txBody>
          <a:bodyPr/>
          <a:lstStyle/>
          <a:p>
            <a:fld id="{078C2C19-6C91-4697-8035-08E4956C826F}" type="slidenum">
              <a:rPr lang="es-ES" smtClean="0"/>
              <a:pPr/>
              <a:t>‹Nº›</a:t>
            </a:fld>
            <a:endParaRPr lang="es-ES"/>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D243102-1D46-459A-919F-1AB586D9BB98}" type="datetimeFigureOut">
              <a:rPr lang="es-ES" smtClean="0"/>
              <a:pPr/>
              <a:t>20/07/2017</a:t>
            </a:fld>
            <a:endParaRPr lang="es-ES"/>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S"/>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78C2C19-6C91-4697-8035-08E4956C826F}" type="slidenum">
              <a:rPr lang="es-ES" smtClean="0"/>
              <a:pPr/>
              <a:t>‹Nº›</a:t>
            </a:fld>
            <a:endParaRPr lang="es-ES"/>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6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33" y="1383474"/>
            <a:ext cx="9144000" cy="3058185"/>
          </a:xfrm>
          <a:prstGeom prst="rect">
            <a:avLst/>
          </a:prstGeom>
        </p:spPr>
      </p:pic>
      <p:sp>
        <p:nvSpPr>
          <p:cNvPr id="7" name="CuadroTexto 6"/>
          <p:cNvSpPr txBox="1"/>
          <p:nvPr/>
        </p:nvSpPr>
        <p:spPr>
          <a:xfrm>
            <a:off x="1484258" y="107604"/>
            <a:ext cx="6040033" cy="954107"/>
          </a:xfrm>
          <a:prstGeom prst="rect">
            <a:avLst/>
          </a:prstGeom>
          <a:noFill/>
        </p:spPr>
        <p:txBody>
          <a:bodyPr wrap="square" rtlCol="0">
            <a:spAutoFit/>
          </a:bodyPr>
          <a:lstStyle/>
          <a:p>
            <a:pPr algn="ctr"/>
            <a:r>
              <a:rPr lang="en-US" sz="2800" dirty="0">
                <a:solidFill>
                  <a:srgbClr val="FFFF00"/>
                </a:solidFill>
                <a:latin typeface="Bodoni MT Black" panose="02070A03080606020203" pitchFamily="18" charset="0"/>
              </a:rPr>
              <a:t>IF THE EARTH SHAKES! WILL YOU BE READY?</a:t>
            </a:r>
            <a:endParaRPr lang="es-ES" sz="2800" dirty="0">
              <a:solidFill>
                <a:srgbClr val="FFFF00"/>
              </a:solidFill>
              <a:latin typeface="Berlin Sans FB Demi" panose="020E0802020502020306" pitchFamily="34" charset="0"/>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3" y="-3026"/>
            <a:ext cx="1429381" cy="1386500"/>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9862"/>
            <a:ext cx="2984122" cy="2008138"/>
          </a:xfrm>
          <a:prstGeom prst="rect">
            <a:avLst/>
          </a:prstGeom>
        </p:spPr>
      </p:pic>
      <p:sp>
        <p:nvSpPr>
          <p:cNvPr id="12" name="CuadroTexto 11"/>
          <p:cNvSpPr txBox="1"/>
          <p:nvPr/>
        </p:nvSpPr>
        <p:spPr>
          <a:xfrm>
            <a:off x="3131840" y="4480681"/>
            <a:ext cx="5472607" cy="769441"/>
          </a:xfrm>
          <a:prstGeom prst="rect">
            <a:avLst/>
          </a:prstGeom>
          <a:noFill/>
        </p:spPr>
        <p:txBody>
          <a:bodyPr wrap="square" rtlCol="0">
            <a:spAutoFit/>
          </a:bodyPr>
          <a:lstStyle/>
          <a:p>
            <a:pPr algn="ctr"/>
            <a:r>
              <a:rPr lang="es-ES" sz="4400" dirty="0" smtClean="0">
                <a:solidFill>
                  <a:srgbClr val="66FF33"/>
                </a:solidFill>
              </a:rPr>
              <a:t>2016-2018</a:t>
            </a:r>
            <a:endParaRPr lang="es-ES" sz="4400" dirty="0">
              <a:solidFill>
                <a:srgbClr val="66FF33"/>
              </a:solidFill>
            </a:endParaRPr>
          </a:p>
        </p:txBody>
      </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6358" y="5445224"/>
            <a:ext cx="5510957" cy="1201517"/>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747688" y="-12837"/>
            <a:ext cx="1396311" cy="1396311"/>
          </a:xfrm>
          <a:prstGeom prst="rect">
            <a:avLst/>
          </a:prstGeom>
        </p:spPr>
      </p:pic>
    </p:spTree>
    <p:extLst>
      <p:ext uri="{BB962C8B-B14F-4D97-AF65-F5344CB8AC3E}">
        <p14:creationId xmlns:p14="http://schemas.microsoft.com/office/powerpoint/2010/main" val="297775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Usuario\Mis documentos\Mis imágenes\PictureProject\COMENIUS 2012-2014\P2145525.JPG"/>
          <p:cNvPicPr>
            <a:picLocks noChangeAspect="1" noChangeArrowheads="1"/>
          </p:cNvPicPr>
          <p:nvPr/>
        </p:nvPicPr>
        <p:blipFill>
          <a:blip r:embed="rId2" cstate="print"/>
          <a:srcRect/>
          <a:stretch>
            <a:fillRect/>
          </a:stretch>
        </p:blipFill>
        <p:spPr bwMode="auto">
          <a:xfrm>
            <a:off x="-489" y="1"/>
            <a:ext cx="9144489" cy="6858000"/>
          </a:xfrm>
          <a:prstGeom prst="rect">
            <a:avLst/>
          </a:prstGeom>
          <a:noFill/>
        </p:spPr>
      </p:pic>
      <p:pic>
        <p:nvPicPr>
          <p:cNvPr id="6" name="Picture 4" descr="C:\Documents and Settings\Usuario\Mis documentos\Mis imágenes\PictureProject\COMENIUS 2012-2014\P5018830.JPG"/>
          <p:cNvPicPr>
            <a:picLocks noGrp="1" noChangeAspect="1" noChangeArrowheads="1"/>
          </p:cNvPicPr>
          <p:nvPr>
            <p:ph idx="1"/>
          </p:nvPr>
        </p:nvPicPr>
        <p:blipFill>
          <a:blip r:embed="rId3" cstate="print"/>
          <a:srcRect/>
          <a:stretch>
            <a:fillRect/>
          </a:stretch>
        </p:blipFill>
        <p:spPr bwMode="auto">
          <a:xfrm>
            <a:off x="0" y="0"/>
            <a:ext cx="3347864" cy="2510898"/>
          </a:xfrm>
          <a:prstGeom prst="rect">
            <a:avLst/>
          </a:prstGeom>
          <a:noFill/>
        </p:spPr>
      </p:pic>
      <p:pic>
        <p:nvPicPr>
          <p:cNvPr id="8195" name="Picture 3" descr="C:\Documents and Settings\Usuario\Mis documentos\Mis imágenes\PictureProject\COMENIUS 2012-2014\DSCN08853931.JPG"/>
          <p:cNvPicPr>
            <a:picLocks noChangeAspect="1" noChangeArrowheads="1"/>
          </p:cNvPicPr>
          <p:nvPr/>
        </p:nvPicPr>
        <p:blipFill>
          <a:blip r:embed="rId4" cstate="print"/>
          <a:srcRect/>
          <a:stretch>
            <a:fillRect/>
          </a:stretch>
        </p:blipFill>
        <p:spPr bwMode="auto">
          <a:xfrm>
            <a:off x="5724128" y="4293096"/>
            <a:ext cx="3419872" cy="2564904"/>
          </a:xfrm>
          <a:prstGeom prst="rect">
            <a:avLst/>
          </a:prstGeom>
          <a:noFill/>
        </p:spPr>
      </p:pic>
      <p:sp>
        <p:nvSpPr>
          <p:cNvPr id="8" name="7 CuadroTexto"/>
          <p:cNvSpPr txBox="1"/>
          <p:nvPr/>
        </p:nvSpPr>
        <p:spPr>
          <a:xfrm>
            <a:off x="3419872" y="260648"/>
            <a:ext cx="5616624" cy="1200329"/>
          </a:xfrm>
          <a:prstGeom prst="rect">
            <a:avLst/>
          </a:prstGeom>
          <a:noFill/>
        </p:spPr>
        <p:txBody>
          <a:bodyPr wrap="square" rtlCol="0">
            <a:spAutoFit/>
          </a:bodyPr>
          <a:lstStyle/>
          <a:p>
            <a:pPr lvl="0" algn="ctr"/>
            <a:r>
              <a:rPr lang="en-US" b="1" dirty="0" smtClean="0">
                <a:solidFill>
                  <a:srgbClr val="FFC000"/>
                </a:solidFill>
              </a:rPr>
              <a:t>Vélez-Blanco is located  at he foot of  the </a:t>
            </a:r>
            <a:r>
              <a:rPr lang="en-US" b="1" dirty="0" err="1" smtClean="0">
                <a:solidFill>
                  <a:srgbClr val="FFC000"/>
                </a:solidFill>
              </a:rPr>
              <a:t>Maimón</a:t>
            </a:r>
            <a:r>
              <a:rPr lang="en-US" b="1" dirty="0" smtClean="0">
                <a:solidFill>
                  <a:srgbClr val="FFC000"/>
                </a:solidFill>
              </a:rPr>
              <a:t> Mount more than 1,000 meters high. The castle, which belonged to the Marquis of </a:t>
            </a:r>
            <a:r>
              <a:rPr lang="en-US" b="1" dirty="0" err="1" smtClean="0">
                <a:solidFill>
                  <a:srgbClr val="FFC000"/>
                </a:solidFill>
              </a:rPr>
              <a:t>LosVélez</a:t>
            </a:r>
            <a:r>
              <a:rPr lang="en-US" b="1" dirty="0" smtClean="0">
                <a:solidFill>
                  <a:srgbClr val="FFC000"/>
                </a:solidFill>
              </a:rPr>
              <a:t>, stands out.</a:t>
            </a:r>
            <a:endParaRPr lang="es-ES" b="1" dirty="0">
              <a:solidFill>
                <a:srgbClr val="FFC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COMENIUS ALEMANIA JUNIO-JULIO´13\PowerPoint AMMONITES\Informacion comarca de los Vélez- Viaje hermanamiento sept. 2009\IMÁGENES\Mirador del Puntal del Morral 2.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pic>
        <p:nvPicPr>
          <p:cNvPr id="8" name="Picture 3" descr="D:\COMENIUS ALEMANIA JUNIO-JULIO´13\PowerPoint AMMONITES\Informacion comarca de los Vélez- Viaje hermanamiento sept. 2009\IMÁGENES\Ermita de la Virgen de la Cabeza.jpg"/>
          <p:cNvPicPr>
            <a:picLocks noChangeAspect="1" noChangeArrowheads="1"/>
          </p:cNvPicPr>
          <p:nvPr/>
        </p:nvPicPr>
        <p:blipFill>
          <a:blip r:embed="rId3" cstate="print"/>
          <a:srcRect/>
          <a:stretch>
            <a:fillRect/>
          </a:stretch>
        </p:blipFill>
        <p:spPr bwMode="auto">
          <a:xfrm>
            <a:off x="6012161" y="0"/>
            <a:ext cx="3131839" cy="2348879"/>
          </a:xfrm>
          <a:prstGeom prst="rect">
            <a:avLst/>
          </a:prstGeom>
          <a:noFill/>
        </p:spPr>
      </p:pic>
      <p:pic>
        <p:nvPicPr>
          <p:cNvPr id="9" name="8 Imagen"/>
          <p:cNvPicPr>
            <a:picLocks noChangeAspect="1"/>
          </p:cNvPicPr>
          <p:nvPr/>
        </p:nvPicPr>
        <p:blipFill>
          <a:blip r:embed="rId4" cstate="print">
            <a:alphaModFix/>
            <a:lum/>
          </a:blip>
          <a:srcRect/>
          <a:stretch>
            <a:fillRect/>
          </a:stretch>
        </p:blipFill>
        <p:spPr>
          <a:xfrm>
            <a:off x="0" y="4030080"/>
            <a:ext cx="3635896" cy="2827920"/>
          </a:xfrm>
          <a:prstGeom prst="rect">
            <a:avLst/>
          </a:prstGeom>
          <a:noFill/>
          <a:ln>
            <a:noFill/>
          </a:ln>
        </p:spPr>
      </p:pic>
      <p:sp>
        <p:nvSpPr>
          <p:cNvPr id="10" name="9 CuadroTexto"/>
          <p:cNvSpPr txBox="1"/>
          <p:nvPr/>
        </p:nvSpPr>
        <p:spPr>
          <a:xfrm>
            <a:off x="107504" y="188640"/>
            <a:ext cx="5976664" cy="923330"/>
          </a:xfrm>
          <a:prstGeom prst="rect">
            <a:avLst/>
          </a:prstGeom>
          <a:noFill/>
        </p:spPr>
        <p:txBody>
          <a:bodyPr wrap="square" rtlCol="0">
            <a:spAutoFit/>
          </a:bodyPr>
          <a:lstStyle/>
          <a:p>
            <a:pPr lvl="0" algn="ctr">
              <a:buNone/>
            </a:pPr>
            <a:r>
              <a:rPr lang="en-US" dirty="0" smtClean="0">
                <a:solidFill>
                  <a:srgbClr val="C00000"/>
                </a:solidFill>
              </a:rPr>
              <a:t>María, which is 1,200 meters above sea level, is a village of about 1,000 inhabitants. It is part of the Natural Park. The winters are cold and snowy; summers are warm and short</a:t>
            </a:r>
            <a:endParaRPr lang="es-ES" dirty="0">
              <a:solidFill>
                <a:srgbClr val="C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Documents and Settings\Usuario\Mis documentos\Mis imágenes\PictureProject\COMENIUS 2012-2014\Chirivel.jpg"/>
          <p:cNvPicPr>
            <a:picLocks noChangeAspect="1" noChangeArrowheads="1"/>
          </p:cNvPicPr>
          <p:nvPr/>
        </p:nvPicPr>
        <p:blipFill>
          <a:blip r:embed="rId2" cstate="print"/>
          <a:srcRect/>
          <a:stretch>
            <a:fillRect/>
          </a:stretch>
        </p:blipFill>
        <p:spPr bwMode="auto">
          <a:xfrm>
            <a:off x="0" y="0"/>
            <a:ext cx="9144000" cy="6125764"/>
          </a:xfrm>
          <a:prstGeom prst="rect">
            <a:avLst/>
          </a:prstGeom>
          <a:noFill/>
        </p:spPr>
      </p:pic>
      <p:pic>
        <p:nvPicPr>
          <p:cNvPr id="9221" name="Picture 5" descr="C:\Documents and Settings\Usuario\Mis documentos\Mis imágenes\PictureProject\COMENIUS 2012-2014\2307516058_2b8c5bca57.jpg"/>
          <p:cNvPicPr>
            <a:picLocks noChangeAspect="1" noChangeArrowheads="1"/>
          </p:cNvPicPr>
          <p:nvPr/>
        </p:nvPicPr>
        <p:blipFill>
          <a:blip r:embed="rId3" cstate="print"/>
          <a:srcRect/>
          <a:stretch>
            <a:fillRect/>
          </a:stretch>
        </p:blipFill>
        <p:spPr bwMode="auto">
          <a:xfrm>
            <a:off x="5724128" y="4293096"/>
            <a:ext cx="3419872" cy="2564904"/>
          </a:xfrm>
          <a:prstGeom prst="rect">
            <a:avLst/>
          </a:prstGeom>
          <a:noFill/>
        </p:spPr>
      </p:pic>
      <p:pic>
        <p:nvPicPr>
          <p:cNvPr id="9223" name="Picture 7" descr="http://www.ideal.es/granada/prensa/noticias/201006/01/fotos/3279713.jpg"/>
          <p:cNvPicPr>
            <a:picLocks noChangeAspect="1" noChangeArrowheads="1"/>
          </p:cNvPicPr>
          <p:nvPr/>
        </p:nvPicPr>
        <p:blipFill>
          <a:blip r:embed="rId4" cstate="print"/>
          <a:srcRect/>
          <a:stretch>
            <a:fillRect/>
          </a:stretch>
        </p:blipFill>
        <p:spPr bwMode="auto">
          <a:xfrm>
            <a:off x="0" y="3212976"/>
            <a:ext cx="2435427" cy="3645024"/>
          </a:xfrm>
          <a:prstGeom prst="rect">
            <a:avLst/>
          </a:prstGeom>
          <a:noFill/>
        </p:spPr>
      </p:pic>
      <p:pic>
        <p:nvPicPr>
          <p:cNvPr id="9225" name="Picture 9" descr="http://www.chirivel.galeon.com/index_archivos/image4831.jpg"/>
          <p:cNvPicPr>
            <a:picLocks noChangeAspect="1" noChangeArrowheads="1"/>
          </p:cNvPicPr>
          <p:nvPr/>
        </p:nvPicPr>
        <p:blipFill>
          <a:blip r:embed="rId5" cstate="print"/>
          <a:srcRect/>
          <a:stretch>
            <a:fillRect/>
          </a:stretch>
        </p:blipFill>
        <p:spPr bwMode="auto">
          <a:xfrm>
            <a:off x="2699792" y="4739000"/>
            <a:ext cx="2808312" cy="2119000"/>
          </a:xfrm>
          <a:prstGeom prst="rect">
            <a:avLst/>
          </a:prstGeom>
          <a:noFill/>
        </p:spPr>
      </p:pic>
      <p:sp>
        <p:nvSpPr>
          <p:cNvPr id="12" name="11 CuadroTexto"/>
          <p:cNvSpPr txBox="1"/>
          <p:nvPr/>
        </p:nvSpPr>
        <p:spPr>
          <a:xfrm>
            <a:off x="2843808" y="0"/>
            <a:ext cx="4464496" cy="1477328"/>
          </a:xfrm>
          <a:prstGeom prst="rect">
            <a:avLst/>
          </a:prstGeom>
          <a:noFill/>
        </p:spPr>
        <p:txBody>
          <a:bodyPr wrap="square" rtlCol="0">
            <a:spAutoFit/>
          </a:bodyPr>
          <a:lstStyle/>
          <a:p>
            <a:pPr lvl="0" algn="ctr"/>
            <a:r>
              <a:rPr lang="en-US" dirty="0" err="1" smtClean="0">
                <a:solidFill>
                  <a:srgbClr val="C00000"/>
                </a:solidFill>
              </a:rPr>
              <a:t>Chirivel</a:t>
            </a:r>
            <a:r>
              <a:rPr lang="en-US" dirty="0" smtClean="0">
                <a:solidFill>
                  <a:srgbClr val="C00000"/>
                </a:solidFill>
              </a:rPr>
              <a:t> has an area of 197 square kilometers and 1,811 inhabitants approximately. It is the archaeological site of El </a:t>
            </a:r>
            <a:r>
              <a:rPr lang="en-US" dirty="0" err="1" smtClean="0">
                <a:solidFill>
                  <a:srgbClr val="C00000"/>
                </a:solidFill>
              </a:rPr>
              <a:t>Villar</a:t>
            </a:r>
            <a:r>
              <a:rPr lang="en-US" dirty="0" smtClean="0">
                <a:solidFill>
                  <a:srgbClr val="C00000"/>
                </a:solidFill>
              </a:rPr>
              <a:t>, which owns pieces of Roman origin: columns and capitals.</a:t>
            </a:r>
            <a:endParaRPr lang="es-ES" dirty="0">
              <a:solidFill>
                <a:srgbClr val="C0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descr="C:\Documents and Settings\Usuario\Mis documentos\Mis imágenes\PictureProject\COMENIUS 2012-2014\P1315387.JPG"/>
          <p:cNvPicPr>
            <a:picLocks noGrp="1" noChangeAspect="1" noChangeArrowheads="1"/>
          </p:cNvPicPr>
          <p:nvPr>
            <p:ph idx="1"/>
          </p:nvPr>
        </p:nvPicPr>
        <p:blipFill>
          <a:blip r:embed="rId2" cstate="print"/>
          <a:srcRect/>
          <a:stretch>
            <a:fillRect/>
          </a:stretch>
        </p:blipFill>
        <p:spPr bwMode="auto">
          <a:xfrm>
            <a:off x="0" y="332656"/>
            <a:ext cx="9144000" cy="6858000"/>
          </a:xfrm>
          <a:prstGeom prst="rect">
            <a:avLst/>
          </a:prstGeom>
          <a:noFill/>
        </p:spPr>
      </p:pic>
      <p:pic>
        <p:nvPicPr>
          <p:cNvPr id="12" name="Picture 17" descr="http://3.bp.blogspot.com/_3AnNT5U8Uyk/TBwBqbsz_wI/AAAAAAAABMA/vkbdn01Bix4/s1600/IMG_0570.JPG"/>
          <p:cNvPicPr>
            <a:picLocks noChangeAspect="1" noChangeArrowheads="1"/>
          </p:cNvPicPr>
          <p:nvPr/>
        </p:nvPicPr>
        <p:blipFill>
          <a:blip r:embed="rId3" cstate="print"/>
          <a:srcRect/>
          <a:stretch>
            <a:fillRect/>
          </a:stretch>
        </p:blipFill>
        <p:spPr bwMode="auto">
          <a:xfrm>
            <a:off x="0" y="0"/>
            <a:ext cx="3323861" cy="2492896"/>
          </a:xfrm>
          <a:prstGeom prst="rect">
            <a:avLst/>
          </a:prstGeom>
          <a:noFill/>
        </p:spPr>
      </p:pic>
      <p:sp>
        <p:nvSpPr>
          <p:cNvPr id="13" name="12 CuadroTexto"/>
          <p:cNvSpPr txBox="1"/>
          <p:nvPr/>
        </p:nvSpPr>
        <p:spPr>
          <a:xfrm>
            <a:off x="3491880" y="332656"/>
            <a:ext cx="5400600" cy="738664"/>
          </a:xfrm>
          <a:prstGeom prst="rect">
            <a:avLst/>
          </a:prstGeom>
          <a:noFill/>
        </p:spPr>
        <p:txBody>
          <a:bodyPr wrap="square" rtlCol="0">
            <a:spAutoFit/>
          </a:bodyPr>
          <a:lstStyle/>
          <a:p>
            <a:pPr lvl="0" algn="just"/>
            <a:r>
              <a:rPr lang="en-US" sz="1400" b="1" dirty="0" smtClean="0">
                <a:solidFill>
                  <a:srgbClr val="FFFF00"/>
                </a:solidFill>
              </a:rPr>
              <a:t>El </a:t>
            </a:r>
            <a:r>
              <a:rPr lang="en-US" sz="1400" b="1" dirty="0" err="1" smtClean="0">
                <a:solidFill>
                  <a:srgbClr val="FFFF00"/>
                </a:solidFill>
              </a:rPr>
              <a:t>Contador</a:t>
            </a:r>
            <a:r>
              <a:rPr lang="en-US" sz="1400" b="1" dirty="0" smtClean="0">
                <a:solidFill>
                  <a:srgbClr val="FFFF00"/>
                </a:solidFill>
              </a:rPr>
              <a:t> is a district of the municipality of </a:t>
            </a:r>
            <a:r>
              <a:rPr lang="en-US" sz="1400" b="1" dirty="0" err="1" smtClean="0">
                <a:solidFill>
                  <a:srgbClr val="FFFF00"/>
                </a:solidFill>
              </a:rPr>
              <a:t>Chirivel</a:t>
            </a:r>
            <a:r>
              <a:rPr lang="en-US" sz="1400" b="1" dirty="0" smtClean="0">
                <a:solidFill>
                  <a:srgbClr val="FFFF00"/>
                </a:solidFill>
              </a:rPr>
              <a:t>, where the Museum of Esparto can be stood out, unique in Europe and the Church of San Antonio of Padua</a:t>
            </a:r>
            <a:endParaRPr lang="es-ES" sz="1400" b="1" dirty="0">
              <a:solidFill>
                <a:srgbClr val="FFFF00"/>
              </a:solidFill>
            </a:endParaRPr>
          </a:p>
        </p:txBody>
      </p:sp>
      <p:pic>
        <p:nvPicPr>
          <p:cNvPr id="14" name="13 Imagen"/>
          <p:cNvPicPr>
            <a:picLocks noChangeAspect="1"/>
          </p:cNvPicPr>
          <p:nvPr/>
        </p:nvPicPr>
        <p:blipFill>
          <a:blip r:embed="rId4" cstate="print">
            <a:alphaModFix/>
            <a:lum/>
          </a:blip>
          <a:srcRect/>
          <a:stretch>
            <a:fillRect/>
          </a:stretch>
        </p:blipFill>
        <p:spPr>
          <a:xfrm>
            <a:off x="6372200" y="3766378"/>
            <a:ext cx="2771799" cy="3091621"/>
          </a:xfrm>
          <a:prstGeom prst="rect">
            <a:avLst/>
          </a:prstGeom>
          <a:noFill/>
          <a:ln>
            <a:noFill/>
          </a:ln>
        </p:spPr>
      </p:pic>
      <p:sp>
        <p:nvSpPr>
          <p:cNvPr id="15" name="14 CuadroTexto"/>
          <p:cNvSpPr txBox="1"/>
          <p:nvPr/>
        </p:nvSpPr>
        <p:spPr>
          <a:xfrm>
            <a:off x="2699792" y="6093296"/>
            <a:ext cx="3672408" cy="646331"/>
          </a:xfrm>
          <a:prstGeom prst="rect">
            <a:avLst/>
          </a:prstGeom>
          <a:noFill/>
        </p:spPr>
        <p:txBody>
          <a:bodyPr wrap="square" rtlCol="0">
            <a:spAutoFit/>
          </a:bodyPr>
          <a:lstStyle/>
          <a:p>
            <a:pPr lvl="0" algn="r"/>
            <a:r>
              <a:rPr lang="en-US" b="1" dirty="0" err="1" smtClean="0">
                <a:solidFill>
                  <a:srgbClr val="C00000"/>
                </a:solidFill>
              </a:rPr>
              <a:t>Topares</a:t>
            </a:r>
            <a:r>
              <a:rPr lang="en-US" b="1" dirty="0" smtClean="0">
                <a:solidFill>
                  <a:srgbClr val="C00000"/>
                </a:solidFill>
              </a:rPr>
              <a:t> is a district of the municipality of Vélez-Blanco</a:t>
            </a:r>
            <a:endParaRPr lang="es-ES" b="1" dirty="0">
              <a:solidFill>
                <a:srgbClr val="C00000"/>
              </a:solidFill>
            </a:endParaRPr>
          </a:p>
        </p:txBody>
      </p:sp>
      <p:pic>
        <p:nvPicPr>
          <p:cNvPr id="16" name="15 Imagen"/>
          <p:cNvPicPr>
            <a:picLocks noChangeAspect="1"/>
          </p:cNvPicPr>
          <p:nvPr/>
        </p:nvPicPr>
        <p:blipFill>
          <a:blip r:embed="rId5" cstate="print">
            <a:alphaModFix/>
            <a:lum/>
          </a:blip>
          <a:srcRect/>
          <a:stretch>
            <a:fillRect/>
          </a:stretch>
        </p:blipFill>
        <p:spPr>
          <a:xfrm>
            <a:off x="0" y="2492896"/>
            <a:ext cx="3380050" cy="3212976"/>
          </a:xfrm>
          <a:prstGeom prst="rect">
            <a:avLst/>
          </a:prstGeom>
          <a:noFill/>
          <a:ln>
            <a:noFill/>
          </a:ln>
        </p:spPr>
      </p:pic>
      <p:sp>
        <p:nvSpPr>
          <p:cNvPr id="17" name="16 CuadroTexto"/>
          <p:cNvSpPr txBox="1"/>
          <p:nvPr/>
        </p:nvSpPr>
        <p:spPr>
          <a:xfrm>
            <a:off x="3491880" y="2492896"/>
            <a:ext cx="5400600" cy="1323439"/>
          </a:xfrm>
          <a:prstGeom prst="rect">
            <a:avLst/>
          </a:prstGeom>
          <a:noFill/>
        </p:spPr>
        <p:txBody>
          <a:bodyPr wrap="square" rtlCol="0">
            <a:spAutoFit/>
          </a:bodyPr>
          <a:lstStyle/>
          <a:p>
            <a:pPr lvl="0"/>
            <a:r>
              <a:rPr lang="en-US" sz="1600" b="1" dirty="0" err="1" smtClean="0">
                <a:solidFill>
                  <a:srgbClr val="FFFF00"/>
                </a:solidFill>
              </a:rPr>
              <a:t>Cañadas</a:t>
            </a:r>
            <a:r>
              <a:rPr lang="en-US" sz="1600" b="1" dirty="0" smtClean="0">
                <a:solidFill>
                  <a:srgbClr val="FFFF00"/>
                </a:solidFill>
              </a:rPr>
              <a:t> de </a:t>
            </a:r>
            <a:r>
              <a:rPr lang="en-US" sz="1600" b="1" dirty="0" err="1" smtClean="0">
                <a:solidFill>
                  <a:srgbClr val="FFFF00"/>
                </a:solidFill>
              </a:rPr>
              <a:t>Cañepla</a:t>
            </a:r>
            <a:r>
              <a:rPr lang="en-US" sz="1600" b="1" dirty="0" smtClean="0">
                <a:solidFill>
                  <a:srgbClr val="FFFF00"/>
                </a:solidFill>
              </a:rPr>
              <a:t> is a village of María. A worth mentioning environment for its microclimate, temperature, nature, birds, endemic species and close to it, the remains of the first man of Western Europe, </a:t>
            </a:r>
            <a:r>
              <a:rPr lang="en-US" sz="1600" b="1" dirty="0" err="1" smtClean="0">
                <a:solidFill>
                  <a:srgbClr val="FFFF00"/>
                </a:solidFill>
              </a:rPr>
              <a:t>Orce</a:t>
            </a:r>
            <a:r>
              <a:rPr lang="en-US" sz="1600" b="1" dirty="0" smtClean="0">
                <a:solidFill>
                  <a:srgbClr val="FFFF00"/>
                </a:solidFill>
              </a:rPr>
              <a:t> Man, were found.</a:t>
            </a:r>
            <a:endParaRPr lang="es-ES" sz="1600" b="1" dirty="0">
              <a:solidFill>
                <a:srgbClr val="FFFF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uario\Mis documentos\Mis imágenes\PictureProject\Ruta Biología Geología 2015\P4081772R.JPG"/>
          <p:cNvPicPr>
            <a:picLocks noChangeAspect="1" noChangeArrowheads="1"/>
          </p:cNvPicPr>
          <p:nvPr/>
        </p:nvPicPr>
        <p:blipFill>
          <a:blip r:embed="rId2" cstate="print"/>
          <a:srcRect/>
          <a:stretch>
            <a:fillRect/>
          </a:stretch>
        </p:blipFill>
        <p:spPr bwMode="auto">
          <a:xfrm>
            <a:off x="-1970" y="0"/>
            <a:ext cx="9145970" cy="6858110"/>
          </a:xfrm>
          <a:prstGeom prst="rect">
            <a:avLst/>
          </a:prstGeom>
          <a:noFill/>
        </p:spPr>
      </p:pic>
      <p:sp>
        <p:nvSpPr>
          <p:cNvPr id="5" name="4 CuadroTexto"/>
          <p:cNvSpPr txBox="1"/>
          <p:nvPr/>
        </p:nvSpPr>
        <p:spPr>
          <a:xfrm>
            <a:off x="827584" y="260648"/>
            <a:ext cx="7200800" cy="1077218"/>
          </a:xfrm>
          <a:prstGeom prst="rect">
            <a:avLst/>
          </a:prstGeom>
          <a:noFill/>
        </p:spPr>
        <p:txBody>
          <a:bodyPr wrap="square" rtlCol="0">
            <a:spAutoFit/>
          </a:bodyPr>
          <a:lstStyle/>
          <a:p>
            <a:pPr algn="ctr"/>
            <a:r>
              <a:rPr lang="en-US" sz="3200" b="1" dirty="0" smtClean="0">
                <a:solidFill>
                  <a:srgbClr val="FFFF00"/>
                </a:solidFill>
              </a:rPr>
              <a:t>GEOLOGICAL HERITAGE OF ANDALUSIA (I)</a:t>
            </a:r>
            <a:endParaRPr lang="es-ES" sz="3200" b="1" dirty="0">
              <a:solidFill>
                <a:srgbClr val="FFFF00"/>
              </a:solidFill>
            </a:endParaRPr>
          </a:p>
        </p:txBody>
      </p:sp>
      <p:sp>
        <p:nvSpPr>
          <p:cNvPr id="6" name="5 CuadroTexto"/>
          <p:cNvSpPr txBox="1"/>
          <p:nvPr/>
        </p:nvSpPr>
        <p:spPr>
          <a:xfrm>
            <a:off x="0" y="5517232"/>
            <a:ext cx="5306362" cy="400110"/>
          </a:xfrm>
          <a:prstGeom prst="rect">
            <a:avLst/>
          </a:prstGeom>
          <a:noFill/>
        </p:spPr>
        <p:txBody>
          <a:bodyPr wrap="square" rtlCol="0">
            <a:spAutoFit/>
          </a:bodyPr>
          <a:lstStyle/>
          <a:p>
            <a:pPr algn="ctr"/>
            <a:r>
              <a:rPr lang="en-US" sz="2000" b="1" i="1" dirty="0" smtClean="0">
                <a:solidFill>
                  <a:srgbClr val="FFFF00"/>
                </a:solidFill>
              </a:rPr>
              <a:t>Formation of the </a:t>
            </a:r>
            <a:r>
              <a:rPr lang="en-US" sz="2000" b="1" i="1" dirty="0" err="1" smtClean="0">
                <a:solidFill>
                  <a:srgbClr val="FFFF00"/>
                </a:solidFill>
              </a:rPr>
              <a:t>Baetic</a:t>
            </a:r>
            <a:r>
              <a:rPr lang="en-US" sz="2000" b="1" i="1" dirty="0" smtClean="0">
                <a:solidFill>
                  <a:srgbClr val="FFFF00"/>
                </a:solidFill>
              </a:rPr>
              <a:t> Mountains Ranges</a:t>
            </a:r>
            <a:endParaRPr lang="es-ES" sz="2000" b="1" i="1" dirty="0">
              <a:solidFill>
                <a:srgbClr val="FFFF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Documents and Settings\Usuario\Mis documentos\Mis imágenes\PictureProject\PARQUE NATURAL\P71935425146.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pic>
        <p:nvPicPr>
          <p:cNvPr id="12" name="Picture 3"/>
          <p:cNvPicPr>
            <a:picLocks noChangeAspect="1"/>
          </p:cNvPicPr>
          <p:nvPr/>
        </p:nvPicPr>
        <p:blipFill>
          <a:blip r:embed="rId3" cstate="print">
            <a:alphaModFix/>
            <a:lum/>
          </a:blip>
          <a:srcRect/>
          <a:stretch>
            <a:fillRect/>
          </a:stretch>
        </p:blipFill>
        <p:spPr>
          <a:xfrm>
            <a:off x="360" y="2420888"/>
            <a:ext cx="9143640" cy="4437112"/>
          </a:xfrm>
          <a:prstGeom prst="rect">
            <a:avLst/>
          </a:prstGeom>
          <a:noFill/>
          <a:ln>
            <a:noFill/>
          </a:ln>
        </p:spPr>
      </p:pic>
      <p:sp>
        <p:nvSpPr>
          <p:cNvPr id="13" name="12 CuadroTexto"/>
          <p:cNvSpPr txBox="1"/>
          <p:nvPr/>
        </p:nvSpPr>
        <p:spPr>
          <a:xfrm>
            <a:off x="395536" y="1"/>
            <a:ext cx="2808312" cy="1985159"/>
          </a:xfrm>
          <a:prstGeom prst="rect">
            <a:avLst/>
          </a:prstGeom>
          <a:noFill/>
        </p:spPr>
        <p:txBody>
          <a:bodyPr wrap="square" rtlCol="0">
            <a:spAutoFit/>
          </a:bodyPr>
          <a:lstStyle/>
          <a:p>
            <a:pPr lvl="0" algn="ctr">
              <a:spcBef>
                <a:spcPts val="638"/>
              </a:spcBef>
            </a:pPr>
            <a:r>
              <a:rPr lang="en-US" dirty="0" smtClean="0">
                <a:solidFill>
                  <a:srgbClr val="66FF33"/>
                </a:solidFill>
                <a:latin typeface="Calibri" pitchFamily="18"/>
              </a:rPr>
              <a:t>1st STAGE</a:t>
            </a:r>
          </a:p>
          <a:p>
            <a:pPr lvl="0" algn="ctr">
              <a:spcBef>
                <a:spcPts val="638"/>
              </a:spcBef>
            </a:pPr>
            <a:r>
              <a:rPr lang="en-US" dirty="0" smtClean="0">
                <a:solidFill>
                  <a:srgbClr val="66FF33"/>
                </a:solidFill>
                <a:latin typeface="Calibri" pitchFamily="18"/>
              </a:rPr>
              <a:t>(250 millions of years ago) </a:t>
            </a:r>
          </a:p>
          <a:p>
            <a:pPr lvl="0" algn="ctr">
              <a:spcBef>
                <a:spcPts val="638"/>
              </a:spcBef>
            </a:pPr>
            <a:r>
              <a:rPr lang="en-US" dirty="0" smtClean="0">
                <a:solidFill>
                  <a:srgbClr val="66FF33"/>
                </a:solidFill>
                <a:latin typeface="Calibri" pitchFamily="18"/>
              </a:rPr>
              <a:t>CONTINENTAL RIFT</a:t>
            </a:r>
          </a:p>
          <a:p>
            <a:pPr lvl="0" algn="ctr">
              <a:spcBef>
                <a:spcPts val="638"/>
              </a:spcBef>
            </a:pPr>
            <a:r>
              <a:rPr lang="en-US" dirty="0" smtClean="0">
                <a:solidFill>
                  <a:srgbClr val="66FF33"/>
                </a:solidFill>
                <a:latin typeface="Calibri" pitchFamily="18"/>
              </a:rPr>
              <a:t>The </a:t>
            </a:r>
            <a:r>
              <a:rPr lang="en-US" dirty="0" err="1" smtClean="0">
                <a:solidFill>
                  <a:srgbClr val="66FF33"/>
                </a:solidFill>
                <a:latin typeface="Calibri" pitchFamily="18"/>
              </a:rPr>
              <a:t>Pangea</a:t>
            </a:r>
            <a:r>
              <a:rPr lang="en-US" dirty="0" smtClean="0">
                <a:solidFill>
                  <a:srgbClr val="66FF33"/>
                </a:solidFill>
                <a:latin typeface="Calibri" pitchFamily="18"/>
              </a:rPr>
              <a:t> is divided into different continents by hot spots</a:t>
            </a:r>
            <a:endParaRPr lang="es-ES" i="1" dirty="0">
              <a:latin typeface="Calibri" pitchFamily="18"/>
            </a:endParaRPr>
          </a:p>
        </p:txBody>
      </p:sp>
      <p:sp>
        <p:nvSpPr>
          <p:cNvPr id="18" name="17 CuadroTexto"/>
          <p:cNvSpPr txBox="1"/>
          <p:nvPr/>
        </p:nvSpPr>
        <p:spPr>
          <a:xfrm>
            <a:off x="3347864" y="0"/>
            <a:ext cx="2232248" cy="2108269"/>
          </a:xfrm>
          <a:prstGeom prst="rect">
            <a:avLst/>
          </a:prstGeom>
          <a:noFill/>
        </p:spPr>
        <p:txBody>
          <a:bodyPr wrap="square" rtlCol="0">
            <a:spAutoFit/>
          </a:bodyPr>
          <a:lstStyle/>
          <a:p>
            <a:pPr lvl="0" algn="ctr">
              <a:spcBef>
                <a:spcPts val="638"/>
              </a:spcBef>
            </a:pPr>
            <a:r>
              <a:rPr lang="en-US" dirty="0" smtClean="0">
                <a:solidFill>
                  <a:srgbClr val="66FF33"/>
                </a:solidFill>
                <a:latin typeface="Calibri" pitchFamily="18"/>
              </a:rPr>
              <a:t>2nd STAGE</a:t>
            </a:r>
          </a:p>
          <a:p>
            <a:pPr lvl="0" algn="ctr">
              <a:spcBef>
                <a:spcPts val="638"/>
              </a:spcBef>
            </a:pPr>
            <a:r>
              <a:rPr lang="en-US" dirty="0" smtClean="0">
                <a:solidFill>
                  <a:srgbClr val="66FF33"/>
                </a:solidFill>
                <a:latin typeface="Calibri" pitchFamily="18"/>
              </a:rPr>
              <a:t>It generates the ridge between Iberia and Africa and the Tethys Sea appears. Consequently, the </a:t>
            </a:r>
            <a:r>
              <a:rPr lang="en-US" i="1" dirty="0" smtClean="0">
                <a:solidFill>
                  <a:srgbClr val="66FF33"/>
                </a:solidFill>
                <a:latin typeface="Calibri" pitchFamily="18"/>
              </a:rPr>
              <a:t>ammonites a</a:t>
            </a:r>
            <a:r>
              <a:rPr lang="en-US" dirty="0" smtClean="0">
                <a:solidFill>
                  <a:srgbClr val="66FF33"/>
                </a:solidFill>
                <a:latin typeface="Calibri" pitchFamily="18"/>
              </a:rPr>
              <a:t>ppear</a:t>
            </a:r>
            <a:endParaRPr lang="es-ES" i="1" dirty="0">
              <a:solidFill>
                <a:srgbClr val="66FF33"/>
              </a:solidFill>
            </a:endParaRPr>
          </a:p>
        </p:txBody>
      </p:sp>
      <p:sp>
        <p:nvSpPr>
          <p:cNvPr id="19" name="18 CuadroTexto"/>
          <p:cNvSpPr txBox="1"/>
          <p:nvPr/>
        </p:nvSpPr>
        <p:spPr>
          <a:xfrm>
            <a:off x="6156176" y="1"/>
            <a:ext cx="2808312" cy="1554272"/>
          </a:xfrm>
          <a:prstGeom prst="rect">
            <a:avLst/>
          </a:prstGeom>
          <a:noFill/>
        </p:spPr>
        <p:txBody>
          <a:bodyPr wrap="square" rtlCol="0">
            <a:spAutoFit/>
          </a:bodyPr>
          <a:lstStyle/>
          <a:p>
            <a:pPr lvl="0" algn="ctr">
              <a:spcBef>
                <a:spcPts val="638"/>
              </a:spcBef>
            </a:pPr>
            <a:r>
              <a:rPr lang="en-US" dirty="0" smtClean="0">
                <a:solidFill>
                  <a:srgbClr val="66FF33"/>
                </a:solidFill>
                <a:latin typeface="Calibri" pitchFamily="18"/>
              </a:rPr>
              <a:t>3rd STAGE </a:t>
            </a:r>
          </a:p>
          <a:p>
            <a:pPr lvl="0" algn="ctr">
              <a:spcBef>
                <a:spcPts val="638"/>
              </a:spcBef>
            </a:pPr>
            <a:r>
              <a:rPr lang="en-US" dirty="0" smtClean="0">
                <a:solidFill>
                  <a:srgbClr val="66FF33"/>
                </a:solidFill>
                <a:latin typeface="Calibri" pitchFamily="18"/>
              </a:rPr>
              <a:t>(65 millions of years ago) The Tethys Sea begins to close and </a:t>
            </a:r>
            <a:r>
              <a:rPr lang="en-US" dirty="0" err="1" smtClean="0">
                <a:solidFill>
                  <a:srgbClr val="66FF33"/>
                </a:solidFill>
                <a:latin typeface="Calibri" pitchFamily="18"/>
              </a:rPr>
              <a:t>subduction</a:t>
            </a:r>
            <a:r>
              <a:rPr lang="en-US" dirty="0" smtClean="0">
                <a:solidFill>
                  <a:srgbClr val="66FF33"/>
                </a:solidFill>
                <a:latin typeface="Calibri" pitchFamily="18"/>
              </a:rPr>
              <a:t> occurs. The corals appear</a:t>
            </a:r>
            <a:endParaRPr lang="es-ES" i="1" dirty="0">
              <a:solidFill>
                <a:srgbClr val="66FF33"/>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uario\Mis documentos\Mis imágenes\PictureProject\PARQUE NATURAL\P71935425146.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pic>
        <p:nvPicPr>
          <p:cNvPr id="5" name="Picture 2"/>
          <p:cNvPicPr>
            <a:picLocks noChangeAspect="1"/>
          </p:cNvPicPr>
          <p:nvPr/>
        </p:nvPicPr>
        <p:blipFill>
          <a:blip r:embed="rId3" cstate="print">
            <a:alphaModFix/>
            <a:lum/>
          </a:blip>
          <a:srcRect/>
          <a:stretch>
            <a:fillRect/>
          </a:stretch>
        </p:blipFill>
        <p:spPr>
          <a:xfrm>
            <a:off x="0" y="0"/>
            <a:ext cx="9143640" cy="2499840"/>
          </a:xfrm>
          <a:prstGeom prst="rect">
            <a:avLst/>
          </a:prstGeom>
          <a:noFill/>
          <a:ln>
            <a:noFill/>
          </a:ln>
        </p:spPr>
      </p:pic>
      <p:sp>
        <p:nvSpPr>
          <p:cNvPr id="6" name="5 CuadroTexto"/>
          <p:cNvSpPr txBox="1"/>
          <p:nvPr/>
        </p:nvSpPr>
        <p:spPr>
          <a:xfrm>
            <a:off x="179512" y="2708920"/>
            <a:ext cx="4176464" cy="369332"/>
          </a:xfrm>
          <a:prstGeom prst="rect">
            <a:avLst/>
          </a:prstGeom>
          <a:noFill/>
        </p:spPr>
        <p:txBody>
          <a:bodyPr wrap="square" rtlCol="0">
            <a:spAutoFit/>
          </a:bodyPr>
          <a:lstStyle/>
          <a:p>
            <a:endParaRPr lang="es-ES" dirty="0"/>
          </a:p>
        </p:txBody>
      </p:sp>
      <p:sp>
        <p:nvSpPr>
          <p:cNvPr id="7" name="6 Rectángulo"/>
          <p:cNvSpPr/>
          <p:nvPr/>
        </p:nvSpPr>
        <p:spPr>
          <a:xfrm>
            <a:off x="0" y="2636912"/>
            <a:ext cx="4283968" cy="1754326"/>
          </a:xfrm>
          <a:prstGeom prst="rect">
            <a:avLst/>
          </a:prstGeom>
        </p:spPr>
        <p:txBody>
          <a:bodyPr wrap="square">
            <a:spAutoFit/>
          </a:bodyPr>
          <a:lstStyle/>
          <a:p>
            <a:pPr lvl="0" algn="ctr"/>
            <a:r>
              <a:rPr lang="en-US" dirty="0" smtClean="0">
                <a:solidFill>
                  <a:srgbClr val="66FF33"/>
                </a:solidFill>
                <a:latin typeface="Calibri" pitchFamily="18"/>
              </a:rPr>
              <a:t>4th STAGE </a:t>
            </a:r>
          </a:p>
          <a:p>
            <a:pPr lvl="0" algn="ctr"/>
            <a:r>
              <a:rPr lang="en-US" dirty="0" smtClean="0">
                <a:solidFill>
                  <a:srgbClr val="66FF33"/>
                </a:solidFill>
                <a:latin typeface="Calibri" pitchFamily="18"/>
              </a:rPr>
              <a:t>COLLISION of CONTINENTS</a:t>
            </a:r>
          </a:p>
          <a:p>
            <a:pPr lvl="0" algn="ctr"/>
            <a:endParaRPr lang="en-US" dirty="0" smtClean="0">
              <a:solidFill>
                <a:srgbClr val="66FF33"/>
              </a:solidFill>
              <a:latin typeface="Calibri" pitchFamily="18"/>
            </a:endParaRPr>
          </a:p>
          <a:p>
            <a:pPr lvl="0" algn="ctr"/>
            <a:r>
              <a:rPr lang="en-US" dirty="0" smtClean="0">
                <a:solidFill>
                  <a:srgbClr val="66FF33"/>
                </a:solidFill>
                <a:latin typeface="Calibri" pitchFamily="18"/>
              </a:rPr>
              <a:t>The Tethys Sea disappears and there is a collision which gives rise to the mountains of the </a:t>
            </a:r>
            <a:r>
              <a:rPr lang="en-US" dirty="0" err="1" smtClean="0">
                <a:solidFill>
                  <a:srgbClr val="66FF33"/>
                </a:solidFill>
                <a:latin typeface="Calibri" pitchFamily="18"/>
              </a:rPr>
              <a:t>Baetic</a:t>
            </a:r>
            <a:r>
              <a:rPr lang="en-US" dirty="0" smtClean="0">
                <a:solidFill>
                  <a:srgbClr val="66FF33"/>
                </a:solidFill>
                <a:latin typeface="Calibri" pitchFamily="18"/>
              </a:rPr>
              <a:t> Mountains (Alpine </a:t>
            </a:r>
            <a:r>
              <a:rPr lang="en-US" dirty="0" err="1" smtClean="0">
                <a:solidFill>
                  <a:srgbClr val="66FF33"/>
                </a:solidFill>
                <a:latin typeface="Calibri" pitchFamily="18"/>
              </a:rPr>
              <a:t>Orogeny</a:t>
            </a:r>
            <a:r>
              <a:rPr lang="en-US" dirty="0" smtClean="0">
                <a:solidFill>
                  <a:srgbClr val="66FF33"/>
                </a:solidFill>
                <a:latin typeface="Calibri" pitchFamily="18"/>
              </a:rPr>
              <a:t>)</a:t>
            </a:r>
            <a:endParaRPr lang="es-ES" dirty="0">
              <a:solidFill>
                <a:srgbClr val="66FF33"/>
              </a:solidFill>
              <a:latin typeface="Calibri" pitchFamily="18"/>
            </a:endParaRPr>
          </a:p>
        </p:txBody>
      </p:sp>
      <p:sp>
        <p:nvSpPr>
          <p:cNvPr id="8" name="7 CuadroTexto"/>
          <p:cNvSpPr txBox="1"/>
          <p:nvPr/>
        </p:nvSpPr>
        <p:spPr>
          <a:xfrm>
            <a:off x="5364088" y="2852936"/>
            <a:ext cx="3312368" cy="369332"/>
          </a:xfrm>
          <a:prstGeom prst="rect">
            <a:avLst/>
          </a:prstGeom>
          <a:noFill/>
        </p:spPr>
        <p:txBody>
          <a:bodyPr wrap="square" rtlCol="0">
            <a:spAutoFit/>
          </a:bodyPr>
          <a:lstStyle/>
          <a:p>
            <a:endParaRPr lang="es-ES" dirty="0"/>
          </a:p>
        </p:txBody>
      </p:sp>
      <p:sp>
        <p:nvSpPr>
          <p:cNvPr id="9" name="8 Rectángulo"/>
          <p:cNvSpPr/>
          <p:nvPr/>
        </p:nvSpPr>
        <p:spPr>
          <a:xfrm>
            <a:off x="4572000" y="2636912"/>
            <a:ext cx="4572000" cy="1200329"/>
          </a:xfrm>
          <a:prstGeom prst="rect">
            <a:avLst/>
          </a:prstGeom>
        </p:spPr>
        <p:txBody>
          <a:bodyPr wrap="square">
            <a:spAutoFit/>
          </a:bodyPr>
          <a:lstStyle/>
          <a:p>
            <a:pPr lvl="0" algn="ctr"/>
            <a:r>
              <a:rPr lang="es-ES" dirty="0" smtClean="0">
                <a:solidFill>
                  <a:srgbClr val="66FF33"/>
                </a:solidFill>
                <a:latin typeface="Calibri" pitchFamily="18"/>
              </a:rPr>
              <a:t>5th STAGE</a:t>
            </a:r>
          </a:p>
          <a:p>
            <a:pPr lvl="0" algn="ctr"/>
            <a:r>
              <a:rPr lang="en-US" dirty="0" smtClean="0">
                <a:solidFill>
                  <a:srgbClr val="66FF33"/>
                </a:solidFill>
                <a:latin typeface="Calibri" pitchFamily="18"/>
              </a:rPr>
              <a:t>The phase of Rift begins in the </a:t>
            </a:r>
            <a:r>
              <a:rPr lang="en-US" dirty="0" err="1" smtClean="0">
                <a:solidFill>
                  <a:srgbClr val="66FF33"/>
                </a:solidFill>
                <a:latin typeface="Calibri" pitchFamily="18"/>
              </a:rPr>
              <a:t>Cabo</a:t>
            </a:r>
            <a:r>
              <a:rPr lang="en-US" dirty="0" smtClean="0">
                <a:solidFill>
                  <a:srgbClr val="66FF33"/>
                </a:solidFill>
                <a:latin typeface="Calibri" pitchFamily="18"/>
              </a:rPr>
              <a:t> de </a:t>
            </a:r>
            <a:r>
              <a:rPr lang="en-US" dirty="0" err="1" smtClean="0">
                <a:solidFill>
                  <a:srgbClr val="66FF33"/>
                </a:solidFill>
                <a:latin typeface="Calibri" pitchFamily="18"/>
              </a:rPr>
              <a:t>Gata</a:t>
            </a:r>
            <a:r>
              <a:rPr lang="en-US" dirty="0" smtClean="0">
                <a:solidFill>
                  <a:srgbClr val="66FF33"/>
                </a:solidFill>
                <a:latin typeface="Calibri" pitchFamily="18"/>
              </a:rPr>
              <a:t> area by a hot spot again. The Mediterranean Sea expands itself</a:t>
            </a:r>
            <a:endParaRPr lang="es-ES" dirty="0">
              <a:solidFill>
                <a:srgbClr val="66FF33"/>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COMENIUS ALEMANIA JUNIO-JULIO´13\PowerPoint AMMONITES\Informacion comarca de los Vélez- Viaje hermanamiento sept. 2009\IMÁGENES\DSC_0329.JPG"/>
          <p:cNvPicPr>
            <a:picLocks noChangeAspect="1" noChangeArrowheads="1"/>
          </p:cNvPicPr>
          <p:nvPr/>
        </p:nvPicPr>
        <p:blipFill>
          <a:blip r:embed="rId2" cstate="print"/>
          <a:srcRect/>
          <a:stretch>
            <a:fillRect/>
          </a:stretch>
        </p:blipFill>
        <p:spPr bwMode="auto">
          <a:xfrm>
            <a:off x="7092280" y="-9028384"/>
            <a:ext cx="13069888" cy="8680450"/>
          </a:xfrm>
          <a:prstGeom prst="rect">
            <a:avLst/>
          </a:prstGeom>
          <a:noFill/>
        </p:spPr>
      </p:pic>
      <p:pic>
        <p:nvPicPr>
          <p:cNvPr id="5" name="Picture 3" descr="D:\COMENIUS ALEMANIA JUNIO-JULIO´13\PowerPoint AMMONITES\Informacion comarca de los Vélez- Viaje hermanamiento sept. 2009\IMÁGENES\DSC_0329.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6" name="Picture 3" descr="C:\Documents and Settings\Usuario\Mis documentos\Mis imágenes\PictureProject\COMENIUS 2012-2014\DSCN0339.JPG"/>
          <p:cNvPicPr>
            <a:picLocks noChangeAspect="1" noChangeArrowheads="1"/>
          </p:cNvPicPr>
          <p:nvPr/>
        </p:nvPicPr>
        <p:blipFill>
          <a:blip r:embed="rId4" cstate="print"/>
          <a:srcRect/>
          <a:stretch>
            <a:fillRect/>
          </a:stretch>
        </p:blipFill>
        <p:spPr bwMode="auto">
          <a:xfrm>
            <a:off x="467544" y="4221088"/>
            <a:ext cx="1977578" cy="2636912"/>
          </a:xfrm>
          <a:prstGeom prst="rect">
            <a:avLst/>
          </a:prstGeom>
          <a:noFill/>
        </p:spPr>
      </p:pic>
      <p:pic>
        <p:nvPicPr>
          <p:cNvPr id="7" name="Picture 4" descr="C:\Documents and Settings\Usuario\Mis documentos\Mis imágenes\PictureProject\comenius ida junio julio 2013\P6280176.JPG"/>
          <p:cNvPicPr>
            <a:picLocks noGrp="1" noChangeAspect="1" noChangeArrowheads="1"/>
          </p:cNvPicPr>
          <p:nvPr>
            <p:ph idx="1"/>
          </p:nvPr>
        </p:nvPicPr>
        <p:blipFill>
          <a:blip r:embed="rId5" cstate="print"/>
          <a:srcRect/>
          <a:stretch>
            <a:fillRect/>
          </a:stretch>
        </p:blipFill>
        <p:spPr bwMode="auto">
          <a:xfrm>
            <a:off x="5148064" y="4185084"/>
            <a:ext cx="3563888" cy="2672916"/>
          </a:xfrm>
          <a:prstGeom prst="rect">
            <a:avLst/>
          </a:prstGeom>
          <a:noFill/>
        </p:spPr>
      </p:pic>
      <p:sp>
        <p:nvSpPr>
          <p:cNvPr id="8" name="7 CuadroTexto"/>
          <p:cNvSpPr txBox="1"/>
          <p:nvPr/>
        </p:nvSpPr>
        <p:spPr>
          <a:xfrm>
            <a:off x="2339752" y="188640"/>
            <a:ext cx="4608512" cy="707886"/>
          </a:xfrm>
          <a:prstGeom prst="rect">
            <a:avLst/>
          </a:prstGeom>
          <a:noFill/>
        </p:spPr>
        <p:txBody>
          <a:bodyPr wrap="square" rtlCol="0">
            <a:spAutoFit/>
          </a:bodyPr>
          <a:lstStyle/>
          <a:p>
            <a:pPr algn="ctr"/>
            <a:r>
              <a:rPr lang="es-ES" sz="4000" b="1" dirty="0" smtClean="0">
                <a:solidFill>
                  <a:srgbClr val="FF0000"/>
                </a:solidFill>
              </a:rPr>
              <a:t>María Mountain</a:t>
            </a:r>
            <a:endParaRPr lang="es-ES" sz="4000" b="1" dirty="0">
              <a:solidFill>
                <a:srgbClr val="FF0000"/>
              </a:solidFill>
            </a:endParaRPr>
          </a:p>
        </p:txBody>
      </p:sp>
      <p:sp>
        <p:nvSpPr>
          <p:cNvPr id="9" name="8 CuadroTexto"/>
          <p:cNvSpPr txBox="1"/>
          <p:nvPr/>
        </p:nvSpPr>
        <p:spPr>
          <a:xfrm>
            <a:off x="0" y="2276872"/>
            <a:ext cx="3275856" cy="1477328"/>
          </a:xfrm>
          <a:prstGeom prst="rect">
            <a:avLst/>
          </a:prstGeom>
          <a:noFill/>
        </p:spPr>
        <p:txBody>
          <a:bodyPr wrap="square" rtlCol="0">
            <a:spAutoFit/>
          </a:bodyPr>
          <a:lstStyle/>
          <a:p>
            <a:pPr lvl="0" algn="ctr">
              <a:spcBef>
                <a:spcPts val="638"/>
              </a:spcBef>
            </a:pPr>
            <a:r>
              <a:rPr lang="en-US" b="1" i="1" dirty="0" smtClean="0">
                <a:solidFill>
                  <a:srgbClr val="FFFF00"/>
                </a:solidFill>
                <a:latin typeface="Calibri" pitchFamily="18"/>
              </a:rPr>
              <a:t>Ammonites found in María Mountain, Natural Park of Sierra María-Los Vélez mountain. Age about 250 to 65 million years old</a:t>
            </a:r>
            <a:endParaRPr lang="es-ES" b="1" dirty="0">
              <a:solidFill>
                <a:srgbClr val="FFFF00"/>
              </a:solidFill>
              <a:latin typeface="Calibri" pitchFamily="18"/>
            </a:endParaRPr>
          </a:p>
        </p:txBody>
      </p:sp>
      <p:sp>
        <p:nvSpPr>
          <p:cNvPr id="10" name="9 CuadroTexto"/>
          <p:cNvSpPr txBox="1"/>
          <p:nvPr/>
        </p:nvSpPr>
        <p:spPr>
          <a:xfrm>
            <a:off x="5220072" y="2348880"/>
            <a:ext cx="3275856" cy="1554272"/>
          </a:xfrm>
          <a:prstGeom prst="rect">
            <a:avLst/>
          </a:prstGeom>
          <a:noFill/>
        </p:spPr>
        <p:txBody>
          <a:bodyPr wrap="square" rtlCol="0">
            <a:spAutoFit/>
          </a:bodyPr>
          <a:lstStyle/>
          <a:p>
            <a:pPr lvl="0" algn="ctr">
              <a:spcBef>
                <a:spcPts val="638"/>
              </a:spcBef>
            </a:pPr>
            <a:endParaRPr lang="es-ES" b="1" dirty="0" smtClean="0">
              <a:solidFill>
                <a:srgbClr val="FFFF00"/>
              </a:solidFill>
              <a:latin typeface="Calibri" pitchFamily="18"/>
            </a:endParaRPr>
          </a:p>
          <a:p>
            <a:pPr lvl="0" algn="ctr">
              <a:spcBef>
                <a:spcPts val="638"/>
              </a:spcBef>
            </a:pPr>
            <a:r>
              <a:rPr lang="en-US" b="1" i="1" dirty="0" smtClean="0">
                <a:solidFill>
                  <a:srgbClr val="FFFF00"/>
                </a:solidFill>
                <a:latin typeface="Calibri" pitchFamily="18"/>
              </a:rPr>
              <a:t>Ammonites found in the </a:t>
            </a:r>
            <a:r>
              <a:rPr lang="en-US" b="1" i="1" dirty="0" err="1" smtClean="0">
                <a:solidFill>
                  <a:srgbClr val="FFFF00"/>
                </a:solidFill>
                <a:latin typeface="Calibri" pitchFamily="18"/>
              </a:rPr>
              <a:t>Naturpark</a:t>
            </a:r>
            <a:r>
              <a:rPr lang="en-US" b="1" i="1" dirty="0" smtClean="0">
                <a:solidFill>
                  <a:srgbClr val="FFFF00"/>
                </a:solidFill>
                <a:latin typeface="Calibri" pitchFamily="18"/>
              </a:rPr>
              <a:t> </a:t>
            </a:r>
            <a:r>
              <a:rPr lang="en-US" b="1" i="1" dirty="0" err="1" smtClean="0">
                <a:solidFill>
                  <a:srgbClr val="FFFF00"/>
                </a:solidFill>
                <a:latin typeface="Calibri" pitchFamily="18"/>
              </a:rPr>
              <a:t>Altmühltal</a:t>
            </a:r>
            <a:r>
              <a:rPr lang="en-US" b="1" i="1" dirty="0" smtClean="0">
                <a:solidFill>
                  <a:srgbClr val="FFFF00"/>
                </a:solidFill>
                <a:latin typeface="Calibri" pitchFamily="18"/>
              </a:rPr>
              <a:t>. Age about 250 to 65 million years old</a:t>
            </a:r>
            <a:endParaRPr lang="es-ES" b="1" dirty="0">
              <a:solidFill>
                <a:srgbClr val="FFFF00"/>
              </a:solidFill>
              <a:latin typeface="Calibri" pitchFamily="1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descr="C:\Documents and Settings\Usuario\Mis documentos\Mis imágenes\PictureProject\0662\P5019812.JPG"/>
          <p:cNvPicPr>
            <a:picLocks noGrp="1" noChangeAspect="1" noChangeArrowheads="1"/>
          </p:cNvPicPr>
          <p:nvPr>
            <p:ph idx="1"/>
          </p:nvPr>
        </p:nvPicPr>
        <p:blipFill>
          <a:blip r:embed="rId2" cstate="print"/>
          <a:srcRect/>
          <a:stretch>
            <a:fillRect/>
          </a:stretch>
        </p:blipFill>
        <p:spPr bwMode="auto">
          <a:xfrm>
            <a:off x="0" y="1"/>
            <a:ext cx="9613352" cy="6858000"/>
          </a:xfrm>
          <a:prstGeom prst="rect">
            <a:avLst/>
          </a:prstGeom>
          <a:noFill/>
        </p:spPr>
      </p:pic>
      <p:sp>
        <p:nvSpPr>
          <p:cNvPr id="21" name="20 CuadroTexto"/>
          <p:cNvSpPr txBox="1"/>
          <p:nvPr/>
        </p:nvSpPr>
        <p:spPr>
          <a:xfrm>
            <a:off x="1619672" y="260648"/>
            <a:ext cx="6264696" cy="707886"/>
          </a:xfrm>
          <a:prstGeom prst="rect">
            <a:avLst/>
          </a:prstGeom>
          <a:noFill/>
        </p:spPr>
        <p:txBody>
          <a:bodyPr wrap="square" rtlCol="0">
            <a:spAutoFit/>
          </a:bodyPr>
          <a:lstStyle/>
          <a:p>
            <a:pPr algn="ctr"/>
            <a:r>
              <a:rPr lang="es-ES" sz="4000" b="1" dirty="0" smtClean="0">
                <a:solidFill>
                  <a:srgbClr val="C00000"/>
                </a:solidFill>
              </a:rPr>
              <a:t>Hill of El Castellón</a:t>
            </a:r>
            <a:endParaRPr lang="es-ES" sz="4000" b="1" dirty="0">
              <a:solidFill>
                <a:srgbClr val="C00000"/>
              </a:solidFill>
            </a:endParaRPr>
          </a:p>
        </p:txBody>
      </p:sp>
      <p:sp>
        <p:nvSpPr>
          <p:cNvPr id="22" name="21 CuadroTexto"/>
          <p:cNvSpPr txBox="1"/>
          <p:nvPr/>
        </p:nvSpPr>
        <p:spPr>
          <a:xfrm>
            <a:off x="2051720" y="4581128"/>
            <a:ext cx="5400600" cy="954107"/>
          </a:xfrm>
          <a:prstGeom prst="rect">
            <a:avLst/>
          </a:prstGeom>
          <a:noFill/>
        </p:spPr>
        <p:txBody>
          <a:bodyPr wrap="square" rtlCol="0">
            <a:spAutoFit/>
          </a:bodyPr>
          <a:lstStyle/>
          <a:p>
            <a:pPr lvl="0" algn="ctr">
              <a:spcBef>
                <a:spcPts val="638"/>
              </a:spcBef>
            </a:pPr>
            <a:r>
              <a:rPr lang="en-US" sz="2800" b="1" i="1" dirty="0" err="1" smtClean="0">
                <a:solidFill>
                  <a:srgbClr val="C00000"/>
                </a:solidFill>
                <a:latin typeface="Calibri" pitchFamily="18"/>
              </a:rPr>
              <a:t>Nummulites</a:t>
            </a:r>
            <a:r>
              <a:rPr lang="en-US" sz="2800" b="1" i="1" dirty="0" smtClean="0">
                <a:solidFill>
                  <a:srgbClr val="C00000"/>
                </a:solidFill>
                <a:latin typeface="Calibri" pitchFamily="18"/>
              </a:rPr>
              <a:t> fossil approximate age: 30 million years old</a:t>
            </a:r>
            <a:endParaRPr lang="es-ES" sz="2800" b="1" dirty="0">
              <a:solidFill>
                <a:srgbClr val="C00000"/>
              </a:solidFill>
              <a:latin typeface="Calibri" pitchFamily="1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Usuario\Mis documentos\Mis imágenes\PictureProject\excursión biología geología 2012\P3278442.JPG"/>
          <p:cNvPicPr>
            <a:picLocks noChangeAspect="1" noChangeArrowheads="1"/>
          </p:cNvPicPr>
          <p:nvPr/>
        </p:nvPicPr>
        <p:blipFill>
          <a:blip r:embed="rId2" cstate="print"/>
          <a:srcRect/>
          <a:stretch>
            <a:fillRect/>
          </a:stretch>
        </p:blipFill>
        <p:spPr bwMode="auto">
          <a:xfrm>
            <a:off x="-1" y="1015771"/>
            <a:ext cx="9144001" cy="5842230"/>
          </a:xfrm>
          <a:prstGeom prst="rect">
            <a:avLst/>
          </a:prstGeom>
          <a:noFill/>
        </p:spPr>
      </p:pic>
      <p:sp>
        <p:nvSpPr>
          <p:cNvPr id="3" name="2 CuadroTexto"/>
          <p:cNvSpPr txBox="1"/>
          <p:nvPr/>
        </p:nvSpPr>
        <p:spPr>
          <a:xfrm>
            <a:off x="899592" y="0"/>
            <a:ext cx="7272808" cy="1077218"/>
          </a:xfrm>
          <a:prstGeom prst="rect">
            <a:avLst/>
          </a:prstGeom>
          <a:noFill/>
        </p:spPr>
        <p:txBody>
          <a:bodyPr wrap="square" rtlCol="0">
            <a:spAutoFit/>
          </a:bodyPr>
          <a:lstStyle/>
          <a:p>
            <a:pPr algn="ctr"/>
            <a:r>
              <a:rPr lang="en-US" sz="3200" dirty="0" smtClean="0">
                <a:solidFill>
                  <a:srgbClr val="FFFF00"/>
                </a:solidFill>
              </a:rPr>
              <a:t>The </a:t>
            </a:r>
            <a:r>
              <a:rPr lang="en-US" sz="3200" dirty="0" err="1" smtClean="0">
                <a:solidFill>
                  <a:srgbClr val="FFFF00"/>
                </a:solidFill>
              </a:rPr>
              <a:t>Filabres</a:t>
            </a:r>
            <a:r>
              <a:rPr lang="en-US" sz="3200" dirty="0" smtClean="0">
                <a:solidFill>
                  <a:srgbClr val="FFFF00"/>
                </a:solidFill>
              </a:rPr>
              <a:t> mountain </a:t>
            </a:r>
          </a:p>
          <a:p>
            <a:pPr algn="ctr"/>
            <a:r>
              <a:rPr lang="en-US" sz="3200" dirty="0" err="1" smtClean="0">
                <a:solidFill>
                  <a:srgbClr val="FFFF00"/>
                </a:solidFill>
              </a:rPr>
              <a:t>Macael</a:t>
            </a:r>
            <a:r>
              <a:rPr lang="en-US" sz="3200" dirty="0" smtClean="0">
                <a:solidFill>
                  <a:srgbClr val="FFFF00"/>
                </a:solidFill>
              </a:rPr>
              <a:t> white marble quarries</a:t>
            </a:r>
            <a:endParaRPr lang="es-ES" sz="3200" dirty="0">
              <a:solidFill>
                <a:srgbClr val="FFFF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uario\Mis documentos\Mis imágenes\PictureProject\Ruta Biología Geología 2015\P4101840R.JPG"/>
          <p:cNvPicPr>
            <a:picLocks noChangeAspect="1" noChangeArrowheads="1"/>
          </p:cNvPicPr>
          <p:nvPr/>
        </p:nvPicPr>
        <p:blipFill>
          <a:blip r:embed="rId2" cstate="print"/>
          <a:srcRect/>
          <a:stretch>
            <a:fillRect/>
          </a:stretch>
        </p:blipFill>
        <p:spPr bwMode="auto">
          <a:xfrm>
            <a:off x="-1" y="0"/>
            <a:ext cx="9159023" cy="6021288"/>
          </a:xfrm>
          <a:prstGeom prst="rect">
            <a:avLst/>
          </a:prstGeom>
          <a:noFill/>
        </p:spPr>
      </p:pic>
      <p:sp>
        <p:nvSpPr>
          <p:cNvPr id="3" name="2 Rectángulo"/>
          <p:cNvSpPr/>
          <p:nvPr/>
        </p:nvSpPr>
        <p:spPr>
          <a:xfrm>
            <a:off x="0" y="5934670"/>
            <a:ext cx="9144000" cy="369332"/>
          </a:xfrm>
          <a:prstGeom prst="rect">
            <a:avLst/>
          </a:prstGeom>
        </p:spPr>
        <p:txBody>
          <a:bodyPr wrap="square">
            <a:spAutoFit/>
          </a:bodyPr>
          <a:lstStyle/>
          <a:p>
            <a:pPr algn="ctr"/>
            <a:endParaRPr lang="es-ES" b="1" dirty="0">
              <a:solidFill>
                <a:srgbClr val="FFFF00"/>
              </a:solidFill>
            </a:endParaRPr>
          </a:p>
        </p:txBody>
      </p:sp>
      <p:sp>
        <p:nvSpPr>
          <p:cNvPr id="65537" name="Rectangle 1"/>
          <p:cNvSpPr>
            <a:spLocks noChangeArrowheads="1"/>
          </p:cNvSpPr>
          <p:nvPr/>
        </p:nvSpPr>
        <p:spPr bwMode="auto">
          <a:xfrm>
            <a:off x="755576" y="0"/>
            <a:ext cx="774035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The school partnership project between the José </a:t>
            </a:r>
            <a:r>
              <a:rPr kumimoji="0" lang="en-US" sz="2000" b="1" i="0"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Marín</a:t>
            </a:r>
            <a:r>
              <a:rPr kumimoji="0" lang="en-US" sz="20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secondary school in Andalucía and the Gymnasium Willibald of </a:t>
            </a:r>
            <a:r>
              <a:rPr kumimoji="0" lang="en-US" sz="2000" b="1" i="0"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Eichstätt</a:t>
            </a:r>
            <a:r>
              <a:rPr kumimoji="0" lang="en-US" sz="20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in Bavaria began in the academic year 2011-2012. It’s been three times already!</a:t>
            </a:r>
            <a:endParaRPr kumimoji="0" lang="en-US" sz="2000" b="1" i="0" u="none" strike="noStrike" cap="none" normalizeH="0" baseline="0" dirty="0" smtClean="0">
              <a:ln>
                <a:noFill/>
              </a:ln>
              <a:solidFill>
                <a:srgbClr val="FF0000"/>
              </a:solidFill>
              <a:effectLst/>
              <a:latin typeface="Times New Roman" pitchFamily="18" charset="0"/>
              <a:cs typeface="Times New Roman" pitchFamily="18" charset="0"/>
            </a:endParaRPr>
          </a:p>
        </p:txBody>
      </p:sp>
      <p:sp>
        <p:nvSpPr>
          <p:cNvPr id="6" name="5 CuadroTexto"/>
          <p:cNvSpPr txBox="1"/>
          <p:nvPr/>
        </p:nvSpPr>
        <p:spPr>
          <a:xfrm>
            <a:off x="0" y="5949280"/>
            <a:ext cx="9144000" cy="923330"/>
          </a:xfrm>
          <a:prstGeom prst="rect">
            <a:avLst/>
          </a:prstGeom>
          <a:noFill/>
        </p:spPr>
        <p:txBody>
          <a:bodyPr wrap="square" rtlCol="0">
            <a:spAutoFit/>
          </a:bodyPr>
          <a:lstStyle/>
          <a:p>
            <a:pPr algn="just"/>
            <a:r>
              <a:rPr lang="en-US" b="1" dirty="0" smtClean="0">
                <a:solidFill>
                  <a:srgbClr val="FFFF00"/>
                </a:solidFill>
              </a:rPr>
              <a:t>Our main goal is to meet and exchange knowledge on the heritage in General and to live other culture too. In the image you can see the </a:t>
            </a:r>
            <a:r>
              <a:rPr lang="en-US" b="1" dirty="0" err="1" smtClean="0">
                <a:solidFill>
                  <a:srgbClr val="FFFF00"/>
                </a:solidFill>
              </a:rPr>
              <a:t>Gor</a:t>
            </a:r>
            <a:r>
              <a:rPr lang="en-US" b="1" dirty="0" smtClean="0">
                <a:solidFill>
                  <a:srgbClr val="FFFF00"/>
                </a:solidFill>
              </a:rPr>
              <a:t> River Canyon and the Megalithic Park of </a:t>
            </a:r>
            <a:r>
              <a:rPr lang="en-US" b="1" dirty="0" err="1" smtClean="0">
                <a:solidFill>
                  <a:srgbClr val="FFFF00"/>
                </a:solidFill>
              </a:rPr>
              <a:t>Gorafe</a:t>
            </a:r>
            <a:r>
              <a:rPr lang="en-US" b="1" dirty="0" smtClean="0">
                <a:solidFill>
                  <a:srgbClr val="FFFF00"/>
                </a:solidFill>
              </a:rPr>
              <a:t> (Granada). </a:t>
            </a:r>
            <a:r>
              <a:rPr lang="es-ES" b="1" dirty="0" err="1" smtClean="0">
                <a:solidFill>
                  <a:srgbClr val="FFFF00"/>
                </a:solidFill>
              </a:rPr>
              <a:t>The</a:t>
            </a:r>
            <a:r>
              <a:rPr lang="es-ES" b="1" dirty="0" smtClean="0">
                <a:solidFill>
                  <a:srgbClr val="FFFF00"/>
                </a:solidFill>
              </a:rPr>
              <a:t> </a:t>
            </a:r>
            <a:r>
              <a:rPr lang="es-ES" b="1" dirty="0" err="1" smtClean="0">
                <a:solidFill>
                  <a:srgbClr val="FFFF00"/>
                </a:solidFill>
              </a:rPr>
              <a:t>photo</a:t>
            </a:r>
            <a:r>
              <a:rPr lang="es-ES" b="1" dirty="0" smtClean="0">
                <a:solidFill>
                  <a:srgbClr val="FFFF00"/>
                </a:solidFill>
              </a:rPr>
              <a:t> </a:t>
            </a:r>
            <a:r>
              <a:rPr lang="es-ES" b="1" dirty="0" err="1" smtClean="0">
                <a:solidFill>
                  <a:srgbClr val="FFFF00"/>
                </a:solidFill>
              </a:rPr>
              <a:t>is</a:t>
            </a:r>
            <a:r>
              <a:rPr lang="es-ES" b="1" dirty="0" smtClean="0">
                <a:solidFill>
                  <a:srgbClr val="FFFF00"/>
                </a:solidFill>
              </a:rPr>
              <a:t> </a:t>
            </a:r>
            <a:r>
              <a:rPr lang="es-ES" b="1" dirty="0" err="1" smtClean="0">
                <a:solidFill>
                  <a:srgbClr val="FFFF00"/>
                </a:solidFill>
              </a:rPr>
              <a:t>an</a:t>
            </a:r>
            <a:r>
              <a:rPr lang="es-ES" b="1" dirty="0" smtClean="0">
                <a:solidFill>
                  <a:srgbClr val="FFFF00"/>
                </a:solidFill>
              </a:rPr>
              <a:t> </a:t>
            </a:r>
            <a:r>
              <a:rPr lang="es-ES" b="1" dirty="0" err="1" smtClean="0">
                <a:solidFill>
                  <a:srgbClr val="FFFF00"/>
                </a:solidFill>
              </a:rPr>
              <a:t>optical</a:t>
            </a:r>
            <a:r>
              <a:rPr lang="es-ES" b="1" dirty="0" smtClean="0">
                <a:solidFill>
                  <a:srgbClr val="FFFF00"/>
                </a:solidFill>
              </a:rPr>
              <a:t> </a:t>
            </a:r>
            <a:r>
              <a:rPr lang="es-ES" b="1" dirty="0" err="1" smtClean="0">
                <a:solidFill>
                  <a:srgbClr val="FFFF00"/>
                </a:solidFill>
              </a:rPr>
              <a:t>illusion</a:t>
            </a:r>
            <a:endParaRPr lang="es-ES" dirty="0">
              <a:solidFill>
                <a:srgbClr val="FFFF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Documents and Settings\Usuario\Mis documentos\Mis imágenes\PictureProject\excursión andalucía oriental 1º bachillerato 2013\P4059756.JPG"/>
          <p:cNvPicPr>
            <a:picLocks noGrp="1" noChangeAspect="1" noChangeArrowheads="1"/>
          </p:cNvPicPr>
          <p:nvPr>
            <p:ph idx="1"/>
          </p:nvPr>
        </p:nvPicPr>
        <p:blipFill>
          <a:blip r:embed="rId2" cstate="print"/>
          <a:srcRect/>
          <a:stretch>
            <a:fillRect/>
          </a:stretch>
        </p:blipFill>
        <p:spPr bwMode="auto">
          <a:xfrm>
            <a:off x="-661035" y="0"/>
            <a:ext cx="9805035" cy="6858000"/>
          </a:xfrm>
          <a:prstGeom prst="rect">
            <a:avLst/>
          </a:prstGeom>
          <a:noFill/>
        </p:spPr>
      </p:pic>
      <p:pic>
        <p:nvPicPr>
          <p:cNvPr id="6" name="Picture 3"/>
          <p:cNvPicPr>
            <a:picLocks noChangeAspect="1"/>
          </p:cNvPicPr>
          <p:nvPr/>
        </p:nvPicPr>
        <p:blipFill>
          <a:blip r:embed="rId3" cstate="print">
            <a:alphaModFix/>
            <a:lum/>
          </a:blip>
          <a:srcRect/>
          <a:stretch>
            <a:fillRect/>
          </a:stretch>
        </p:blipFill>
        <p:spPr>
          <a:xfrm>
            <a:off x="0" y="4026240"/>
            <a:ext cx="4867200" cy="2831760"/>
          </a:xfrm>
          <a:prstGeom prst="rect">
            <a:avLst/>
          </a:prstGeom>
          <a:noFill/>
          <a:ln>
            <a:noFill/>
          </a:ln>
        </p:spPr>
      </p:pic>
      <p:sp>
        <p:nvSpPr>
          <p:cNvPr id="7" name="6 CuadroTexto"/>
          <p:cNvSpPr txBox="1"/>
          <p:nvPr/>
        </p:nvSpPr>
        <p:spPr>
          <a:xfrm>
            <a:off x="1691680" y="260648"/>
            <a:ext cx="6192688" cy="707886"/>
          </a:xfrm>
          <a:prstGeom prst="rect">
            <a:avLst/>
          </a:prstGeom>
          <a:noFill/>
        </p:spPr>
        <p:txBody>
          <a:bodyPr wrap="square" rtlCol="0">
            <a:spAutoFit/>
          </a:bodyPr>
          <a:lstStyle/>
          <a:p>
            <a:pPr algn="ctr"/>
            <a:r>
              <a:rPr lang="es-ES" sz="4000" dirty="0" smtClean="0">
                <a:solidFill>
                  <a:srgbClr val="C00000"/>
                </a:solidFill>
              </a:rPr>
              <a:t>Sierra Nevada</a:t>
            </a:r>
            <a:endParaRPr lang="es-ES" sz="4000" dirty="0">
              <a:solidFill>
                <a:srgbClr val="C00000"/>
              </a:solidFill>
            </a:endParaRPr>
          </a:p>
        </p:txBody>
      </p:sp>
      <p:sp>
        <p:nvSpPr>
          <p:cNvPr id="8" name="7 CuadroTexto"/>
          <p:cNvSpPr txBox="1"/>
          <p:nvPr/>
        </p:nvSpPr>
        <p:spPr>
          <a:xfrm>
            <a:off x="2915816" y="980728"/>
            <a:ext cx="3744416" cy="461665"/>
          </a:xfrm>
          <a:prstGeom prst="rect">
            <a:avLst/>
          </a:prstGeom>
          <a:noFill/>
        </p:spPr>
        <p:txBody>
          <a:bodyPr wrap="square" rtlCol="0">
            <a:spAutoFit/>
          </a:bodyPr>
          <a:lstStyle/>
          <a:p>
            <a:pPr lvl="0" algn="ctr"/>
            <a:r>
              <a:rPr lang="es-ES" sz="2400" dirty="0" smtClean="0">
                <a:solidFill>
                  <a:srgbClr val="C00000"/>
                </a:solidFill>
                <a:latin typeface="Calibri" pitchFamily="18"/>
                <a:ea typeface="Microsoft YaHei" pitchFamily="2"/>
                <a:cs typeface="Mangal" pitchFamily="2"/>
              </a:rPr>
              <a:t>Glacial </a:t>
            </a:r>
            <a:r>
              <a:rPr lang="es-ES" sz="2400" dirty="0" err="1" smtClean="0">
                <a:solidFill>
                  <a:srgbClr val="C00000"/>
                </a:solidFill>
                <a:latin typeface="Calibri" pitchFamily="18"/>
                <a:ea typeface="Microsoft YaHei" pitchFamily="2"/>
                <a:cs typeface="Mangal" pitchFamily="2"/>
              </a:rPr>
              <a:t>Landforms</a:t>
            </a:r>
            <a:endParaRPr lang="es-ES" sz="2400" dirty="0">
              <a:solidFill>
                <a:srgbClr val="C00000"/>
              </a:solidFill>
              <a:latin typeface="Calibri" pitchFamily="18"/>
              <a:ea typeface="Microsoft YaHei" pitchFamily="2"/>
              <a:cs typeface="Mangal" pitchFamily="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576px-Hidrografia_almeria.png"/>
          <p:cNvPicPr>
            <a:picLocks noChangeAspect="1"/>
          </p:cNvPicPr>
          <p:nvPr/>
        </p:nvPicPr>
        <p:blipFill>
          <a:blip r:embed="rId2" cstate="print"/>
          <a:stretch>
            <a:fillRect/>
          </a:stretch>
        </p:blipFill>
        <p:spPr>
          <a:xfrm>
            <a:off x="1547664" y="1268760"/>
            <a:ext cx="5938317" cy="46805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5 CuadroTexto"/>
          <p:cNvSpPr txBox="1"/>
          <p:nvPr/>
        </p:nvSpPr>
        <p:spPr>
          <a:xfrm>
            <a:off x="827584" y="0"/>
            <a:ext cx="7200800" cy="1077218"/>
          </a:xfrm>
          <a:prstGeom prst="rect">
            <a:avLst/>
          </a:prstGeom>
          <a:noFill/>
        </p:spPr>
        <p:txBody>
          <a:bodyPr wrap="square" rtlCol="0">
            <a:spAutoFit/>
          </a:bodyPr>
          <a:lstStyle/>
          <a:p>
            <a:pPr algn="ctr"/>
            <a:r>
              <a:rPr lang="en-US" sz="3200" b="1" dirty="0" smtClean="0">
                <a:solidFill>
                  <a:srgbClr val="FFFF00"/>
                </a:solidFill>
              </a:rPr>
              <a:t>GEOLOGICAL HERITAGE OF ANDALUSIA (II)</a:t>
            </a:r>
            <a:endParaRPr lang="es-ES" sz="3200" b="1" dirty="0">
              <a:solidFill>
                <a:srgbClr val="FFFF00"/>
              </a:solidFill>
            </a:endParaRPr>
          </a:p>
        </p:txBody>
      </p:sp>
      <p:sp>
        <p:nvSpPr>
          <p:cNvPr id="7" name="6 CuadroTexto"/>
          <p:cNvSpPr txBox="1"/>
          <p:nvPr/>
        </p:nvSpPr>
        <p:spPr>
          <a:xfrm>
            <a:off x="1763688" y="1268760"/>
            <a:ext cx="5184576" cy="369332"/>
          </a:xfrm>
          <a:prstGeom prst="rect">
            <a:avLst/>
          </a:prstGeom>
          <a:noFill/>
        </p:spPr>
        <p:txBody>
          <a:bodyPr wrap="square" rtlCol="0">
            <a:spAutoFit/>
          </a:bodyPr>
          <a:lstStyle/>
          <a:p>
            <a:pPr algn="ctr"/>
            <a:r>
              <a:rPr lang="es-ES" b="1" dirty="0" smtClean="0">
                <a:solidFill>
                  <a:srgbClr val="FFFF00"/>
                </a:solidFill>
              </a:rPr>
              <a:t> </a:t>
            </a:r>
            <a:r>
              <a:rPr lang="es-ES" b="1" dirty="0" err="1" smtClean="0">
                <a:solidFill>
                  <a:srgbClr val="FFFF00"/>
                </a:solidFill>
              </a:rPr>
              <a:t>Inside</a:t>
            </a:r>
            <a:r>
              <a:rPr lang="es-ES" b="1" dirty="0" smtClean="0">
                <a:solidFill>
                  <a:srgbClr val="FFFF00"/>
                </a:solidFill>
              </a:rPr>
              <a:t> </a:t>
            </a:r>
            <a:r>
              <a:rPr lang="es-ES" b="1" dirty="0" err="1" smtClean="0">
                <a:solidFill>
                  <a:srgbClr val="FFFF00"/>
                </a:solidFill>
              </a:rPr>
              <a:t>Mountains</a:t>
            </a:r>
            <a:r>
              <a:rPr lang="es-ES" b="1" dirty="0" smtClean="0">
                <a:solidFill>
                  <a:srgbClr val="FFFF00"/>
                </a:solidFill>
              </a:rPr>
              <a:t> </a:t>
            </a:r>
            <a:r>
              <a:rPr lang="es-ES" b="1" dirty="0" err="1" smtClean="0">
                <a:solidFill>
                  <a:srgbClr val="FFFF00"/>
                </a:solidFill>
              </a:rPr>
              <a:t>Basins</a:t>
            </a:r>
            <a:endParaRPr lang="es-ES" b="1" dirty="0">
              <a:solidFill>
                <a:srgbClr val="FFFF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uario\Mis documentos\Mis imágenes\PictureProject\Ruta Biología Geología 2015\P4081728R.JPG"/>
          <p:cNvPicPr>
            <a:picLocks noChangeAspect="1" noChangeArrowheads="1"/>
          </p:cNvPicPr>
          <p:nvPr/>
        </p:nvPicPr>
        <p:blipFill>
          <a:blip r:embed="rId2" cstate="print"/>
          <a:srcRect/>
          <a:stretch>
            <a:fillRect/>
          </a:stretch>
        </p:blipFill>
        <p:spPr bwMode="auto">
          <a:xfrm>
            <a:off x="1" y="-110"/>
            <a:ext cx="9145970" cy="6858110"/>
          </a:xfrm>
          <a:prstGeom prst="rect">
            <a:avLst/>
          </a:prstGeom>
          <a:noFill/>
        </p:spPr>
      </p:pic>
      <p:sp>
        <p:nvSpPr>
          <p:cNvPr id="8" name="7 CuadroTexto"/>
          <p:cNvSpPr txBox="1"/>
          <p:nvPr/>
        </p:nvSpPr>
        <p:spPr>
          <a:xfrm>
            <a:off x="2195736" y="0"/>
            <a:ext cx="4536504" cy="584775"/>
          </a:xfrm>
          <a:prstGeom prst="rect">
            <a:avLst/>
          </a:prstGeom>
          <a:noFill/>
        </p:spPr>
        <p:txBody>
          <a:bodyPr wrap="square" rtlCol="0">
            <a:spAutoFit/>
          </a:bodyPr>
          <a:lstStyle/>
          <a:p>
            <a:r>
              <a:rPr lang="es-ES" sz="3200" b="1" dirty="0" err="1" smtClean="0">
                <a:solidFill>
                  <a:srgbClr val="FF0000"/>
                </a:solidFill>
              </a:rPr>
              <a:t>Basin</a:t>
            </a:r>
            <a:r>
              <a:rPr lang="es-ES" sz="3200" b="1" dirty="0" smtClean="0">
                <a:solidFill>
                  <a:srgbClr val="FF0000"/>
                </a:solidFill>
              </a:rPr>
              <a:t> of Almanzora</a:t>
            </a:r>
            <a:endParaRPr lang="es-ES" sz="3200" b="1" dirty="0">
              <a:solidFill>
                <a:srgbClr val="FF0000"/>
              </a:solidFill>
            </a:endParaRPr>
          </a:p>
        </p:txBody>
      </p:sp>
      <p:sp>
        <p:nvSpPr>
          <p:cNvPr id="9" name="8 CuadroTexto"/>
          <p:cNvSpPr txBox="1"/>
          <p:nvPr/>
        </p:nvSpPr>
        <p:spPr>
          <a:xfrm>
            <a:off x="2771800" y="5657671"/>
            <a:ext cx="4608512" cy="1200329"/>
          </a:xfrm>
          <a:prstGeom prst="rect">
            <a:avLst/>
          </a:prstGeom>
          <a:noFill/>
        </p:spPr>
        <p:txBody>
          <a:bodyPr wrap="square" rtlCol="0">
            <a:spAutoFit/>
          </a:bodyPr>
          <a:lstStyle/>
          <a:p>
            <a:r>
              <a:rPr lang="en-US" sz="2400" b="1" dirty="0" smtClean="0">
                <a:solidFill>
                  <a:srgbClr val="FFFF00"/>
                </a:solidFill>
              </a:rPr>
              <a:t>Located in the middle of the province of </a:t>
            </a:r>
            <a:r>
              <a:rPr lang="en-US" sz="2400" b="1" dirty="0" err="1" smtClean="0">
                <a:solidFill>
                  <a:srgbClr val="FFFF00"/>
                </a:solidFill>
              </a:rPr>
              <a:t>Almería</a:t>
            </a:r>
            <a:r>
              <a:rPr lang="en-US" sz="2400" b="1" dirty="0" smtClean="0">
                <a:solidFill>
                  <a:srgbClr val="FFFF00"/>
                </a:solidFill>
              </a:rPr>
              <a:t>, where the river </a:t>
            </a:r>
            <a:r>
              <a:rPr lang="en-US" sz="2400" b="1" dirty="0" err="1" smtClean="0">
                <a:solidFill>
                  <a:srgbClr val="FFFF00"/>
                </a:solidFill>
              </a:rPr>
              <a:t>Almanzora</a:t>
            </a:r>
            <a:r>
              <a:rPr lang="en-US" sz="2400" b="1" dirty="0" smtClean="0">
                <a:solidFill>
                  <a:srgbClr val="FFFF00"/>
                </a:solidFill>
              </a:rPr>
              <a:t> flows.</a:t>
            </a:r>
            <a:endParaRPr lang="es-ES" sz="2400" b="1" dirty="0" smtClean="0">
              <a:solidFill>
                <a:srgbClr val="FFFF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uario\Mis documentos\Mis imágenes\PictureProject\Ruta Biología Geología 2015\P4081731R.JPG"/>
          <p:cNvPicPr>
            <a:picLocks noChangeAspect="1" noChangeArrowheads="1"/>
          </p:cNvPicPr>
          <p:nvPr/>
        </p:nvPicPr>
        <p:blipFill>
          <a:blip r:embed="rId2" cstate="print"/>
          <a:srcRect/>
          <a:stretch>
            <a:fillRect/>
          </a:stretch>
        </p:blipFill>
        <p:spPr bwMode="auto">
          <a:xfrm>
            <a:off x="0" y="0"/>
            <a:ext cx="9145970" cy="6858110"/>
          </a:xfrm>
          <a:prstGeom prst="rect">
            <a:avLst/>
          </a:prstGeom>
          <a:noFill/>
        </p:spPr>
      </p:pic>
      <p:pic>
        <p:nvPicPr>
          <p:cNvPr id="5" name="Picture 4" descr="C:\Documents and Settings\Usuario\Mis documentos\Mis imágenes\PictureProject\COMENIUS 2012-2014\DSCN0342.JPG"/>
          <p:cNvPicPr>
            <a:picLocks noChangeAspect="1" noChangeArrowheads="1"/>
          </p:cNvPicPr>
          <p:nvPr/>
        </p:nvPicPr>
        <p:blipFill>
          <a:blip r:embed="rId3" cstate="print"/>
          <a:srcRect/>
          <a:stretch>
            <a:fillRect/>
          </a:stretch>
        </p:blipFill>
        <p:spPr bwMode="auto">
          <a:xfrm>
            <a:off x="0" y="3356992"/>
            <a:ext cx="2625615" cy="3501008"/>
          </a:xfrm>
          <a:prstGeom prst="rect">
            <a:avLst/>
          </a:prstGeom>
          <a:noFill/>
        </p:spPr>
      </p:pic>
      <p:sp>
        <p:nvSpPr>
          <p:cNvPr id="6" name="5 CuadroTexto"/>
          <p:cNvSpPr txBox="1"/>
          <p:nvPr/>
        </p:nvSpPr>
        <p:spPr>
          <a:xfrm>
            <a:off x="2123728" y="4725144"/>
            <a:ext cx="5184576" cy="1754326"/>
          </a:xfrm>
          <a:prstGeom prst="rect">
            <a:avLst/>
          </a:prstGeom>
          <a:noFill/>
        </p:spPr>
        <p:txBody>
          <a:bodyPr wrap="square" rtlCol="0">
            <a:spAutoFit/>
          </a:bodyPr>
          <a:lstStyle/>
          <a:p>
            <a:r>
              <a:rPr lang="en-US" b="1" dirty="0" smtClean="0">
                <a:solidFill>
                  <a:srgbClr val="FFFF00"/>
                </a:solidFill>
              </a:rPr>
              <a:t>On the walls of the basin of the river you can see strata where you see lots of fossils, such as shells, </a:t>
            </a:r>
            <a:r>
              <a:rPr lang="en-US" b="1" dirty="0" err="1" smtClean="0">
                <a:solidFill>
                  <a:srgbClr val="FFFF00"/>
                </a:solidFill>
              </a:rPr>
              <a:t>ostraeas</a:t>
            </a:r>
            <a:r>
              <a:rPr lang="en-US" b="1" dirty="0" smtClean="0">
                <a:solidFill>
                  <a:srgbClr val="FFFF00"/>
                </a:solidFill>
              </a:rPr>
              <a:t>, corals, sea urchins, teeth sharks, etc. This indicates that this area was previously under the sea and that it was a likely place for the formation of corals</a:t>
            </a:r>
            <a:endParaRPr lang="es-ES" sz="2400" b="1" dirty="0" smtClean="0">
              <a:solidFill>
                <a:srgbClr val="FFFF00"/>
              </a:solidFill>
              <a:cs typeface="Aharoni" pitchFamily="2" charset="-79"/>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lavozdealmeria.es/img/galeriafotos/SORBAS-KARST/SORBAS-KARST3.jpg"/>
          <p:cNvPicPr>
            <a:picLocks noChangeAspect="1" noChangeArrowheads="1"/>
          </p:cNvPicPr>
          <p:nvPr/>
        </p:nvPicPr>
        <p:blipFill>
          <a:blip r:embed="rId2" cstate="print"/>
          <a:srcRect/>
          <a:stretch>
            <a:fillRect/>
          </a:stretch>
        </p:blipFill>
        <p:spPr bwMode="auto">
          <a:xfrm>
            <a:off x="0" y="0"/>
            <a:ext cx="9144000" cy="6023611"/>
          </a:xfrm>
          <a:prstGeom prst="rect">
            <a:avLst/>
          </a:prstGeom>
          <a:noFill/>
        </p:spPr>
      </p:pic>
      <p:pic>
        <p:nvPicPr>
          <p:cNvPr id="3077" name="Picture 5" descr="http://www.lavozdealmeria.es/img/galeriafotos/SORBAS-KARST/SORBAS-KARST6.jpg"/>
          <p:cNvPicPr>
            <a:picLocks noChangeAspect="1" noChangeArrowheads="1"/>
          </p:cNvPicPr>
          <p:nvPr/>
        </p:nvPicPr>
        <p:blipFill>
          <a:blip r:embed="rId3" cstate="print"/>
          <a:srcRect/>
          <a:stretch>
            <a:fillRect/>
          </a:stretch>
        </p:blipFill>
        <p:spPr bwMode="auto">
          <a:xfrm>
            <a:off x="0" y="4417616"/>
            <a:ext cx="5220071" cy="2440384"/>
          </a:xfrm>
          <a:prstGeom prst="rect">
            <a:avLst/>
          </a:prstGeom>
          <a:noFill/>
        </p:spPr>
      </p:pic>
      <p:sp>
        <p:nvSpPr>
          <p:cNvPr id="8" name="7 CuadroTexto"/>
          <p:cNvSpPr txBox="1"/>
          <p:nvPr/>
        </p:nvSpPr>
        <p:spPr>
          <a:xfrm>
            <a:off x="2411760" y="260648"/>
            <a:ext cx="4536504" cy="1077218"/>
          </a:xfrm>
          <a:prstGeom prst="rect">
            <a:avLst/>
          </a:prstGeom>
          <a:noFill/>
        </p:spPr>
        <p:txBody>
          <a:bodyPr wrap="square" rtlCol="0">
            <a:spAutoFit/>
          </a:bodyPr>
          <a:lstStyle/>
          <a:p>
            <a:pPr algn="ctr"/>
            <a:r>
              <a:rPr lang="es-ES" sz="3200" b="1" dirty="0" err="1" smtClean="0">
                <a:solidFill>
                  <a:srgbClr val="FFFF00"/>
                </a:solidFill>
              </a:rPr>
              <a:t>Basin</a:t>
            </a:r>
            <a:r>
              <a:rPr lang="es-ES" sz="3200" b="1" dirty="0" smtClean="0">
                <a:solidFill>
                  <a:srgbClr val="FFFF00"/>
                </a:solidFill>
              </a:rPr>
              <a:t> of Sorbas</a:t>
            </a:r>
          </a:p>
          <a:p>
            <a:pPr algn="ctr"/>
            <a:r>
              <a:rPr lang="es-ES" sz="3200" b="1" dirty="0" smtClean="0">
                <a:solidFill>
                  <a:srgbClr val="FFFF00"/>
                </a:solidFill>
              </a:rPr>
              <a:t>Carst of </a:t>
            </a:r>
            <a:r>
              <a:rPr lang="es-ES" sz="3200" b="1" dirty="0" err="1" smtClean="0">
                <a:solidFill>
                  <a:srgbClr val="FFFF00"/>
                </a:solidFill>
              </a:rPr>
              <a:t>Gypsum</a:t>
            </a:r>
            <a:r>
              <a:rPr lang="es-ES" sz="3200" b="1" dirty="0" smtClean="0">
                <a:solidFill>
                  <a:srgbClr val="FFFF00"/>
                </a:solidFill>
              </a:rPr>
              <a:t> </a:t>
            </a:r>
            <a:endParaRPr lang="es-ES" sz="3200" b="1" dirty="0">
              <a:solidFill>
                <a:srgbClr val="FFFF00"/>
              </a:solidFill>
            </a:endParaRPr>
          </a:p>
        </p:txBody>
      </p:sp>
      <p:pic>
        <p:nvPicPr>
          <p:cNvPr id="6" name="Picture 2" descr="C:\Documents and Settings\Usuario\Mis documentos\Mis imágenes\PictureProject\Ruta Biología Geología 2015\P4081752R.JPG"/>
          <p:cNvPicPr>
            <a:picLocks noChangeAspect="1" noChangeArrowheads="1"/>
          </p:cNvPicPr>
          <p:nvPr/>
        </p:nvPicPr>
        <p:blipFill>
          <a:blip r:embed="rId4" cstate="print"/>
          <a:srcRect/>
          <a:stretch>
            <a:fillRect/>
          </a:stretch>
        </p:blipFill>
        <p:spPr bwMode="auto">
          <a:xfrm>
            <a:off x="4955206" y="3717032"/>
            <a:ext cx="4188793" cy="314096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uario\Mis documentos\Mis imágenes\PictureProject\Ruta Biología Geología 2015\P4081754R.JPG"/>
          <p:cNvPicPr>
            <a:picLocks noChangeAspect="1" noChangeArrowheads="1"/>
          </p:cNvPicPr>
          <p:nvPr/>
        </p:nvPicPr>
        <p:blipFill>
          <a:blip r:embed="rId2" cstate="print"/>
          <a:srcRect/>
          <a:stretch>
            <a:fillRect/>
          </a:stretch>
        </p:blipFill>
        <p:spPr bwMode="auto">
          <a:xfrm>
            <a:off x="0" y="0"/>
            <a:ext cx="9145823" cy="6858000"/>
          </a:xfrm>
          <a:prstGeom prst="rect">
            <a:avLst/>
          </a:prstGeom>
          <a:noFill/>
        </p:spPr>
      </p:pic>
      <p:sp>
        <p:nvSpPr>
          <p:cNvPr id="5" name="4 CuadroTexto"/>
          <p:cNvSpPr txBox="1"/>
          <p:nvPr/>
        </p:nvSpPr>
        <p:spPr>
          <a:xfrm>
            <a:off x="179512" y="5226784"/>
            <a:ext cx="8784976" cy="1631216"/>
          </a:xfrm>
          <a:prstGeom prst="rect">
            <a:avLst/>
          </a:prstGeom>
          <a:noFill/>
        </p:spPr>
        <p:txBody>
          <a:bodyPr wrap="square" rtlCol="0">
            <a:spAutoFit/>
          </a:bodyPr>
          <a:lstStyle/>
          <a:p>
            <a:pPr algn="just"/>
            <a:r>
              <a:rPr lang="en-US" sz="2000" b="1" dirty="0" smtClean="0">
                <a:solidFill>
                  <a:srgbClr val="FFFF00"/>
                </a:solidFill>
                <a:cs typeface="Aharoni" pitchFamily="2" charset="-79"/>
              </a:rPr>
              <a:t>It is a complex of caves, canyons, </a:t>
            </a:r>
            <a:r>
              <a:rPr lang="en-US" sz="2000" b="1" dirty="0" err="1" smtClean="0">
                <a:solidFill>
                  <a:srgbClr val="FFFF00"/>
                </a:solidFill>
                <a:cs typeface="Aharoni" pitchFamily="2" charset="-79"/>
              </a:rPr>
              <a:t>dolines</a:t>
            </a:r>
            <a:r>
              <a:rPr lang="en-US" sz="2000" b="1" dirty="0" smtClean="0">
                <a:solidFill>
                  <a:srgbClr val="FFFF00"/>
                </a:solidFill>
                <a:cs typeface="Aharoni" pitchFamily="2" charset="-79"/>
              </a:rPr>
              <a:t>, geodes, and other karst phenomena, dug by the river Río </a:t>
            </a:r>
            <a:r>
              <a:rPr lang="en-US" sz="2000" b="1" dirty="0" err="1" smtClean="0">
                <a:solidFill>
                  <a:srgbClr val="FFFF00"/>
                </a:solidFill>
                <a:cs typeface="Aharoni" pitchFamily="2" charset="-79"/>
              </a:rPr>
              <a:t>Aguas</a:t>
            </a:r>
            <a:r>
              <a:rPr lang="en-US" sz="2000" b="1" dirty="0" smtClean="0">
                <a:solidFill>
                  <a:srgbClr val="FFFF00"/>
                </a:solidFill>
                <a:cs typeface="Aharoni" pitchFamily="2" charset="-79"/>
              </a:rPr>
              <a:t> in a deposit of gypsum to the South of the town of </a:t>
            </a:r>
            <a:r>
              <a:rPr lang="en-US" sz="2000" b="1" dirty="0" err="1" smtClean="0">
                <a:solidFill>
                  <a:srgbClr val="FFFF00"/>
                </a:solidFill>
                <a:cs typeface="Aharoni" pitchFamily="2" charset="-79"/>
              </a:rPr>
              <a:t>Sorbas</a:t>
            </a:r>
            <a:r>
              <a:rPr lang="en-US" sz="2000" b="1" dirty="0" smtClean="0">
                <a:solidFill>
                  <a:srgbClr val="FFFF00"/>
                </a:solidFill>
                <a:cs typeface="Aharoni" pitchFamily="2" charset="-79"/>
              </a:rPr>
              <a:t>, in </a:t>
            </a:r>
            <a:r>
              <a:rPr lang="en-US" sz="2000" b="1" dirty="0" err="1" smtClean="0">
                <a:solidFill>
                  <a:srgbClr val="FFFF00"/>
                </a:solidFill>
                <a:cs typeface="Aharoni" pitchFamily="2" charset="-79"/>
              </a:rPr>
              <a:t>Almería</a:t>
            </a:r>
            <a:r>
              <a:rPr lang="en-US" sz="2000" b="1" dirty="0" smtClean="0">
                <a:solidFill>
                  <a:srgbClr val="FFFF00"/>
                </a:solidFill>
                <a:cs typeface="Aharoni" pitchFamily="2" charset="-79"/>
              </a:rPr>
              <a:t>. It has an area of 12 square kilometers with more than 1,000 dug cavities with many galleries full of stalactites and stalagmites.</a:t>
            </a:r>
            <a:endParaRPr lang="es-ES" sz="2000" b="1" dirty="0">
              <a:solidFill>
                <a:srgbClr val="FFFF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uario\Mis documentos\Mis imágenes\PictureProject\COMENIUS VUELTA 8 DE ABRIL 2014\DSCN0970 red.JPG"/>
          <p:cNvPicPr>
            <a:picLocks noChangeAspect="1" noChangeArrowheads="1"/>
          </p:cNvPicPr>
          <p:nvPr/>
        </p:nvPicPr>
        <p:blipFill>
          <a:blip r:embed="rId2" cstate="print"/>
          <a:srcRect/>
          <a:stretch>
            <a:fillRect/>
          </a:stretch>
        </p:blipFill>
        <p:spPr bwMode="auto">
          <a:xfrm>
            <a:off x="0" y="-1822"/>
            <a:ext cx="9144000" cy="6861645"/>
          </a:xfrm>
          <a:prstGeom prst="rect">
            <a:avLst/>
          </a:prstGeom>
          <a:noFill/>
        </p:spPr>
      </p:pic>
      <p:pic>
        <p:nvPicPr>
          <p:cNvPr id="5" name="Picture 3" descr="C:\Documents and Settings\Usuario\Mis documentos\Mis imágenes\PictureProject\COMENIUS VUELTA 8 DE ABRIL 2014\DSCN0985 red.JPG"/>
          <p:cNvPicPr>
            <a:picLocks noChangeAspect="1" noChangeArrowheads="1"/>
          </p:cNvPicPr>
          <p:nvPr/>
        </p:nvPicPr>
        <p:blipFill>
          <a:blip r:embed="rId3" cstate="print"/>
          <a:srcRect/>
          <a:stretch>
            <a:fillRect/>
          </a:stretch>
        </p:blipFill>
        <p:spPr bwMode="auto">
          <a:xfrm>
            <a:off x="1" y="3429000"/>
            <a:ext cx="2573117" cy="3429000"/>
          </a:xfrm>
          <a:prstGeom prst="rect">
            <a:avLst/>
          </a:prstGeom>
          <a:noFill/>
        </p:spPr>
      </p:pic>
      <p:sp>
        <p:nvSpPr>
          <p:cNvPr id="7" name="6 CuadroTexto"/>
          <p:cNvSpPr txBox="1"/>
          <p:nvPr/>
        </p:nvSpPr>
        <p:spPr>
          <a:xfrm>
            <a:off x="2627784" y="0"/>
            <a:ext cx="6516216" cy="1200329"/>
          </a:xfrm>
          <a:prstGeom prst="rect">
            <a:avLst/>
          </a:prstGeom>
          <a:noFill/>
        </p:spPr>
        <p:txBody>
          <a:bodyPr wrap="square" rtlCol="0">
            <a:spAutoFit/>
          </a:bodyPr>
          <a:lstStyle/>
          <a:p>
            <a:r>
              <a:rPr lang="en-US" b="1" dirty="0" smtClean="0">
                <a:solidFill>
                  <a:schemeClr val="bg1"/>
                </a:solidFill>
                <a:cs typeface="Aharoni" pitchFamily="2" charset="-79"/>
              </a:rPr>
              <a:t>It is one of the most important </a:t>
            </a:r>
            <a:r>
              <a:rPr lang="en-US" b="1" dirty="0" err="1" smtClean="0">
                <a:solidFill>
                  <a:schemeClr val="bg1"/>
                </a:solidFill>
                <a:cs typeface="Aharoni" pitchFamily="2" charset="-79"/>
              </a:rPr>
              <a:t>evaporite</a:t>
            </a:r>
            <a:r>
              <a:rPr lang="en-US" b="1" dirty="0" smtClean="0">
                <a:solidFill>
                  <a:schemeClr val="bg1"/>
                </a:solidFill>
                <a:cs typeface="Aharoni" pitchFamily="2" charset="-79"/>
              </a:rPr>
              <a:t> </a:t>
            </a:r>
            <a:r>
              <a:rPr lang="en-US" b="1" dirty="0" err="1" smtClean="0">
                <a:solidFill>
                  <a:schemeClr val="bg1"/>
                </a:solidFill>
                <a:cs typeface="Aharoni" pitchFamily="2" charset="-79"/>
              </a:rPr>
              <a:t>carst</a:t>
            </a:r>
            <a:r>
              <a:rPr lang="en-US" b="1" dirty="0" smtClean="0">
                <a:solidFill>
                  <a:schemeClr val="bg1"/>
                </a:solidFill>
                <a:cs typeface="Aharoni" pitchFamily="2" charset="-79"/>
              </a:rPr>
              <a:t> in the world. The network of underground caves extends tens of kilometers under the desert of gypsum. It was declared a nature reserve by the Junta de Andalucía in 1989</a:t>
            </a:r>
            <a:endParaRPr lang="es-ES" b="1" dirty="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uario\Mis documentos\Mis imágenes\PictureProject\excursión andalucía oriental 1º bachillerato 2013\P4039698.JPG"/>
          <p:cNvPicPr>
            <a:picLocks noChangeAspect="1" noChangeArrowheads="1"/>
          </p:cNvPicPr>
          <p:nvPr/>
        </p:nvPicPr>
        <p:blipFill>
          <a:blip r:embed="rId2" cstate="print"/>
          <a:srcRect/>
          <a:stretch>
            <a:fillRect/>
          </a:stretch>
        </p:blipFill>
        <p:spPr bwMode="auto">
          <a:xfrm>
            <a:off x="-1" y="0"/>
            <a:ext cx="9144001" cy="3217181"/>
          </a:xfrm>
          <a:prstGeom prst="rect">
            <a:avLst/>
          </a:prstGeom>
          <a:noFill/>
        </p:spPr>
      </p:pic>
      <p:sp>
        <p:nvSpPr>
          <p:cNvPr id="5" name="4 CuadroTexto"/>
          <p:cNvSpPr txBox="1"/>
          <p:nvPr/>
        </p:nvSpPr>
        <p:spPr>
          <a:xfrm>
            <a:off x="1619672" y="260648"/>
            <a:ext cx="5472608" cy="523220"/>
          </a:xfrm>
          <a:prstGeom prst="rect">
            <a:avLst/>
          </a:prstGeom>
          <a:noFill/>
        </p:spPr>
        <p:txBody>
          <a:bodyPr wrap="square" rtlCol="0">
            <a:spAutoFit/>
          </a:bodyPr>
          <a:lstStyle/>
          <a:p>
            <a:pPr algn="ctr"/>
            <a:r>
              <a:rPr lang="es-ES" sz="2800" b="1" dirty="0" err="1" smtClean="0">
                <a:solidFill>
                  <a:srgbClr val="C00000"/>
                </a:solidFill>
              </a:rPr>
              <a:t>Volcanoes</a:t>
            </a:r>
            <a:r>
              <a:rPr lang="es-ES" sz="2800" b="1" dirty="0" smtClean="0">
                <a:solidFill>
                  <a:srgbClr val="C00000"/>
                </a:solidFill>
              </a:rPr>
              <a:t> of Cabo de Gata</a:t>
            </a:r>
            <a:endParaRPr lang="es-ES" sz="2800" b="1" dirty="0">
              <a:solidFill>
                <a:srgbClr val="C00000"/>
              </a:solidFill>
            </a:endParaRPr>
          </a:p>
        </p:txBody>
      </p:sp>
      <p:pic>
        <p:nvPicPr>
          <p:cNvPr id="6" name="Picture 2" descr="C:\Documents and Settings\Usuario\Mis documentos\Mis imágenes\PictureProject\Ruta Biología Geología 2015\P4081763R.JPG"/>
          <p:cNvPicPr>
            <a:picLocks noChangeAspect="1" noChangeArrowheads="1"/>
          </p:cNvPicPr>
          <p:nvPr/>
        </p:nvPicPr>
        <p:blipFill>
          <a:blip r:embed="rId3" cstate="print"/>
          <a:srcRect/>
          <a:stretch>
            <a:fillRect/>
          </a:stretch>
        </p:blipFill>
        <p:spPr bwMode="auto">
          <a:xfrm>
            <a:off x="0" y="2633409"/>
            <a:ext cx="4067944" cy="3050350"/>
          </a:xfrm>
          <a:prstGeom prst="rect">
            <a:avLst/>
          </a:prstGeom>
          <a:noFill/>
        </p:spPr>
      </p:pic>
      <p:pic>
        <p:nvPicPr>
          <p:cNvPr id="8" name="Picture 3" descr="C:\Documents and Settings\Usuario\Mis documentos\Mis imágenes\PictureProject\Ruta Biología Geología 2015\P4081767R.JPG"/>
          <p:cNvPicPr>
            <a:picLocks noChangeAspect="1" noChangeArrowheads="1"/>
          </p:cNvPicPr>
          <p:nvPr/>
        </p:nvPicPr>
        <p:blipFill>
          <a:blip r:embed="rId4" cstate="print"/>
          <a:srcRect/>
          <a:stretch>
            <a:fillRect/>
          </a:stretch>
        </p:blipFill>
        <p:spPr bwMode="auto">
          <a:xfrm>
            <a:off x="4918686" y="2564903"/>
            <a:ext cx="4225314" cy="3168353"/>
          </a:xfrm>
          <a:prstGeom prst="rect">
            <a:avLst/>
          </a:prstGeom>
          <a:noFill/>
        </p:spPr>
      </p:pic>
      <p:sp>
        <p:nvSpPr>
          <p:cNvPr id="9" name="8 Rectángulo"/>
          <p:cNvSpPr/>
          <p:nvPr/>
        </p:nvSpPr>
        <p:spPr>
          <a:xfrm>
            <a:off x="539552" y="5226784"/>
            <a:ext cx="8280920" cy="1631216"/>
          </a:xfrm>
          <a:prstGeom prst="rect">
            <a:avLst/>
          </a:prstGeom>
        </p:spPr>
        <p:txBody>
          <a:bodyPr wrap="square">
            <a:spAutoFit/>
          </a:bodyPr>
          <a:lstStyle/>
          <a:p>
            <a:pPr algn="just"/>
            <a:r>
              <a:rPr lang="en-US" sz="2000" b="1" dirty="0" smtClean="0">
                <a:solidFill>
                  <a:srgbClr val="FFFF00"/>
                </a:solidFill>
              </a:rPr>
              <a:t>Magmatic rocks of </a:t>
            </a:r>
            <a:r>
              <a:rPr lang="en-US" sz="2000" b="1" dirty="0" err="1" smtClean="0">
                <a:solidFill>
                  <a:srgbClr val="FFFF00"/>
                </a:solidFill>
              </a:rPr>
              <a:t>Cabo</a:t>
            </a:r>
            <a:r>
              <a:rPr lang="en-US" sz="2000" b="1" dirty="0" smtClean="0">
                <a:solidFill>
                  <a:srgbClr val="FFFF00"/>
                </a:solidFill>
              </a:rPr>
              <a:t> de </a:t>
            </a:r>
            <a:r>
              <a:rPr lang="en-US" sz="2000" b="1" dirty="0" err="1" smtClean="0">
                <a:solidFill>
                  <a:srgbClr val="FFFF00"/>
                </a:solidFill>
              </a:rPr>
              <a:t>Gata</a:t>
            </a:r>
            <a:r>
              <a:rPr lang="en-US" sz="2000" b="1" dirty="0" smtClean="0">
                <a:solidFill>
                  <a:srgbClr val="FFFF00"/>
                </a:solidFill>
              </a:rPr>
              <a:t> are of volcanic nature. From 15 to 9 million years ago, it started the magmatic activity in the </a:t>
            </a:r>
            <a:r>
              <a:rPr lang="en-US" sz="2000" b="1" dirty="0" err="1" smtClean="0">
                <a:solidFill>
                  <a:srgbClr val="FFFF00"/>
                </a:solidFill>
              </a:rPr>
              <a:t>Alborán</a:t>
            </a:r>
            <a:r>
              <a:rPr lang="en-US" sz="2000" b="1" dirty="0" smtClean="0">
                <a:solidFill>
                  <a:srgbClr val="FFFF00"/>
                </a:solidFill>
              </a:rPr>
              <a:t> Sea and corals, marine sediments among others were deposited on the volcanic bottom. Later, about 8 million years ago, a second volcanic cycle was produced.</a:t>
            </a:r>
            <a:endParaRPr lang="es-ES" sz="2000" b="1" dirty="0">
              <a:solidFill>
                <a:srgbClr val="FFFF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Usuario\Mis documentos\Mis imágenes\PictureProject\excursión andalucía oriental 1º bachillerato 2013\P4039715.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
        <p:nvSpPr>
          <p:cNvPr id="8" name="7 CuadroTexto"/>
          <p:cNvSpPr txBox="1"/>
          <p:nvPr/>
        </p:nvSpPr>
        <p:spPr>
          <a:xfrm>
            <a:off x="611560" y="404664"/>
            <a:ext cx="7992888" cy="1200329"/>
          </a:xfrm>
          <a:prstGeom prst="rect">
            <a:avLst/>
          </a:prstGeom>
          <a:noFill/>
        </p:spPr>
        <p:txBody>
          <a:bodyPr wrap="square" rtlCol="0">
            <a:spAutoFit/>
          </a:bodyPr>
          <a:lstStyle/>
          <a:p>
            <a:pPr algn="just"/>
            <a:r>
              <a:rPr lang="en-US" b="1" dirty="0" smtClean="0">
                <a:solidFill>
                  <a:srgbClr val="FFFF00"/>
                </a:solidFill>
              </a:rPr>
              <a:t>Some volcanic buildings emerge, giving rise to air eruptions. It occurs in the Tertiary Age, when it begins the opening of the Mediterranean Sea. The original relief forms have practically disappeared, although we can find remains of basaltic columns.</a:t>
            </a:r>
            <a:endParaRPr lang="es-ES" b="1" dirty="0">
              <a:solidFill>
                <a:srgbClr val="FFFF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Usuario\Mis documentos\Mis imágenes\PictureProject\excursión biología geología 2012\P3298541.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7" name="6 CuadroTexto"/>
          <p:cNvSpPr txBox="1"/>
          <p:nvPr/>
        </p:nvSpPr>
        <p:spPr>
          <a:xfrm>
            <a:off x="1763688" y="0"/>
            <a:ext cx="5832648" cy="954107"/>
          </a:xfrm>
          <a:prstGeom prst="rect">
            <a:avLst/>
          </a:prstGeom>
          <a:noFill/>
        </p:spPr>
        <p:txBody>
          <a:bodyPr wrap="square" rtlCol="0">
            <a:spAutoFit/>
          </a:bodyPr>
          <a:lstStyle/>
          <a:p>
            <a:pPr algn="ctr"/>
            <a:r>
              <a:rPr lang="en-US" sz="2800" b="1" dirty="0" smtClean="0">
                <a:solidFill>
                  <a:srgbClr val="990000"/>
                </a:solidFill>
              </a:rPr>
              <a:t>GEOLOGICAL HERITAGE OF ANDALUSIA (III)</a:t>
            </a:r>
            <a:endParaRPr lang="es-ES" sz="2800" b="1" dirty="0">
              <a:solidFill>
                <a:srgbClr val="990000"/>
              </a:solidFill>
            </a:endParaRPr>
          </a:p>
        </p:txBody>
      </p:sp>
      <p:sp>
        <p:nvSpPr>
          <p:cNvPr id="9" name="8 CuadroTexto"/>
          <p:cNvSpPr txBox="1"/>
          <p:nvPr/>
        </p:nvSpPr>
        <p:spPr>
          <a:xfrm>
            <a:off x="2843808" y="1052736"/>
            <a:ext cx="3960440" cy="523220"/>
          </a:xfrm>
          <a:prstGeom prst="rect">
            <a:avLst/>
          </a:prstGeom>
          <a:noFill/>
        </p:spPr>
        <p:txBody>
          <a:bodyPr wrap="square" rtlCol="0">
            <a:spAutoFit/>
          </a:bodyPr>
          <a:lstStyle/>
          <a:p>
            <a:r>
              <a:rPr lang="es-ES" sz="2800" b="1" dirty="0" err="1" smtClean="0">
                <a:solidFill>
                  <a:srgbClr val="C00000"/>
                </a:solidFill>
              </a:rPr>
              <a:t>The</a:t>
            </a:r>
            <a:r>
              <a:rPr lang="es-ES" sz="2800" b="1" dirty="0" smtClean="0">
                <a:solidFill>
                  <a:srgbClr val="C00000"/>
                </a:solidFill>
              </a:rPr>
              <a:t> </a:t>
            </a:r>
            <a:r>
              <a:rPr lang="es-ES" sz="2800" b="1" dirty="0" err="1" smtClean="0">
                <a:solidFill>
                  <a:srgbClr val="C00000"/>
                </a:solidFill>
              </a:rPr>
              <a:t>Carstic</a:t>
            </a:r>
            <a:r>
              <a:rPr lang="es-ES" sz="2800" b="1" dirty="0" smtClean="0">
                <a:solidFill>
                  <a:srgbClr val="C00000"/>
                </a:solidFill>
              </a:rPr>
              <a:t> </a:t>
            </a:r>
            <a:r>
              <a:rPr lang="es-ES" sz="2800" b="1" dirty="0" err="1" smtClean="0">
                <a:solidFill>
                  <a:srgbClr val="C00000"/>
                </a:solidFill>
              </a:rPr>
              <a:t>Landscape</a:t>
            </a:r>
            <a:endParaRPr lang="es-ES" sz="2800" b="1" dirty="0">
              <a:solidFill>
                <a:srgbClr val="C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87624" y="116632"/>
            <a:ext cx="7344816" cy="1015663"/>
          </a:xfrm>
          <a:prstGeom prst="rect">
            <a:avLst/>
          </a:prstGeom>
          <a:noFill/>
        </p:spPr>
        <p:txBody>
          <a:bodyPr wrap="square" rtlCol="0">
            <a:spAutoFit/>
          </a:bodyPr>
          <a:lstStyle/>
          <a:p>
            <a:pPr algn="ctr"/>
            <a:r>
              <a:rPr lang="en-US" sz="2000" b="1" dirty="0" smtClean="0">
                <a:solidFill>
                  <a:srgbClr val="FFFF00"/>
                </a:solidFill>
              </a:rPr>
              <a:t>Our school "José </a:t>
            </a:r>
            <a:r>
              <a:rPr lang="en-US" sz="2000" b="1" dirty="0" err="1" smtClean="0">
                <a:solidFill>
                  <a:srgbClr val="FFFF00"/>
                </a:solidFill>
              </a:rPr>
              <a:t>Marín</a:t>
            </a:r>
            <a:r>
              <a:rPr lang="en-US" sz="2000" b="1" dirty="0" smtClean="0">
                <a:solidFill>
                  <a:srgbClr val="FFFF00"/>
                </a:solidFill>
              </a:rPr>
              <a:t>" is in the region of Los Vélez, in the province of Almería, Autonomous Community of Andalusia, Spain and Europe</a:t>
            </a:r>
            <a:endParaRPr lang="es-ES" sz="2000" b="1" dirty="0">
              <a:solidFill>
                <a:srgbClr val="FFFF00"/>
              </a:solidFill>
            </a:endParaRPr>
          </a:p>
        </p:txBody>
      </p:sp>
      <p:pic>
        <p:nvPicPr>
          <p:cNvPr id="5" name="4 Imagen"/>
          <p:cNvPicPr>
            <a:picLocks noChangeAspect="1"/>
          </p:cNvPicPr>
          <p:nvPr/>
        </p:nvPicPr>
        <p:blipFill>
          <a:blip r:embed="rId2" cstate="print">
            <a:alphaModFix/>
            <a:lum/>
          </a:blip>
          <a:srcRect/>
          <a:stretch>
            <a:fillRect/>
          </a:stretch>
        </p:blipFill>
        <p:spPr>
          <a:xfrm>
            <a:off x="4499992" y="3645024"/>
            <a:ext cx="3960440" cy="2904676"/>
          </a:xfrm>
          <a:prstGeom prst="rect">
            <a:avLst/>
          </a:prstGeom>
          <a:noFill/>
          <a:ln>
            <a:noFill/>
          </a:ln>
        </p:spPr>
      </p:pic>
      <p:pic>
        <p:nvPicPr>
          <p:cNvPr id="6" name="5 Imagen"/>
          <p:cNvPicPr>
            <a:picLocks noChangeAspect="1"/>
          </p:cNvPicPr>
          <p:nvPr/>
        </p:nvPicPr>
        <p:blipFill>
          <a:blip r:embed="rId3" cstate="print">
            <a:alphaModFix/>
            <a:lum/>
          </a:blip>
          <a:srcRect/>
          <a:stretch>
            <a:fillRect/>
          </a:stretch>
        </p:blipFill>
        <p:spPr>
          <a:xfrm>
            <a:off x="467544" y="3861048"/>
            <a:ext cx="3040570" cy="2664296"/>
          </a:xfrm>
          <a:prstGeom prst="rect">
            <a:avLst/>
          </a:prstGeom>
          <a:noFill/>
          <a:ln>
            <a:noFill/>
          </a:ln>
        </p:spPr>
      </p:pic>
      <p:pic>
        <p:nvPicPr>
          <p:cNvPr id="8" name="7 Imagen"/>
          <p:cNvPicPr>
            <a:picLocks noChangeAspect="1"/>
          </p:cNvPicPr>
          <p:nvPr/>
        </p:nvPicPr>
        <p:blipFill>
          <a:blip r:embed="rId4" cstate="print">
            <a:alphaModFix/>
            <a:lum/>
          </a:blip>
          <a:srcRect/>
          <a:stretch>
            <a:fillRect/>
          </a:stretch>
        </p:blipFill>
        <p:spPr>
          <a:xfrm>
            <a:off x="4499992" y="1196752"/>
            <a:ext cx="3888432" cy="2304256"/>
          </a:xfrm>
          <a:prstGeom prst="rect">
            <a:avLst/>
          </a:prstGeom>
          <a:noFill/>
          <a:ln>
            <a:noFill/>
          </a:ln>
        </p:spPr>
      </p:pic>
      <p:pic>
        <p:nvPicPr>
          <p:cNvPr id="9" name="8 Imagen"/>
          <p:cNvPicPr>
            <a:picLocks noChangeAspect="1"/>
          </p:cNvPicPr>
          <p:nvPr/>
        </p:nvPicPr>
        <p:blipFill>
          <a:blip r:embed="rId5" cstate="print">
            <a:alphaModFix/>
            <a:lum/>
          </a:blip>
          <a:srcRect/>
          <a:stretch>
            <a:fillRect/>
          </a:stretch>
        </p:blipFill>
        <p:spPr>
          <a:xfrm>
            <a:off x="755576" y="1196752"/>
            <a:ext cx="2540553" cy="2592288"/>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Usuario\Mis documentos\Mis imágenes\PictureProject\excursión andalucía oriental 1º bachillerato 2013\P4059790.JPG"/>
          <p:cNvPicPr>
            <a:picLocks noChangeAspect="1" noChangeArrowheads="1"/>
          </p:cNvPicPr>
          <p:nvPr/>
        </p:nvPicPr>
        <p:blipFill>
          <a:blip r:embed="rId2" cstate="print"/>
          <a:srcRect/>
          <a:stretch>
            <a:fillRect/>
          </a:stretch>
        </p:blipFill>
        <p:spPr bwMode="auto">
          <a:xfrm>
            <a:off x="0" y="1628539"/>
            <a:ext cx="9144000" cy="5229461"/>
          </a:xfrm>
          <a:prstGeom prst="rect">
            <a:avLst/>
          </a:prstGeom>
          <a:noFill/>
        </p:spPr>
      </p:pic>
      <p:sp>
        <p:nvSpPr>
          <p:cNvPr id="5" name="4 CuadroTexto"/>
          <p:cNvSpPr txBox="1"/>
          <p:nvPr/>
        </p:nvSpPr>
        <p:spPr>
          <a:xfrm>
            <a:off x="0" y="1"/>
            <a:ext cx="9144000" cy="1477328"/>
          </a:xfrm>
          <a:prstGeom prst="rect">
            <a:avLst/>
          </a:prstGeom>
          <a:noFill/>
        </p:spPr>
        <p:txBody>
          <a:bodyPr wrap="square" rtlCol="0">
            <a:spAutoFit/>
          </a:bodyPr>
          <a:lstStyle/>
          <a:p>
            <a:pPr algn="ctr"/>
            <a:r>
              <a:rPr lang="es-ES" sz="3600" dirty="0" err="1" smtClean="0">
                <a:solidFill>
                  <a:srgbClr val="FFFF00"/>
                </a:solidFill>
              </a:rPr>
              <a:t>The</a:t>
            </a:r>
            <a:r>
              <a:rPr lang="es-ES" sz="3600" dirty="0" smtClean="0">
                <a:solidFill>
                  <a:srgbClr val="FFFF00"/>
                </a:solidFill>
              </a:rPr>
              <a:t> Torcal of Antequera</a:t>
            </a:r>
          </a:p>
          <a:p>
            <a:pPr algn="ctr"/>
            <a:r>
              <a:rPr lang="en-US" dirty="0" smtClean="0">
                <a:solidFill>
                  <a:srgbClr val="FFFF00"/>
                </a:solidFill>
              </a:rPr>
              <a:t>It is a Natural area of 1,171 hectares. It is located in </a:t>
            </a:r>
            <a:r>
              <a:rPr lang="en-US" dirty="0" err="1" smtClean="0">
                <a:solidFill>
                  <a:srgbClr val="FFFF00"/>
                </a:solidFill>
              </a:rPr>
              <a:t>Antequera</a:t>
            </a:r>
            <a:r>
              <a:rPr lang="en-US" dirty="0" smtClean="0">
                <a:solidFill>
                  <a:srgbClr val="FFFF00"/>
                </a:solidFill>
              </a:rPr>
              <a:t>, in the province of </a:t>
            </a:r>
            <a:r>
              <a:rPr lang="en-US" dirty="0" err="1" smtClean="0">
                <a:solidFill>
                  <a:srgbClr val="FFFF00"/>
                </a:solidFill>
              </a:rPr>
              <a:t>Málaga</a:t>
            </a:r>
            <a:r>
              <a:rPr lang="en-US" dirty="0" smtClean="0">
                <a:solidFill>
                  <a:srgbClr val="FFFF00"/>
                </a:solidFill>
              </a:rPr>
              <a:t>. It is known for the whimsical shapes modeled by the different erosive agents in its limestone, making up an outstanding example of </a:t>
            </a:r>
            <a:r>
              <a:rPr lang="en-US" dirty="0" err="1" smtClean="0">
                <a:solidFill>
                  <a:srgbClr val="FFFF00"/>
                </a:solidFill>
              </a:rPr>
              <a:t>carst</a:t>
            </a:r>
            <a:r>
              <a:rPr lang="en-US" dirty="0" smtClean="0">
                <a:solidFill>
                  <a:srgbClr val="FFFF00"/>
                </a:solidFill>
              </a:rPr>
              <a:t> landscape</a:t>
            </a:r>
            <a:endParaRPr lang="es-ES" b="1" dirty="0" smtClean="0">
              <a:solidFill>
                <a:srgbClr val="FFFF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Usuario\Mis documentos\Mis imágenes\PictureProject\0426\P9037213.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pic>
        <p:nvPicPr>
          <p:cNvPr id="6147" name="Picture 3" descr="C:\Documents and Settings\Usuario\Mis documentos\Mis imágenes\PictureProject\PARQUE NATURAL\DSCN17545370.JPG"/>
          <p:cNvPicPr>
            <a:picLocks noChangeAspect="1" noChangeArrowheads="1"/>
          </p:cNvPicPr>
          <p:nvPr/>
        </p:nvPicPr>
        <p:blipFill>
          <a:blip r:embed="rId3" cstate="print"/>
          <a:srcRect/>
          <a:stretch>
            <a:fillRect/>
          </a:stretch>
        </p:blipFill>
        <p:spPr bwMode="auto">
          <a:xfrm>
            <a:off x="-1" y="0"/>
            <a:ext cx="3803915" cy="2852936"/>
          </a:xfrm>
          <a:prstGeom prst="rect">
            <a:avLst/>
          </a:prstGeom>
          <a:noFill/>
        </p:spPr>
      </p:pic>
      <p:sp>
        <p:nvSpPr>
          <p:cNvPr id="9" name="8 CuadroTexto"/>
          <p:cNvSpPr txBox="1"/>
          <p:nvPr/>
        </p:nvSpPr>
        <p:spPr>
          <a:xfrm>
            <a:off x="1691680" y="5657671"/>
            <a:ext cx="7272808" cy="1200329"/>
          </a:xfrm>
          <a:prstGeom prst="rect">
            <a:avLst/>
          </a:prstGeom>
          <a:noFill/>
        </p:spPr>
        <p:txBody>
          <a:bodyPr wrap="square" rtlCol="0">
            <a:spAutoFit/>
          </a:bodyPr>
          <a:lstStyle/>
          <a:p>
            <a:r>
              <a:rPr lang="en-US" b="1" dirty="0" smtClean="0">
                <a:solidFill>
                  <a:srgbClr val="FFFF00"/>
                </a:solidFill>
              </a:rPr>
              <a:t>This aquifer covers an area of 200 square kilometers, from the Natural Park of Sierra </a:t>
            </a:r>
            <a:r>
              <a:rPr lang="en-US" b="1" dirty="0" err="1" smtClean="0">
                <a:solidFill>
                  <a:srgbClr val="FFFF00"/>
                </a:solidFill>
              </a:rPr>
              <a:t>María</a:t>
            </a:r>
            <a:r>
              <a:rPr lang="en-US" b="1" dirty="0" smtClean="0">
                <a:solidFill>
                  <a:srgbClr val="FFFF00"/>
                </a:solidFill>
              </a:rPr>
              <a:t> to </a:t>
            </a:r>
            <a:r>
              <a:rPr lang="en-US" b="1" dirty="0" err="1" smtClean="0">
                <a:solidFill>
                  <a:srgbClr val="FFFF00"/>
                </a:solidFill>
              </a:rPr>
              <a:t>Orce</a:t>
            </a:r>
            <a:r>
              <a:rPr lang="en-US" b="1" dirty="0" smtClean="0">
                <a:solidFill>
                  <a:srgbClr val="FFFF00"/>
                </a:solidFill>
              </a:rPr>
              <a:t>. It supplies water to Vélez-Blanco and Vélez-Rubio, both for domestic consumption and irrigation</a:t>
            </a:r>
            <a:endParaRPr lang="es-ES" b="1" dirty="0">
              <a:solidFill>
                <a:srgbClr val="FFFF00"/>
              </a:solidFill>
            </a:endParaRPr>
          </a:p>
        </p:txBody>
      </p:sp>
      <p:sp>
        <p:nvSpPr>
          <p:cNvPr id="10" name="9 CuadroTexto"/>
          <p:cNvSpPr txBox="1"/>
          <p:nvPr/>
        </p:nvSpPr>
        <p:spPr>
          <a:xfrm>
            <a:off x="467544" y="0"/>
            <a:ext cx="8352928" cy="584775"/>
          </a:xfrm>
          <a:prstGeom prst="rect">
            <a:avLst/>
          </a:prstGeom>
          <a:noFill/>
        </p:spPr>
        <p:txBody>
          <a:bodyPr wrap="square" rtlCol="0">
            <a:spAutoFit/>
          </a:bodyPr>
          <a:lstStyle/>
          <a:p>
            <a:pPr algn="ctr"/>
            <a:r>
              <a:rPr lang="es-ES" sz="3200" b="1" dirty="0" smtClean="0">
                <a:solidFill>
                  <a:schemeClr val="accent3">
                    <a:lumMod val="40000"/>
                    <a:lumOff val="60000"/>
                  </a:schemeClr>
                </a:solidFill>
              </a:rPr>
              <a:t>Sierra de María and Maimón </a:t>
            </a:r>
            <a:r>
              <a:rPr lang="es-ES" sz="3200" b="1" dirty="0" err="1" smtClean="0">
                <a:solidFill>
                  <a:schemeClr val="accent3">
                    <a:lumMod val="40000"/>
                    <a:lumOff val="60000"/>
                  </a:schemeClr>
                </a:solidFill>
              </a:rPr>
              <a:t>aquifer</a:t>
            </a:r>
            <a:endParaRPr lang="es-ES" sz="3200" b="1" dirty="0">
              <a:solidFill>
                <a:schemeClr val="accent3">
                  <a:lumMod val="40000"/>
                  <a:lumOff val="60000"/>
                </a:schemeClr>
              </a:solidFill>
            </a:endParaRPr>
          </a:p>
        </p:txBody>
      </p:sp>
      <p:pic>
        <p:nvPicPr>
          <p:cNvPr id="6" name="Picture 3" descr="C:\Documents and Settings\Usuario\Mis documentos\Mis imágenes\PictureProject\EXCURSIÓN BIOLOGÍA Y GEOLOGÍA 4º ESO 2013-2014\P5210941 red.JPG"/>
          <p:cNvPicPr>
            <a:picLocks noChangeAspect="1" noChangeArrowheads="1"/>
          </p:cNvPicPr>
          <p:nvPr/>
        </p:nvPicPr>
        <p:blipFill>
          <a:blip r:embed="rId4" cstate="print"/>
          <a:srcRect/>
          <a:stretch>
            <a:fillRect/>
          </a:stretch>
        </p:blipFill>
        <p:spPr bwMode="auto">
          <a:xfrm>
            <a:off x="1" y="2852936"/>
            <a:ext cx="3779911" cy="2835638"/>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fbcdn-sphotos-a-a.akamaihd.net/hphotos-ak-ash2/t1/398050_519143821459026_163526387_n.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7" name="6 CuadroTexto"/>
          <p:cNvSpPr txBox="1"/>
          <p:nvPr/>
        </p:nvSpPr>
        <p:spPr>
          <a:xfrm>
            <a:off x="539552" y="0"/>
            <a:ext cx="7992888" cy="646331"/>
          </a:xfrm>
          <a:prstGeom prst="rect">
            <a:avLst/>
          </a:prstGeom>
          <a:noFill/>
        </p:spPr>
        <p:txBody>
          <a:bodyPr wrap="square" rtlCol="0">
            <a:spAutoFit/>
          </a:bodyPr>
          <a:lstStyle/>
          <a:p>
            <a:pPr algn="ctr"/>
            <a:r>
              <a:rPr lang="es-ES" sz="3600" b="1" dirty="0" err="1">
                <a:solidFill>
                  <a:schemeClr val="accent4">
                    <a:lumMod val="60000"/>
                    <a:lumOff val="40000"/>
                  </a:schemeClr>
                </a:solidFill>
              </a:rPr>
              <a:t>C</a:t>
            </a:r>
            <a:r>
              <a:rPr lang="es-ES" sz="3600" b="1" dirty="0" err="1" smtClean="0">
                <a:solidFill>
                  <a:schemeClr val="accent4">
                    <a:lumMod val="60000"/>
                    <a:lumOff val="40000"/>
                  </a:schemeClr>
                </a:solidFill>
              </a:rPr>
              <a:t>arstic</a:t>
            </a:r>
            <a:r>
              <a:rPr lang="es-ES" sz="3600" b="1" dirty="0" smtClean="0">
                <a:solidFill>
                  <a:schemeClr val="accent4">
                    <a:lumMod val="60000"/>
                    <a:lumOff val="40000"/>
                  </a:schemeClr>
                </a:solidFill>
              </a:rPr>
              <a:t> </a:t>
            </a:r>
            <a:r>
              <a:rPr lang="es-ES" sz="3600" b="1" dirty="0" err="1" smtClean="0">
                <a:solidFill>
                  <a:schemeClr val="accent4">
                    <a:lumMod val="60000"/>
                    <a:lumOff val="40000"/>
                  </a:schemeClr>
                </a:solidFill>
              </a:rPr>
              <a:t>phenomena</a:t>
            </a:r>
            <a:r>
              <a:rPr lang="es-ES" sz="3600" b="1" dirty="0" smtClean="0">
                <a:solidFill>
                  <a:schemeClr val="accent4">
                    <a:lumMod val="60000"/>
                    <a:lumOff val="40000"/>
                  </a:schemeClr>
                </a:solidFill>
              </a:rPr>
              <a:t> in los Vélez</a:t>
            </a:r>
            <a:endParaRPr lang="es-ES" sz="3600" b="1" dirty="0">
              <a:solidFill>
                <a:schemeClr val="accent4">
                  <a:lumMod val="60000"/>
                  <a:lumOff val="40000"/>
                </a:schemeClr>
              </a:solidFill>
            </a:endParaRPr>
          </a:p>
        </p:txBody>
      </p:sp>
      <p:sp>
        <p:nvSpPr>
          <p:cNvPr id="8" name="7 CuadroTexto"/>
          <p:cNvSpPr txBox="1"/>
          <p:nvPr/>
        </p:nvSpPr>
        <p:spPr>
          <a:xfrm>
            <a:off x="899592" y="5805264"/>
            <a:ext cx="7632848" cy="707886"/>
          </a:xfrm>
          <a:prstGeom prst="rect">
            <a:avLst/>
          </a:prstGeom>
          <a:noFill/>
        </p:spPr>
        <p:txBody>
          <a:bodyPr wrap="square" rtlCol="0">
            <a:spAutoFit/>
          </a:bodyPr>
          <a:lstStyle/>
          <a:p>
            <a:pPr algn="ctr"/>
            <a:r>
              <a:rPr lang="en-US" sz="2000" dirty="0" smtClean="0"/>
              <a:t>This cave is located in the town of María and is one of the largest in the province. It contains columns, stalactites and stalagmites</a:t>
            </a:r>
            <a:endParaRPr lang="es-ES" sz="2000" dirty="0"/>
          </a:p>
        </p:txBody>
      </p:sp>
      <p:sp>
        <p:nvSpPr>
          <p:cNvPr id="9" name="8 CuadroTexto"/>
          <p:cNvSpPr txBox="1"/>
          <p:nvPr/>
        </p:nvSpPr>
        <p:spPr>
          <a:xfrm>
            <a:off x="1475656" y="5085184"/>
            <a:ext cx="6840760" cy="461665"/>
          </a:xfrm>
          <a:prstGeom prst="rect">
            <a:avLst/>
          </a:prstGeom>
          <a:noFill/>
        </p:spPr>
        <p:txBody>
          <a:bodyPr wrap="square" rtlCol="0">
            <a:spAutoFit/>
          </a:bodyPr>
          <a:lstStyle/>
          <a:p>
            <a:pPr algn="ctr"/>
            <a:r>
              <a:rPr lang="es-ES" sz="2400" b="1" dirty="0" smtClean="0">
                <a:solidFill>
                  <a:srgbClr val="FF0000"/>
                </a:solidFill>
              </a:rPr>
              <a:t>Cave of </a:t>
            </a:r>
            <a:r>
              <a:rPr lang="es-ES" sz="2400" b="1" dirty="0" err="1" smtClean="0">
                <a:solidFill>
                  <a:srgbClr val="FF0000"/>
                </a:solidFill>
              </a:rPr>
              <a:t>LaGitana</a:t>
            </a:r>
            <a:r>
              <a:rPr lang="es-ES" sz="2400" b="1" dirty="0" smtClean="0">
                <a:solidFill>
                  <a:srgbClr val="FF0000"/>
                </a:solidFill>
              </a:rPr>
              <a:t> (</a:t>
            </a:r>
            <a:r>
              <a:rPr lang="es-ES" sz="2400" b="1" dirty="0" err="1" smtClean="0">
                <a:solidFill>
                  <a:srgbClr val="FF0000"/>
                </a:solidFill>
              </a:rPr>
              <a:t>The</a:t>
            </a:r>
            <a:r>
              <a:rPr lang="es-ES" sz="2400" b="1" dirty="0" smtClean="0">
                <a:solidFill>
                  <a:srgbClr val="FF0000"/>
                </a:solidFill>
              </a:rPr>
              <a:t> </a:t>
            </a:r>
            <a:r>
              <a:rPr lang="es-ES" sz="2400" b="1" dirty="0" err="1" smtClean="0">
                <a:solidFill>
                  <a:srgbClr val="FF0000"/>
                </a:solidFill>
              </a:rPr>
              <a:t>gipsy</a:t>
            </a:r>
            <a:r>
              <a:rPr lang="es-ES" sz="2400" b="1" dirty="0" smtClean="0">
                <a:solidFill>
                  <a:srgbClr val="FF0000"/>
                </a:solidFill>
              </a:rPr>
              <a:t> </a:t>
            </a:r>
            <a:r>
              <a:rPr lang="es-ES" sz="2400" b="1" dirty="0" err="1" smtClean="0">
                <a:solidFill>
                  <a:srgbClr val="FF0000"/>
                </a:solidFill>
              </a:rPr>
              <a:t>woman</a:t>
            </a:r>
            <a:r>
              <a:rPr lang="es-ES" sz="2400" b="1" dirty="0" smtClean="0">
                <a:solidFill>
                  <a:srgbClr val="FF0000"/>
                </a:solidFill>
              </a:rPr>
              <a:t>)</a:t>
            </a:r>
            <a:endParaRPr lang="es-ES" sz="2400" b="1" dirty="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Documents and Settings\Usuario\Mis documentos\Mis imágenes\PictureProject\0255\Estalagtitas en la Sima del Roquez288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8" name="7 CuadroTexto"/>
          <p:cNvSpPr txBox="1"/>
          <p:nvPr/>
        </p:nvSpPr>
        <p:spPr>
          <a:xfrm>
            <a:off x="2051720" y="0"/>
            <a:ext cx="5112568" cy="707886"/>
          </a:xfrm>
          <a:prstGeom prst="rect">
            <a:avLst/>
          </a:prstGeom>
          <a:noFill/>
        </p:spPr>
        <p:txBody>
          <a:bodyPr wrap="square" rtlCol="0">
            <a:spAutoFit/>
          </a:bodyPr>
          <a:lstStyle/>
          <a:p>
            <a:pPr algn="ctr"/>
            <a:r>
              <a:rPr lang="es-ES" sz="4000" b="1" dirty="0" err="1" smtClean="0">
                <a:solidFill>
                  <a:srgbClr val="FFFF00"/>
                </a:solidFill>
              </a:rPr>
              <a:t>Sinkhole</a:t>
            </a:r>
            <a:r>
              <a:rPr lang="es-ES" sz="4000" b="1" dirty="0" smtClean="0">
                <a:solidFill>
                  <a:srgbClr val="FFFF00"/>
                </a:solidFill>
              </a:rPr>
              <a:t> of </a:t>
            </a:r>
            <a:r>
              <a:rPr lang="es-ES" sz="4000" b="1" dirty="0" err="1" smtClean="0">
                <a:solidFill>
                  <a:srgbClr val="FFFF00"/>
                </a:solidFill>
              </a:rPr>
              <a:t>Roquez</a:t>
            </a:r>
            <a:endParaRPr lang="es-ES" sz="4000" b="1" dirty="0">
              <a:solidFill>
                <a:srgbClr val="FFFF00"/>
              </a:solidFill>
            </a:endParaRPr>
          </a:p>
        </p:txBody>
      </p:sp>
      <p:pic>
        <p:nvPicPr>
          <p:cNvPr id="12" name="Picture 2" descr="https://fbcdn-sphotos-g-a.akamaihd.net/hphotos-ak-prn2/t31/173001_188160471224031_50324_o.jpg"/>
          <p:cNvPicPr>
            <a:picLocks noChangeAspect="1" noChangeArrowheads="1"/>
          </p:cNvPicPr>
          <p:nvPr/>
        </p:nvPicPr>
        <p:blipFill>
          <a:blip r:embed="rId3" cstate="print"/>
          <a:srcRect/>
          <a:stretch>
            <a:fillRect/>
          </a:stretch>
        </p:blipFill>
        <p:spPr bwMode="auto">
          <a:xfrm>
            <a:off x="0" y="3284984"/>
            <a:ext cx="2679762" cy="3573016"/>
          </a:xfrm>
          <a:prstGeom prst="rect">
            <a:avLst/>
          </a:prstGeom>
          <a:noFill/>
        </p:spPr>
      </p:pic>
      <p:sp>
        <p:nvSpPr>
          <p:cNvPr id="13" name="12 CuadroTexto"/>
          <p:cNvSpPr txBox="1"/>
          <p:nvPr/>
        </p:nvSpPr>
        <p:spPr>
          <a:xfrm>
            <a:off x="4535488" y="5103674"/>
            <a:ext cx="4608512" cy="1477328"/>
          </a:xfrm>
          <a:prstGeom prst="rect">
            <a:avLst/>
          </a:prstGeom>
          <a:noFill/>
        </p:spPr>
        <p:txBody>
          <a:bodyPr wrap="square" rtlCol="0">
            <a:spAutoFit/>
          </a:bodyPr>
          <a:lstStyle/>
          <a:p>
            <a:pPr algn="r"/>
            <a:r>
              <a:rPr lang="en-US" b="1" dirty="0" smtClean="0">
                <a:solidFill>
                  <a:srgbClr val="FFFF00"/>
                </a:solidFill>
              </a:rPr>
              <a:t>This pothole is located in the town of </a:t>
            </a:r>
            <a:r>
              <a:rPr lang="en-US" b="1" dirty="0" err="1" smtClean="0">
                <a:solidFill>
                  <a:srgbClr val="FFFF00"/>
                </a:solidFill>
              </a:rPr>
              <a:t>Chirivel</a:t>
            </a:r>
            <a:r>
              <a:rPr lang="en-US" b="1" dirty="0" smtClean="0">
                <a:solidFill>
                  <a:srgbClr val="FFFF00"/>
                </a:solidFill>
              </a:rPr>
              <a:t>. It contains some of the best formations of a </a:t>
            </a:r>
            <a:r>
              <a:rPr lang="en-US" b="1" dirty="0" err="1" smtClean="0">
                <a:solidFill>
                  <a:srgbClr val="FFFF00"/>
                </a:solidFill>
              </a:rPr>
              <a:t>carst</a:t>
            </a:r>
            <a:r>
              <a:rPr lang="en-US" b="1" dirty="0" smtClean="0">
                <a:solidFill>
                  <a:srgbClr val="FFFF00"/>
                </a:solidFill>
              </a:rPr>
              <a:t> landscape in the province. Its genesis is currently  finished, since it is completely dry</a:t>
            </a:r>
            <a:endParaRPr lang="es-ES" b="1" dirty="0">
              <a:solidFill>
                <a:srgbClr val="FFFF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Documents and Settings\Usuario\Mis documentos\Mis imágenes\PictureProject\excursión instituto cueva ambrosio cueva letreros marzo 2013\P3219585.JPG"/>
          <p:cNvPicPr>
            <a:picLocks noChangeAspect="1" noChangeArrowheads="1"/>
          </p:cNvPicPr>
          <p:nvPr/>
        </p:nvPicPr>
        <p:blipFill>
          <a:blip r:embed="rId3" cstate="print"/>
          <a:srcRect/>
          <a:stretch>
            <a:fillRect/>
          </a:stretch>
        </p:blipFill>
        <p:spPr bwMode="auto">
          <a:xfrm>
            <a:off x="0" y="-15885"/>
            <a:ext cx="9144000" cy="6873885"/>
          </a:xfrm>
          <a:prstGeom prst="rect">
            <a:avLst/>
          </a:prstGeom>
          <a:noFill/>
        </p:spPr>
      </p:pic>
      <p:sp>
        <p:nvSpPr>
          <p:cNvPr id="8" name="7 CuadroTexto"/>
          <p:cNvSpPr txBox="1"/>
          <p:nvPr/>
        </p:nvSpPr>
        <p:spPr>
          <a:xfrm>
            <a:off x="0" y="404664"/>
            <a:ext cx="9144000" cy="954107"/>
          </a:xfrm>
          <a:prstGeom prst="rect">
            <a:avLst/>
          </a:prstGeom>
          <a:noFill/>
        </p:spPr>
        <p:txBody>
          <a:bodyPr wrap="square" rtlCol="0">
            <a:spAutoFit/>
          </a:bodyPr>
          <a:lstStyle/>
          <a:p>
            <a:pPr algn="ctr"/>
            <a:r>
              <a:rPr lang="en-US" sz="2800" b="1" dirty="0" smtClean="0">
                <a:solidFill>
                  <a:schemeClr val="bg1"/>
                </a:solidFill>
                <a:latin typeface="Constantia" pitchFamily="18" charset="0"/>
              </a:rPr>
              <a:t>PREHISTORIC AND HISTORIC HERITAGE OF ANDALUSIA AND LOS VÉLEZ</a:t>
            </a:r>
            <a:endParaRPr lang="es-ES" sz="2800" b="1" dirty="0">
              <a:solidFill>
                <a:schemeClr val="bg1"/>
              </a:solidFill>
              <a:latin typeface="Constantia" pitchFamily="18" charset="0"/>
            </a:endParaRPr>
          </a:p>
        </p:txBody>
      </p:sp>
      <p:sp>
        <p:nvSpPr>
          <p:cNvPr id="10" name="9 CuadroTexto"/>
          <p:cNvSpPr txBox="1"/>
          <p:nvPr/>
        </p:nvSpPr>
        <p:spPr>
          <a:xfrm>
            <a:off x="611560" y="6334780"/>
            <a:ext cx="4896544" cy="523220"/>
          </a:xfrm>
          <a:prstGeom prst="rect">
            <a:avLst/>
          </a:prstGeom>
          <a:noFill/>
        </p:spPr>
        <p:txBody>
          <a:bodyPr wrap="square" rtlCol="0">
            <a:spAutoFit/>
          </a:bodyPr>
          <a:lstStyle/>
          <a:p>
            <a:r>
              <a:rPr lang="es-ES" sz="2800" b="1" i="1" dirty="0" err="1" smtClean="0">
                <a:solidFill>
                  <a:srgbClr val="C00000"/>
                </a:solidFill>
              </a:rPr>
              <a:t>The</a:t>
            </a:r>
            <a:r>
              <a:rPr lang="es-ES" sz="2800" b="1" i="1" dirty="0" smtClean="0">
                <a:solidFill>
                  <a:srgbClr val="C00000"/>
                </a:solidFill>
              </a:rPr>
              <a:t> Cave of </a:t>
            </a:r>
            <a:r>
              <a:rPr lang="es-ES" sz="2800" b="1" i="1" dirty="0" smtClean="0">
                <a:solidFill>
                  <a:srgbClr val="C00000"/>
                </a:solidFill>
                <a:latin typeface="Constantia" pitchFamily="18" charset="0"/>
              </a:rPr>
              <a:t>Ambrosio</a:t>
            </a:r>
            <a:endParaRPr lang="es-ES" sz="2800" b="1" i="1" dirty="0">
              <a:solidFill>
                <a:srgbClr val="C00000"/>
              </a:solidFill>
              <a:latin typeface="Constantia"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P6042149r.JPG"/>
          <p:cNvPicPr>
            <a:picLocks noChangeAspect="1"/>
          </p:cNvPicPr>
          <p:nvPr/>
        </p:nvPicPr>
        <p:blipFill>
          <a:blip r:embed="rId2" cstate="print"/>
          <a:stretch>
            <a:fillRect/>
          </a:stretch>
        </p:blipFill>
        <p:spPr>
          <a:xfrm>
            <a:off x="0" y="0"/>
            <a:ext cx="9144001" cy="6858000"/>
          </a:xfrm>
          <a:prstGeom prst="rect">
            <a:avLst/>
          </a:prstGeom>
        </p:spPr>
      </p:pic>
      <p:sp>
        <p:nvSpPr>
          <p:cNvPr id="6" name="5 CuadroTexto"/>
          <p:cNvSpPr txBox="1"/>
          <p:nvPr/>
        </p:nvSpPr>
        <p:spPr>
          <a:xfrm>
            <a:off x="2915816" y="5380672"/>
            <a:ext cx="6228184" cy="1200329"/>
          </a:xfrm>
          <a:prstGeom prst="rect">
            <a:avLst/>
          </a:prstGeom>
          <a:noFill/>
        </p:spPr>
        <p:txBody>
          <a:bodyPr wrap="square" rtlCol="0">
            <a:spAutoFit/>
          </a:bodyPr>
          <a:lstStyle/>
          <a:p>
            <a:pPr algn="ctr"/>
            <a:r>
              <a:rPr lang="en-US" b="1" dirty="0" smtClean="0">
                <a:solidFill>
                  <a:srgbClr val="FFFF00"/>
                </a:solidFill>
                <a:latin typeface="Constantia" pitchFamily="18" charset="0"/>
              </a:rPr>
              <a:t>The Natural Monument of </a:t>
            </a:r>
            <a:r>
              <a:rPr lang="en-US" b="1" dirty="0">
                <a:solidFill>
                  <a:srgbClr val="FFFF00"/>
                </a:solidFill>
                <a:latin typeface="Constantia" pitchFamily="18" charset="0"/>
              </a:rPr>
              <a:t>t</a:t>
            </a:r>
            <a:r>
              <a:rPr lang="en-US" b="1" dirty="0" smtClean="0">
                <a:solidFill>
                  <a:srgbClr val="FFFF00"/>
                </a:solidFill>
                <a:latin typeface="Constantia" pitchFamily="18" charset="0"/>
              </a:rPr>
              <a:t>he Cave of </a:t>
            </a:r>
            <a:r>
              <a:rPr lang="en-US" b="1" dirty="0" err="1" smtClean="0">
                <a:solidFill>
                  <a:srgbClr val="FFFF00"/>
                </a:solidFill>
                <a:latin typeface="Constantia" pitchFamily="18" charset="0"/>
              </a:rPr>
              <a:t>Ambrosio</a:t>
            </a:r>
            <a:r>
              <a:rPr lang="en-US" b="1" dirty="0" smtClean="0">
                <a:solidFill>
                  <a:srgbClr val="FFFF00"/>
                </a:solidFill>
                <a:latin typeface="Constantia" pitchFamily="18" charset="0"/>
              </a:rPr>
              <a:t> opens onto a cliff of almost 100 m high in </a:t>
            </a:r>
            <a:r>
              <a:rPr lang="en-US" b="1" dirty="0" err="1" smtClean="0">
                <a:solidFill>
                  <a:srgbClr val="FFFF00"/>
                </a:solidFill>
                <a:latin typeface="Constantia" pitchFamily="18" charset="0"/>
              </a:rPr>
              <a:t>Vélez</a:t>
            </a:r>
            <a:r>
              <a:rPr lang="en-US" b="1" dirty="0" smtClean="0">
                <a:solidFill>
                  <a:srgbClr val="FFFF00"/>
                </a:solidFill>
                <a:latin typeface="Constantia" pitchFamily="18" charset="0"/>
              </a:rPr>
              <a:t> Blanco. It's one of the most important Paleolithic sites in the Spanish Southeast with paintings of 18,000 years old</a:t>
            </a:r>
            <a:endParaRPr lang="es-ES" b="1" dirty="0" smtClean="0">
              <a:solidFill>
                <a:srgbClr val="FFFF00"/>
              </a:solidFill>
              <a:latin typeface="Constantia" pitchFamily="18" charset="0"/>
            </a:endParaRPr>
          </a:p>
        </p:txBody>
      </p:sp>
      <p:sp>
        <p:nvSpPr>
          <p:cNvPr id="7" name="6 CuadroTexto"/>
          <p:cNvSpPr txBox="1"/>
          <p:nvPr/>
        </p:nvSpPr>
        <p:spPr>
          <a:xfrm>
            <a:off x="2411760" y="116632"/>
            <a:ext cx="3203848" cy="646331"/>
          </a:xfrm>
          <a:prstGeom prst="rect">
            <a:avLst/>
          </a:prstGeom>
          <a:noFill/>
        </p:spPr>
        <p:txBody>
          <a:bodyPr wrap="square" rtlCol="0">
            <a:spAutoFit/>
          </a:bodyPr>
          <a:lstStyle/>
          <a:p>
            <a:pPr algn="ctr"/>
            <a:r>
              <a:rPr lang="en-US" b="1" dirty="0" smtClean="0">
                <a:solidFill>
                  <a:srgbClr val="FFFF00"/>
                </a:solidFill>
              </a:rPr>
              <a:t>Painting of a horse of 18,000 years old</a:t>
            </a:r>
            <a:endParaRPr lang="es-ES" b="1" dirty="0">
              <a:solidFill>
                <a:srgbClr val="FFFF00"/>
              </a:solidFill>
            </a:endParaRPr>
          </a:p>
        </p:txBody>
      </p:sp>
      <p:sp>
        <p:nvSpPr>
          <p:cNvPr id="8" name="7 Flecha abajo"/>
          <p:cNvSpPr/>
          <p:nvPr/>
        </p:nvSpPr>
        <p:spPr>
          <a:xfrm>
            <a:off x="3635896" y="760187"/>
            <a:ext cx="216024" cy="16561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487283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C:\Documents and Settings\Usuario\Mis documentos\Mis imágenes\PictureProject\FOTOS REDUCIDAS\P3169493.JPG"/>
          <p:cNvPicPr>
            <a:picLocks noChangeAspect="1" noChangeArrowheads="1"/>
          </p:cNvPicPr>
          <p:nvPr/>
        </p:nvPicPr>
        <p:blipFill>
          <a:blip r:embed="rId2" cstate="print"/>
          <a:srcRect/>
          <a:stretch>
            <a:fillRect/>
          </a:stretch>
        </p:blipFill>
        <p:spPr bwMode="auto">
          <a:xfrm>
            <a:off x="0" y="1"/>
            <a:ext cx="9145304" cy="6858000"/>
          </a:xfrm>
          <a:prstGeom prst="rect">
            <a:avLst/>
          </a:prstGeom>
          <a:noFill/>
        </p:spPr>
      </p:pic>
      <p:sp>
        <p:nvSpPr>
          <p:cNvPr id="7" name="6 CuadroTexto"/>
          <p:cNvSpPr txBox="1"/>
          <p:nvPr/>
        </p:nvSpPr>
        <p:spPr>
          <a:xfrm>
            <a:off x="1043608" y="188640"/>
            <a:ext cx="7272808" cy="707886"/>
          </a:xfrm>
          <a:prstGeom prst="rect">
            <a:avLst/>
          </a:prstGeom>
          <a:noFill/>
        </p:spPr>
        <p:txBody>
          <a:bodyPr wrap="square" rtlCol="0">
            <a:spAutoFit/>
          </a:bodyPr>
          <a:lstStyle/>
          <a:p>
            <a:pPr algn="ctr"/>
            <a:r>
              <a:rPr lang="es-ES" sz="4000" b="1" dirty="0" smtClean="0">
                <a:solidFill>
                  <a:schemeClr val="bg1"/>
                </a:solidFill>
                <a:latin typeface="Constantia" pitchFamily="18" charset="0"/>
              </a:rPr>
              <a:t>Cave of Los Letreros</a:t>
            </a:r>
            <a:endParaRPr lang="es-ES" sz="4000" b="1" dirty="0">
              <a:solidFill>
                <a:schemeClr val="bg1"/>
              </a:solidFill>
              <a:latin typeface="Constantia" pitchFamily="18" charset="0"/>
            </a:endParaRPr>
          </a:p>
        </p:txBody>
      </p:sp>
      <p:sp>
        <p:nvSpPr>
          <p:cNvPr id="8" name="7 CuadroTexto"/>
          <p:cNvSpPr txBox="1"/>
          <p:nvPr/>
        </p:nvSpPr>
        <p:spPr>
          <a:xfrm>
            <a:off x="1187624" y="5103674"/>
            <a:ext cx="5976664" cy="1477328"/>
          </a:xfrm>
          <a:prstGeom prst="rect">
            <a:avLst/>
          </a:prstGeom>
          <a:noFill/>
        </p:spPr>
        <p:txBody>
          <a:bodyPr wrap="square" rtlCol="0">
            <a:spAutoFit/>
          </a:bodyPr>
          <a:lstStyle/>
          <a:p>
            <a:pPr algn="ctr"/>
            <a:r>
              <a:rPr lang="en-US" b="1" dirty="0" smtClean="0">
                <a:solidFill>
                  <a:schemeClr val="bg1"/>
                </a:solidFill>
                <a:latin typeface="Constantia" pitchFamily="18" charset="0"/>
              </a:rPr>
              <a:t>The cave of Los </a:t>
            </a:r>
            <a:r>
              <a:rPr lang="en-US" b="1" dirty="0" err="1" smtClean="0">
                <a:solidFill>
                  <a:schemeClr val="bg1"/>
                </a:solidFill>
                <a:latin typeface="Constantia" pitchFamily="18" charset="0"/>
              </a:rPr>
              <a:t>Letreros</a:t>
            </a:r>
            <a:r>
              <a:rPr lang="en-US" b="1" dirty="0" smtClean="0">
                <a:solidFill>
                  <a:schemeClr val="bg1"/>
                </a:solidFill>
                <a:latin typeface="Constantia" pitchFamily="18" charset="0"/>
              </a:rPr>
              <a:t> is in the municipality of Vélez-Blanco. Its dimensions are 25 feet wide by about 6 of depth and a height that ranges in the middle area between 8 and 10 meters.</a:t>
            </a:r>
            <a:endParaRPr lang="es-ES" b="1" dirty="0" smtClean="0">
              <a:solidFill>
                <a:schemeClr val="bg1"/>
              </a:solidFill>
            </a:endParaRPr>
          </a:p>
          <a:p>
            <a:endParaRPr lang="es-ES" dirty="0" smtClean="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descr="C:\Documents and Settings\Usuario\Mis documentos\Mis imágenes\PictureProject\miercoles mañana\P4188682.JPG"/>
          <p:cNvPicPr>
            <a:picLocks noChangeAspect="1" noChangeArrowheads="1"/>
          </p:cNvPicPr>
          <p:nvPr/>
        </p:nvPicPr>
        <p:blipFill>
          <a:blip r:embed="rId2" cstate="print"/>
          <a:srcRect/>
          <a:stretch>
            <a:fillRect/>
          </a:stretch>
        </p:blipFill>
        <p:spPr bwMode="auto">
          <a:xfrm>
            <a:off x="3995936" y="0"/>
            <a:ext cx="5148064" cy="6864085"/>
          </a:xfrm>
          <a:prstGeom prst="rect">
            <a:avLst/>
          </a:prstGeom>
          <a:noFill/>
        </p:spPr>
      </p:pic>
      <p:sp>
        <p:nvSpPr>
          <p:cNvPr id="8" name="7 CuadroTexto"/>
          <p:cNvSpPr txBox="1"/>
          <p:nvPr/>
        </p:nvSpPr>
        <p:spPr>
          <a:xfrm>
            <a:off x="4283968" y="332656"/>
            <a:ext cx="4860032" cy="369332"/>
          </a:xfrm>
          <a:prstGeom prst="rect">
            <a:avLst/>
          </a:prstGeom>
          <a:noFill/>
        </p:spPr>
        <p:txBody>
          <a:bodyPr wrap="square" rtlCol="0">
            <a:spAutoFit/>
          </a:bodyPr>
          <a:lstStyle/>
          <a:p>
            <a:endParaRPr lang="es-ES" dirty="0"/>
          </a:p>
        </p:txBody>
      </p:sp>
      <p:pic>
        <p:nvPicPr>
          <p:cNvPr id="11" name="Picture 2" descr="C:\Documents and Settings\Usuario\Mis documentos\Mis imágenes\PictureProject\FOTOS REDUCIDAS\P3169496.JPG"/>
          <p:cNvPicPr>
            <a:picLocks noChangeAspect="1" noChangeArrowheads="1"/>
          </p:cNvPicPr>
          <p:nvPr/>
        </p:nvPicPr>
        <p:blipFill>
          <a:blip r:embed="rId3" cstate="print"/>
          <a:srcRect/>
          <a:stretch>
            <a:fillRect/>
          </a:stretch>
        </p:blipFill>
        <p:spPr bwMode="auto">
          <a:xfrm>
            <a:off x="-1" y="3212977"/>
            <a:ext cx="4857729" cy="3645024"/>
          </a:xfrm>
          <a:prstGeom prst="rect">
            <a:avLst/>
          </a:prstGeom>
          <a:noFill/>
        </p:spPr>
      </p:pic>
      <p:pic>
        <p:nvPicPr>
          <p:cNvPr id="13" name="Picture 4" descr="C:\Documents and Settings\Usuario\Mis documentos\Mis imágenes\PictureProject\excursión comarca 1º bachillerato cueva de los letreros curso 2012 2013\IMG_0042.JPG"/>
          <p:cNvPicPr>
            <a:picLocks noChangeAspect="1" noChangeArrowheads="1"/>
          </p:cNvPicPr>
          <p:nvPr/>
        </p:nvPicPr>
        <p:blipFill>
          <a:blip r:embed="rId4" cstate="print"/>
          <a:srcRect/>
          <a:stretch>
            <a:fillRect/>
          </a:stretch>
        </p:blipFill>
        <p:spPr bwMode="auto">
          <a:xfrm>
            <a:off x="0" y="0"/>
            <a:ext cx="4834572" cy="3223048"/>
          </a:xfrm>
          <a:prstGeom prst="rect">
            <a:avLst/>
          </a:prstGeom>
          <a:noFill/>
        </p:spPr>
      </p:pic>
      <p:pic>
        <p:nvPicPr>
          <p:cNvPr id="7" name="6 Imagen" descr="P6042168r.JPG"/>
          <p:cNvPicPr>
            <a:picLocks noChangeAspect="1"/>
          </p:cNvPicPr>
          <p:nvPr/>
        </p:nvPicPr>
        <p:blipFill>
          <a:blip r:embed="rId5" cstate="print"/>
          <a:stretch>
            <a:fillRect/>
          </a:stretch>
        </p:blipFill>
        <p:spPr>
          <a:xfrm>
            <a:off x="0" y="0"/>
            <a:ext cx="5774389" cy="3284984"/>
          </a:xfrm>
          <a:prstGeom prst="rect">
            <a:avLst/>
          </a:prstGeom>
        </p:spPr>
      </p:pic>
      <p:pic>
        <p:nvPicPr>
          <p:cNvPr id="9" name="Picture 2" descr="C:\Documents and Settings\Usuario\Mis documentos\Mis imágenes\PictureProject\FOTOS REDUCIDAS\P3169496.JPG"/>
          <p:cNvPicPr>
            <a:picLocks noChangeAspect="1" noChangeArrowheads="1"/>
          </p:cNvPicPr>
          <p:nvPr/>
        </p:nvPicPr>
        <p:blipFill>
          <a:blip r:embed="rId3" cstate="print"/>
          <a:srcRect/>
          <a:stretch>
            <a:fillRect/>
          </a:stretch>
        </p:blipFill>
        <p:spPr bwMode="auto">
          <a:xfrm>
            <a:off x="152399" y="3365377"/>
            <a:ext cx="4857729" cy="3645024"/>
          </a:xfrm>
          <a:prstGeom prst="rect">
            <a:avLst/>
          </a:prstGeom>
          <a:noFill/>
        </p:spPr>
      </p:pic>
      <p:sp>
        <p:nvSpPr>
          <p:cNvPr id="10" name="9 CuadroTexto"/>
          <p:cNvSpPr txBox="1"/>
          <p:nvPr/>
        </p:nvSpPr>
        <p:spPr>
          <a:xfrm>
            <a:off x="5220072" y="0"/>
            <a:ext cx="3937865" cy="923330"/>
          </a:xfrm>
          <a:prstGeom prst="rect">
            <a:avLst/>
          </a:prstGeom>
          <a:noFill/>
        </p:spPr>
        <p:txBody>
          <a:bodyPr wrap="square" rtlCol="0">
            <a:spAutoFit/>
          </a:bodyPr>
          <a:lstStyle/>
          <a:p>
            <a:pPr>
              <a:spcBef>
                <a:spcPct val="0"/>
              </a:spcBef>
              <a:spcAft>
                <a:spcPts val="1413"/>
              </a:spcAft>
            </a:pPr>
            <a:r>
              <a:rPr lang="en-US" b="1" dirty="0" smtClean="0">
                <a:solidFill>
                  <a:srgbClr val="FFFF00"/>
                </a:solidFill>
                <a:latin typeface="Constantia" pitchFamily="18" charset="0"/>
              </a:rPr>
              <a:t>It contains a number of figures dating around 5,000 BC. Among them "El BRUJO“ can be seen.</a:t>
            </a:r>
            <a:endParaRPr lang="es-ES" b="1" dirty="0" smtClean="0">
              <a:solidFill>
                <a:srgbClr val="FFFF00"/>
              </a:solidFill>
              <a:latin typeface="Constantia"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uario\Mis documentos\Mis imágenes\PictureProject\Ruta Biología Geología 2015\P4101820R.JPG"/>
          <p:cNvPicPr>
            <a:picLocks noChangeAspect="1" noChangeArrowheads="1"/>
          </p:cNvPicPr>
          <p:nvPr/>
        </p:nvPicPr>
        <p:blipFill>
          <a:blip r:embed="rId2" cstate="print"/>
          <a:srcRect/>
          <a:stretch>
            <a:fillRect/>
          </a:stretch>
        </p:blipFill>
        <p:spPr bwMode="auto">
          <a:xfrm>
            <a:off x="0" y="0"/>
            <a:ext cx="9357579" cy="6858000"/>
          </a:xfrm>
          <a:prstGeom prst="rect">
            <a:avLst/>
          </a:prstGeom>
          <a:noFill/>
        </p:spPr>
      </p:pic>
      <p:sp>
        <p:nvSpPr>
          <p:cNvPr id="5" name="4 CuadroTexto"/>
          <p:cNvSpPr txBox="1"/>
          <p:nvPr/>
        </p:nvSpPr>
        <p:spPr>
          <a:xfrm>
            <a:off x="1619672" y="0"/>
            <a:ext cx="5544616" cy="584775"/>
          </a:xfrm>
          <a:prstGeom prst="rect">
            <a:avLst/>
          </a:prstGeom>
          <a:noFill/>
        </p:spPr>
        <p:txBody>
          <a:bodyPr wrap="square" rtlCol="0">
            <a:spAutoFit/>
          </a:bodyPr>
          <a:lstStyle/>
          <a:p>
            <a:pPr algn="ctr"/>
            <a:r>
              <a:rPr lang="es-ES" sz="3200" b="1" dirty="0" smtClean="0">
                <a:solidFill>
                  <a:srgbClr val="C00000"/>
                </a:solidFill>
                <a:latin typeface="Constantia" pitchFamily="18" charset="0"/>
              </a:rPr>
              <a:t>DOLMENS</a:t>
            </a:r>
            <a:endParaRPr lang="es-ES" sz="3200" b="1" dirty="0">
              <a:solidFill>
                <a:srgbClr val="C00000"/>
              </a:solidFill>
              <a:latin typeface="Constantia" pitchFamily="18" charset="0"/>
            </a:endParaRPr>
          </a:p>
        </p:txBody>
      </p:sp>
      <p:sp>
        <p:nvSpPr>
          <p:cNvPr id="6" name="5 CuadroTexto"/>
          <p:cNvSpPr txBox="1"/>
          <p:nvPr/>
        </p:nvSpPr>
        <p:spPr>
          <a:xfrm>
            <a:off x="6516216" y="0"/>
            <a:ext cx="2808312" cy="646331"/>
          </a:xfrm>
          <a:prstGeom prst="rect">
            <a:avLst/>
          </a:prstGeom>
          <a:noFill/>
        </p:spPr>
        <p:txBody>
          <a:bodyPr wrap="square" rtlCol="0">
            <a:spAutoFit/>
          </a:bodyPr>
          <a:lstStyle/>
          <a:p>
            <a:pPr algn="ctr"/>
            <a:r>
              <a:rPr lang="es-ES" b="1" dirty="0" smtClean="0">
                <a:solidFill>
                  <a:srgbClr val="FFFF00"/>
                </a:solidFill>
                <a:latin typeface="Constantia" pitchFamily="18" charset="0"/>
              </a:rPr>
              <a:t>Dolmen of </a:t>
            </a:r>
            <a:r>
              <a:rPr lang="es-ES" b="1" dirty="0" err="1" smtClean="0">
                <a:solidFill>
                  <a:srgbClr val="FFFF00"/>
                </a:solidFill>
                <a:latin typeface="Constantia" pitchFamily="18" charset="0"/>
              </a:rPr>
              <a:t>Menga</a:t>
            </a:r>
            <a:r>
              <a:rPr lang="es-ES" b="1" dirty="0" smtClean="0">
                <a:solidFill>
                  <a:srgbClr val="FFFF00"/>
                </a:solidFill>
                <a:latin typeface="Constantia" pitchFamily="18" charset="0"/>
              </a:rPr>
              <a:t>. Antequera. Málaga.</a:t>
            </a:r>
            <a:endParaRPr lang="es-ES" b="1" dirty="0">
              <a:solidFill>
                <a:srgbClr val="FFFF00"/>
              </a:solidFill>
              <a:latin typeface="Constantia" pitchFamily="18" charset="0"/>
            </a:endParaRPr>
          </a:p>
        </p:txBody>
      </p:sp>
      <p:sp>
        <p:nvSpPr>
          <p:cNvPr id="7" name="6 CuadroTexto"/>
          <p:cNvSpPr txBox="1"/>
          <p:nvPr/>
        </p:nvSpPr>
        <p:spPr>
          <a:xfrm>
            <a:off x="0" y="476672"/>
            <a:ext cx="4427984" cy="2062103"/>
          </a:xfrm>
          <a:prstGeom prst="rect">
            <a:avLst/>
          </a:prstGeom>
          <a:noFill/>
        </p:spPr>
        <p:txBody>
          <a:bodyPr wrap="square" rtlCol="0">
            <a:spAutoFit/>
          </a:bodyPr>
          <a:lstStyle/>
          <a:p>
            <a:pPr algn="just"/>
            <a:r>
              <a:rPr lang="en-US" sz="1600" b="1" dirty="0" smtClean="0">
                <a:solidFill>
                  <a:srgbClr val="FFFF00"/>
                </a:solidFill>
                <a:latin typeface="Constantia" pitchFamily="18" charset="0"/>
              </a:rPr>
              <a:t>Its function was to serve as a collective grave. They were built during the final Neolithic and the </a:t>
            </a:r>
            <a:r>
              <a:rPr lang="en-US" sz="1600" b="1" dirty="0" err="1" smtClean="0">
                <a:solidFill>
                  <a:srgbClr val="FFFF00"/>
                </a:solidFill>
                <a:latin typeface="Constantia" pitchFamily="18" charset="0"/>
              </a:rPr>
              <a:t>Chalcolithic</a:t>
            </a:r>
            <a:r>
              <a:rPr lang="en-US" sz="1600" b="1" dirty="0" smtClean="0">
                <a:solidFill>
                  <a:srgbClr val="FFFF00"/>
                </a:solidFill>
                <a:latin typeface="Constantia" pitchFamily="18" charset="0"/>
              </a:rPr>
              <a:t>. A megalithic construction consisted of several slabs wedged into the ground in a vertical position and a cover slab supported on them in a horizontal position. The whole set makes up a camera.</a:t>
            </a:r>
            <a:endParaRPr lang="es-ES" sz="1600" b="1" dirty="0" smtClean="0">
              <a:solidFill>
                <a:srgbClr val="FFFF00"/>
              </a:solidFill>
              <a:latin typeface="Constantia"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uario\Mis documentos\Mis imágenes\PictureProject\Ruta Biología Geología 2015\P4101833R.JPG"/>
          <p:cNvPicPr>
            <a:picLocks noChangeAspect="1" noChangeArrowheads="1"/>
          </p:cNvPicPr>
          <p:nvPr/>
        </p:nvPicPr>
        <p:blipFill>
          <a:blip r:embed="rId3" cstate="print"/>
          <a:srcRect/>
          <a:stretch>
            <a:fillRect/>
          </a:stretch>
        </p:blipFill>
        <p:spPr bwMode="auto">
          <a:xfrm>
            <a:off x="0" y="-12041"/>
            <a:ext cx="9144000" cy="6033329"/>
          </a:xfrm>
          <a:prstGeom prst="rect">
            <a:avLst/>
          </a:prstGeom>
          <a:noFill/>
        </p:spPr>
      </p:pic>
      <p:sp>
        <p:nvSpPr>
          <p:cNvPr id="5" name="4 CuadroTexto"/>
          <p:cNvSpPr txBox="1"/>
          <p:nvPr/>
        </p:nvSpPr>
        <p:spPr>
          <a:xfrm>
            <a:off x="359024" y="6093296"/>
            <a:ext cx="8784976" cy="646331"/>
          </a:xfrm>
          <a:prstGeom prst="rect">
            <a:avLst/>
          </a:prstGeom>
          <a:noFill/>
        </p:spPr>
        <p:txBody>
          <a:bodyPr wrap="square" rtlCol="0">
            <a:spAutoFit/>
          </a:bodyPr>
          <a:lstStyle/>
          <a:p>
            <a:pPr algn="ctr"/>
            <a:r>
              <a:rPr lang="en-US" b="1" dirty="0" smtClean="0">
                <a:solidFill>
                  <a:srgbClr val="FFFF00"/>
                </a:solidFill>
              </a:rPr>
              <a:t>The Dolmen of </a:t>
            </a:r>
            <a:r>
              <a:rPr lang="en-US" b="1" dirty="0" err="1" smtClean="0">
                <a:solidFill>
                  <a:srgbClr val="FFFF00"/>
                </a:solidFill>
              </a:rPr>
              <a:t>Viera</a:t>
            </a:r>
            <a:r>
              <a:rPr lang="en-US" b="1" dirty="0" smtClean="0">
                <a:solidFill>
                  <a:srgbClr val="FFFF00"/>
                </a:solidFill>
              </a:rPr>
              <a:t> (</a:t>
            </a:r>
            <a:r>
              <a:rPr lang="en-US" b="1" dirty="0" err="1" smtClean="0">
                <a:solidFill>
                  <a:srgbClr val="FFFF00"/>
                </a:solidFill>
              </a:rPr>
              <a:t>Antequera</a:t>
            </a:r>
            <a:r>
              <a:rPr lang="en-US" b="1" dirty="0" smtClean="0">
                <a:solidFill>
                  <a:srgbClr val="FFFF00"/>
                </a:solidFill>
              </a:rPr>
              <a:t>. </a:t>
            </a:r>
            <a:r>
              <a:rPr lang="en-US" b="1" dirty="0" err="1" smtClean="0">
                <a:solidFill>
                  <a:srgbClr val="FFFF00"/>
                </a:solidFill>
              </a:rPr>
              <a:t>Málaga</a:t>
            </a:r>
            <a:r>
              <a:rPr lang="en-US" b="1" dirty="0" smtClean="0">
                <a:solidFill>
                  <a:srgbClr val="FFFF00"/>
                </a:solidFill>
              </a:rPr>
              <a:t>), belongs to the category of Chamber and corridor, showing a long corridor.</a:t>
            </a:r>
            <a:endParaRPr lang="es-ES" b="1" dirty="0" smtClean="0">
              <a:solidFill>
                <a:srgbClr val="FFFF00"/>
              </a:solidFill>
            </a:endParaRPr>
          </a:p>
        </p:txBody>
      </p:sp>
      <p:sp>
        <p:nvSpPr>
          <p:cNvPr id="6" name="5 CuadroTexto"/>
          <p:cNvSpPr txBox="1"/>
          <p:nvPr/>
        </p:nvSpPr>
        <p:spPr>
          <a:xfrm>
            <a:off x="1619672" y="0"/>
            <a:ext cx="5544616" cy="584775"/>
          </a:xfrm>
          <a:prstGeom prst="rect">
            <a:avLst/>
          </a:prstGeom>
          <a:noFill/>
        </p:spPr>
        <p:txBody>
          <a:bodyPr wrap="square" rtlCol="0">
            <a:spAutoFit/>
          </a:bodyPr>
          <a:lstStyle/>
          <a:p>
            <a:pPr algn="ctr"/>
            <a:r>
              <a:rPr lang="es-ES" sz="3200" b="1" dirty="0" smtClean="0">
                <a:solidFill>
                  <a:srgbClr val="C00000"/>
                </a:solidFill>
                <a:latin typeface="Constantia" pitchFamily="18" charset="0"/>
              </a:rPr>
              <a:t>DOLMENS</a:t>
            </a:r>
            <a:endParaRPr lang="es-ES" sz="3200" b="1" dirty="0">
              <a:solidFill>
                <a:srgbClr val="C00000"/>
              </a:solidFill>
              <a:latin typeface="Constantia"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107504" y="5373216"/>
            <a:ext cx="6048672" cy="1323439"/>
          </a:xfrm>
          <a:prstGeom prst="rect">
            <a:avLst/>
          </a:prstGeom>
          <a:noFill/>
        </p:spPr>
        <p:txBody>
          <a:bodyPr wrap="square" rtlCol="0">
            <a:spAutoFit/>
          </a:bodyPr>
          <a:lstStyle/>
          <a:p>
            <a:pPr marL="216000" lvl="0" indent="-216000" algn="ctr">
              <a:buNone/>
            </a:pPr>
            <a:r>
              <a:rPr lang="en-US" sz="1600" b="1" dirty="0" smtClean="0">
                <a:solidFill>
                  <a:srgbClr val="FFFF00"/>
                </a:solidFill>
                <a:latin typeface="Thorndale" pitchFamily="18"/>
              </a:rPr>
              <a:t>In Los </a:t>
            </a:r>
            <a:r>
              <a:rPr lang="en-US" sz="1600" b="1" dirty="0" err="1" smtClean="0">
                <a:solidFill>
                  <a:srgbClr val="FFFF00"/>
                </a:solidFill>
                <a:latin typeface="Thorndale" pitchFamily="18"/>
              </a:rPr>
              <a:t>Vélez</a:t>
            </a:r>
            <a:r>
              <a:rPr lang="en-US" sz="1600" b="1" dirty="0" smtClean="0">
                <a:solidFill>
                  <a:srgbClr val="FFFF00"/>
                </a:solidFill>
                <a:latin typeface="Thorndale" pitchFamily="18"/>
              </a:rPr>
              <a:t> there are cave paintings that are a symbol of the province, as the </a:t>
            </a:r>
            <a:r>
              <a:rPr lang="en-US" sz="1600" b="1" dirty="0" err="1" smtClean="0">
                <a:solidFill>
                  <a:srgbClr val="FFFF00"/>
                </a:solidFill>
                <a:latin typeface="Thorndale" pitchFamily="18"/>
              </a:rPr>
              <a:t>Indalo</a:t>
            </a:r>
            <a:r>
              <a:rPr lang="en-US" sz="1600" b="1" dirty="0" smtClean="0">
                <a:solidFill>
                  <a:srgbClr val="FFFF00"/>
                </a:solidFill>
                <a:latin typeface="Thorndale" pitchFamily="18"/>
              </a:rPr>
              <a:t> or the sorcerer as it is the case of the caves of </a:t>
            </a:r>
            <a:r>
              <a:rPr lang="en-US" sz="1600" b="1" dirty="0" err="1" smtClean="0">
                <a:solidFill>
                  <a:srgbClr val="FFFF00"/>
                </a:solidFill>
                <a:latin typeface="Thorndale" pitchFamily="18"/>
              </a:rPr>
              <a:t>Cueva</a:t>
            </a:r>
            <a:r>
              <a:rPr lang="en-US" sz="1600" b="1" dirty="0" smtClean="0">
                <a:solidFill>
                  <a:srgbClr val="FFFF00"/>
                </a:solidFill>
                <a:latin typeface="Thorndale" pitchFamily="18"/>
              </a:rPr>
              <a:t> de los </a:t>
            </a:r>
            <a:r>
              <a:rPr lang="en-US" sz="1600" b="1" dirty="0" err="1" smtClean="0">
                <a:solidFill>
                  <a:srgbClr val="FFFF00"/>
                </a:solidFill>
                <a:latin typeface="Thorndale" pitchFamily="18"/>
              </a:rPr>
              <a:t>Letreros</a:t>
            </a:r>
            <a:r>
              <a:rPr lang="en-US" sz="1600" b="1" dirty="0" smtClean="0">
                <a:solidFill>
                  <a:srgbClr val="FFFF00"/>
                </a:solidFill>
                <a:latin typeface="Thorndale" pitchFamily="18"/>
              </a:rPr>
              <a:t> or </a:t>
            </a:r>
            <a:r>
              <a:rPr lang="en-US" sz="1600" b="1" dirty="0" err="1" smtClean="0">
                <a:solidFill>
                  <a:srgbClr val="FFFF00"/>
                </a:solidFill>
                <a:latin typeface="Thorndale" pitchFamily="18"/>
              </a:rPr>
              <a:t>Cueva</a:t>
            </a:r>
            <a:r>
              <a:rPr lang="en-US" sz="1600" b="1" dirty="0" smtClean="0">
                <a:solidFill>
                  <a:srgbClr val="FFFF00"/>
                </a:solidFill>
                <a:latin typeface="Thorndale" pitchFamily="18"/>
              </a:rPr>
              <a:t> de </a:t>
            </a:r>
            <a:r>
              <a:rPr lang="en-US" sz="1600" b="1" dirty="0" err="1" smtClean="0">
                <a:solidFill>
                  <a:srgbClr val="FFFF00"/>
                </a:solidFill>
                <a:latin typeface="Thorndale" pitchFamily="18"/>
              </a:rPr>
              <a:t>Ambrosio</a:t>
            </a:r>
            <a:r>
              <a:rPr lang="en-US" sz="1600" b="1" dirty="0" smtClean="0">
                <a:solidFill>
                  <a:srgbClr val="FFFF00"/>
                </a:solidFill>
                <a:latin typeface="Thorndale" pitchFamily="18"/>
              </a:rPr>
              <a:t>. The region consists of the following villages: Vélez Rubio, Vélez Blanco, María and </a:t>
            </a:r>
            <a:r>
              <a:rPr lang="en-US" sz="1600" b="1" dirty="0" err="1" smtClean="0">
                <a:solidFill>
                  <a:srgbClr val="FFFF00"/>
                </a:solidFill>
                <a:latin typeface="Thorndale" pitchFamily="18"/>
              </a:rPr>
              <a:t>Chirivel</a:t>
            </a:r>
            <a:endParaRPr lang="es-ES" sz="1600" b="1" dirty="0">
              <a:solidFill>
                <a:srgbClr val="FFFF00"/>
              </a:solidFill>
              <a:latin typeface="Thorndale" pitchFamily="18"/>
            </a:endParaRPr>
          </a:p>
        </p:txBody>
      </p:sp>
      <p:pic>
        <p:nvPicPr>
          <p:cNvPr id="10" name="9 Imagen"/>
          <p:cNvPicPr>
            <a:picLocks noChangeAspect="1"/>
          </p:cNvPicPr>
          <p:nvPr/>
        </p:nvPicPr>
        <p:blipFill>
          <a:blip r:embed="rId2" cstate="print">
            <a:alphaModFix/>
            <a:lum/>
          </a:blip>
          <a:srcRect/>
          <a:stretch>
            <a:fillRect/>
          </a:stretch>
        </p:blipFill>
        <p:spPr>
          <a:xfrm>
            <a:off x="5610600" y="0"/>
            <a:ext cx="3533400" cy="2999880"/>
          </a:xfrm>
          <a:prstGeom prst="rect">
            <a:avLst/>
          </a:prstGeom>
          <a:noFill/>
          <a:ln>
            <a:noFill/>
          </a:ln>
        </p:spPr>
      </p:pic>
      <p:sp>
        <p:nvSpPr>
          <p:cNvPr id="12" name="11 CuadroTexto"/>
          <p:cNvSpPr txBox="1"/>
          <p:nvPr/>
        </p:nvSpPr>
        <p:spPr>
          <a:xfrm>
            <a:off x="0" y="0"/>
            <a:ext cx="5580112" cy="1200329"/>
          </a:xfrm>
          <a:prstGeom prst="rect">
            <a:avLst/>
          </a:prstGeom>
          <a:noFill/>
        </p:spPr>
        <p:txBody>
          <a:bodyPr wrap="square" rtlCol="0">
            <a:spAutoFit/>
          </a:bodyPr>
          <a:lstStyle/>
          <a:p>
            <a:pPr marL="216000" lvl="0" indent="-216000" algn="ctr">
              <a:buNone/>
            </a:pPr>
            <a:r>
              <a:rPr lang="en-US" b="1" dirty="0" smtClean="0">
                <a:solidFill>
                  <a:srgbClr val="CCCC04"/>
                </a:solidFill>
                <a:latin typeface="Thorndale" pitchFamily="18"/>
              </a:rPr>
              <a:t>In the region, it lies the Natural Park of Sierra María - Los Vélez, located in the northern part of the province of </a:t>
            </a:r>
            <a:r>
              <a:rPr lang="en-US" b="1" dirty="0" err="1" smtClean="0">
                <a:solidFill>
                  <a:srgbClr val="CCCC04"/>
                </a:solidFill>
                <a:latin typeface="Thorndale" pitchFamily="18"/>
              </a:rPr>
              <a:t>Almería</a:t>
            </a:r>
            <a:r>
              <a:rPr lang="en-US" b="1" dirty="0" smtClean="0">
                <a:solidFill>
                  <a:srgbClr val="CCCC04"/>
                </a:solidFill>
                <a:latin typeface="Thorndale" pitchFamily="18"/>
              </a:rPr>
              <a:t>, close to the neighboring provinces of Granada and Murcia</a:t>
            </a:r>
            <a:endParaRPr lang="es-ES" b="1" dirty="0" smtClean="0">
              <a:solidFill>
                <a:srgbClr val="CCCC04"/>
              </a:solidFill>
              <a:latin typeface="Thorndale" pitchFamily="18"/>
            </a:endParaRPr>
          </a:p>
        </p:txBody>
      </p:sp>
      <p:pic>
        <p:nvPicPr>
          <p:cNvPr id="15" name="Picture 3" descr="C:\Documents and Settings\Usuario\Mis documentos\Mis imágenes\PictureProject\intercambio escolar alemania baviera 2012 parque natural vélez blanco\P4188679.JPG"/>
          <p:cNvPicPr>
            <a:picLocks noChangeAspect="1" noChangeArrowheads="1"/>
          </p:cNvPicPr>
          <p:nvPr/>
        </p:nvPicPr>
        <p:blipFill>
          <a:blip r:embed="rId3" cstate="print"/>
          <a:srcRect/>
          <a:stretch>
            <a:fillRect/>
          </a:stretch>
        </p:blipFill>
        <p:spPr bwMode="auto">
          <a:xfrm>
            <a:off x="6263680" y="3017574"/>
            <a:ext cx="2880320" cy="3840426"/>
          </a:xfrm>
          <a:prstGeom prst="rect">
            <a:avLst/>
          </a:prstGeom>
          <a:noFill/>
        </p:spPr>
      </p:pic>
      <p:pic>
        <p:nvPicPr>
          <p:cNvPr id="1026" name="Picture 2" descr="C:\Documents and Settings\Usuario\Mis documentos\Mis imágenes\PictureProject\COMENIUS 2012-2014\arco 3.jpg"/>
          <p:cNvPicPr>
            <a:picLocks noGrp="1" noChangeAspect="1" noChangeArrowheads="1"/>
          </p:cNvPicPr>
          <p:nvPr>
            <p:ph idx="1"/>
          </p:nvPr>
        </p:nvPicPr>
        <p:blipFill>
          <a:blip r:embed="rId4" cstate="print"/>
          <a:srcRect/>
          <a:stretch>
            <a:fillRect/>
          </a:stretch>
        </p:blipFill>
        <p:spPr bwMode="auto">
          <a:xfrm>
            <a:off x="0" y="1196974"/>
            <a:ext cx="5508104" cy="4131079"/>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uario\Mis documentos\Mis imágenes\PictureProject\Ruta Biología Geología 2015\P4101853R.JPG"/>
          <p:cNvPicPr>
            <a:picLocks noChangeAspect="1" noChangeArrowheads="1"/>
          </p:cNvPicPr>
          <p:nvPr/>
        </p:nvPicPr>
        <p:blipFill>
          <a:blip r:embed="rId2" cstate="print"/>
          <a:srcRect/>
          <a:stretch>
            <a:fillRect/>
          </a:stretch>
        </p:blipFill>
        <p:spPr bwMode="auto">
          <a:xfrm>
            <a:off x="0" y="0"/>
            <a:ext cx="9145823" cy="6858000"/>
          </a:xfrm>
          <a:prstGeom prst="rect">
            <a:avLst/>
          </a:prstGeom>
          <a:noFill/>
        </p:spPr>
      </p:pic>
      <p:sp>
        <p:nvSpPr>
          <p:cNvPr id="6" name="5 CuadroTexto"/>
          <p:cNvSpPr txBox="1"/>
          <p:nvPr/>
        </p:nvSpPr>
        <p:spPr>
          <a:xfrm>
            <a:off x="3635896" y="4653136"/>
            <a:ext cx="4968552" cy="2086725"/>
          </a:xfrm>
          <a:prstGeom prst="rect">
            <a:avLst/>
          </a:prstGeom>
          <a:noFill/>
        </p:spPr>
        <p:txBody>
          <a:bodyPr wrap="square" rtlCol="0">
            <a:spAutoFit/>
          </a:bodyPr>
          <a:lstStyle/>
          <a:p>
            <a:pPr algn="ctr">
              <a:lnSpc>
                <a:spcPct val="90000"/>
              </a:lnSpc>
            </a:pPr>
            <a:r>
              <a:rPr lang="en-US" b="1" dirty="0" smtClean="0"/>
              <a:t>The Megalithic Park of </a:t>
            </a:r>
            <a:r>
              <a:rPr lang="en-US" b="1" dirty="0" err="1" smtClean="0"/>
              <a:t>Gorafe</a:t>
            </a:r>
            <a:r>
              <a:rPr lang="en-US" b="1" dirty="0" smtClean="0"/>
              <a:t> (Granada), is an area with more than 190 dolmens, prehistoric vestiges dating from the end of the Neolithic age to the bronze age. These megalithic tombs (dolmens) make up one of the funeral  grouping of greater importance in Europe. Surrounded by an extraordinary landscape called Bad Lands.</a:t>
            </a:r>
            <a:endParaRPr lang="es-ES" dirty="0" smtClea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UARIO\Downloads\mosaico.jpg"/>
          <p:cNvPicPr>
            <a:picLocks noChangeAspect="1" noChangeArrowheads="1"/>
          </p:cNvPicPr>
          <p:nvPr/>
        </p:nvPicPr>
        <p:blipFill>
          <a:blip r:embed="rId2" cstate="print"/>
          <a:srcRect/>
          <a:stretch>
            <a:fillRect/>
          </a:stretch>
        </p:blipFill>
        <p:spPr bwMode="auto">
          <a:xfrm>
            <a:off x="0" y="0"/>
            <a:ext cx="9159427" cy="6858000"/>
          </a:xfrm>
          <a:prstGeom prst="rect">
            <a:avLst/>
          </a:prstGeom>
          <a:noFill/>
          <a:ln w="9525">
            <a:noFill/>
            <a:miter lim="800000"/>
            <a:headEnd/>
            <a:tailEnd/>
          </a:ln>
        </p:spPr>
      </p:pic>
      <p:sp>
        <p:nvSpPr>
          <p:cNvPr id="5" name="4 CuadroTexto"/>
          <p:cNvSpPr txBox="1"/>
          <p:nvPr/>
        </p:nvSpPr>
        <p:spPr>
          <a:xfrm>
            <a:off x="971600" y="404664"/>
            <a:ext cx="7704856" cy="646331"/>
          </a:xfrm>
          <a:prstGeom prst="rect">
            <a:avLst/>
          </a:prstGeom>
          <a:noFill/>
        </p:spPr>
        <p:txBody>
          <a:bodyPr wrap="square" rtlCol="0">
            <a:spAutoFit/>
          </a:bodyPr>
          <a:lstStyle/>
          <a:p>
            <a:r>
              <a:rPr lang="es-ES" sz="3600" b="1" dirty="0" smtClean="0">
                <a:solidFill>
                  <a:srgbClr val="FFFF00"/>
                </a:solidFill>
              </a:rPr>
              <a:t>Roman villa of El Villar. </a:t>
            </a:r>
            <a:r>
              <a:rPr lang="es-ES" sz="3600" b="1" dirty="0" err="1" smtClean="0">
                <a:solidFill>
                  <a:srgbClr val="FFFF00"/>
                </a:solidFill>
              </a:rPr>
              <a:t>Chirivel</a:t>
            </a:r>
            <a:endParaRPr lang="es-ES" sz="3600" b="1" dirty="0">
              <a:solidFill>
                <a:srgbClr val="FFFF00"/>
              </a:solidFill>
            </a:endParaRPr>
          </a:p>
        </p:txBody>
      </p:sp>
      <p:sp>
        <p:nvSpPr>
          <p:cNvPr id="6" name="5 CuadroTexto"/>
          <p:cNvSpPr txBox="1"/>
          <p:nvPr/>
        </p:nvSpPr>
        <p:spPr>
          <a:xfrm>
            <a:off x="971600" y="5517232"/>
            <a:ext cx="7488832" cy="923330"/>
          </a:xfrm>
          <a:prstGeom prst="rect">
            <a:avLst/>
          </a:prstGeom>
          <a:noFill/>
        </p:spPr>
        <p:txBody>
          <a:bodyPr wrap="square" rtlCol="0">
            <a:spAutoFit/>
          </a:bodyPr>
          <a:lstStyle/>
          <a:p>
            <a:pPr algn="ctr"/>
            <a:r>
              <a:rPr lang="en-US" dirty="0" smtClean="0">
                <a:solidFill>
                  <a:srgbClr val="FFFF00"/>
                </a:solidFill>
              </a:rPr>
              <a:t>It is a Roman villa of the first century A.C. located at the foot of the Via Augusta, where interesting geometric pavements have been found: Ceramic vessels and remains of a furnace</a:t>
            </a:r>
            <a:endParaRPr lang="es-ES" dirty="0">
              <a:solidFill>
                <a:srgbClr val="FFFF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UARIO\Downloads\232px-Dionisos_de_chirivel.jpg"/>
          <p:cNvPicPr>
            <a:picLocks noChangeAspect="1" noChangeArrowheads="1"/>
          </p:cNvPicPr>
          <p:nvPr/>
        </p:nvPicPr>
        <p:blipFill>
          <a:blip r:embed="rId2" cstate="print"/>
          <a:srcRect/>
          <a:stretch>
            <a:fillRect/>
          </a:stretch>
        </p:blipFill>
        <p:spPr bwMode="auto">
          <a:xfrm>
            <a:off x="7020272" y="3356992"/>
            <a:ext cx="1948246" cy="3501008"/>
          </a:xfrm>
          <a:prstGeom prst="rect">
            <a:avLst/>
          </a:prstGeom>
          <a:noFill/>
          <a:ln w="9525">
            <a:noFill/>
            <a:miter lim="800000"/>
            <a:headEnd/>
            <a:tailEnd/>
          </a:ln>
        </p:spPr>
      </p:pic>
      <p:pic>
        <p:nvPicPr>
          <p:cNvPr id="5" name="Picture 4" descr="C:\Users\USUARIO\Downloads\700px-Mosaico12.jpg"/>
          <p:cNvPicPr>
            <a:picLocks noChangeAspect="1" noChangeArrowheads="1"/>
          </p:cNvPicPr>
          <p:nvPr/>
        </p:nvPicPr>
        <p:blipFill>
          <a:blip r:embed="rId3" cstate="print"/>
          <a:srcRect/>
          <a:stretch>
            <a:fillRect/>
          </a:stretch>
        </p:blipFill>
        <p:spPr bwMode="auto">
          <a:xfrm>
            <a:off x="3203848" y="0"/>
            <a:ext cx="5795962" cy="3392488"/>
          </a:xfrm>
          <a:prstGeom prst="rect">
            <a:avLst/>
          </a:prstGeom>
          <a:noFill/>
          <a:ln w="9525">
            <a:noFill/>
            <a:miter lim="800000"/>
            <a:headEnd/>
            <a:tailEnd/>
          </a:ln>
        </p:spPr>
      </p:pic>
      <p:pic>
        <p:nvPicPr>
          <p:cNvPr id="6" name="Picture 3" descr="C:\Users\USUARIO\Downloads\393px-Pie.jpg"/>
          <p:cNvPicPr>
            <a:picLocks noChangeAspect="1" noChangeArrowheads="1"/>
          </p:cNvPicPr>
          <p:nvPr/>
        </p:nvPicPr>
        <p:blipFill>
          <a:blip r:embed="rId4" cstate="print"/>
          <a:srcRect/>
          <a:stretch>
            <a:fillRect/>
          </a:stretch>
        </p:blipFill>
        <p:spPr bwMode="auto">
          <a:xfrm>
            <a:off x="0" y="-1"/>
            <a:ext cx="3275856" cy="3388759"/>
          </a:xfrm>
          <a:prstGeom prst="rect">
            <a:avLst/>
          </a:prstGeom>
          <a:noFill/>
          <a:ln w="9525">
            <a:noFill/>
            <a:miter lim="800000"/>
            <a:headEnd/>
            <a:tailEnd/>
          </a:ln>
        </p:spPr>
      </p:pic>
      <p:pic>
        <p:nvPicPr>
          <p:cNvPr id="7" name="Picture 5" descr="C:\Users\USUARIO\Downloads\700px-Tronco.jpg"/>
          <p:cNvPicPr>
            <a:picLocks noChangeAspect="1" noChangeArrowheads="1"/>
          </p:cNvPicPr>
          <p:nvPr/>
        </p:nvPicPr>
        <p:blipFill>
          <a:blip r:embed="rId5" cstate="print"/>
          <a:srcRect/>
          <a:stretch>
            <a:fillRect/>
          </a:stretch>
        </p:blipFill>
        <p:spPr bwMode="auto">
          <a:xfrm>
            <a:off x="0" y="3371235"/>
            <a:ext cx="5796136" cy="3486765"/>
          </a:xfrm>
          <a:prstGeom prst="rect">
            <a:avLst/>
          </a:prstGeom>
          <a:noFill/>
          <a:ln w="9525">
            <a:noFill/>
            <a:miter lim="800000"/>
            <a:headEnd/>
            <a:tailEnd/>
          </a:ln>
        </p:spPr>
      </p:pic>
      <p:sp>
        <p:nvSpPr>
          <p:cNvPr id="8" name="7 CuadroTexto"/>
          <p:cNvSpPr txBox="1"/>
          <p:nvPr/>
        </p:nvSpPr>
        <p:spPr>
          <a:xfrm>
            <a:off x="2735288" y="260648"/>
            <a:ext cx="6408712" cy="923330"/>
          </a:xfrm>
          <a:prstGeom prst="rect">
            <a:avLst/>
          </a:prstGeom>
          <a:noFill/>
        </p:spPr>
        <p:txBody>
          <a:bodyPr wrap="square" rtlCol="0">
            <a:spAutoFit/>
          </a:bodyPr>
          <a:lstStyle/>
          <a:p>
            <a:r>
              <a:rPr lang="en-US" b="1" dirty="0" smtClean="0">
                <a:solidFill>
                  <a:srgbClr val="FFFF00"/>
                </a:solidFill>
              </a:rPr>
              <a:t>And two pieces of marble from the High  Empire period: the left foot of a sculpture belonging to a male statue and a statue representing the God Dionysus.</a:t>
            </a:r>
            <a:endParaRPr lang="es-ES" b="1" dirty="0" smtClean="0">
              <a:solidFill>
                <a:srgbClr val="FFFF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upload.wikimedia.org/wikipedia/commons/c/cb/Alhambra_Granada_desde_Albaicin.jpg"/>
          <p:cNvPicPr>
            <a:picLocks noChangeAspect="1" noChangeArrowheads="1"/>
          </p:cNvPicPr>
          <p:nvPr/>
        </p:nvPicPr>
        <p:blipFill>
          <a:blip r:embed="rId2" cstate="print"/>
          <a:srcRect/>
          <a:stretch>
            <a:fillRect/>
          </a:stretch>
        </p:blipFill>
        <p:spPr bwMode="auto">
          <a:xfrm>
            <a:off x="0" y="-24"/>
            <a:ext cx="9144000" cy="6858001"/>
          </a:xfrm>
          <a:prstGeom prst="rect">
            <a:avLst/>
          </a:prstGeom>
          <a:noFill/>
        </p:spPr>
      </p:pic>
      <p:sp>
        <p:nvSpPr>
          <p:cNvPr id="5" name="4 CuadroTexto"/>
          <p:cNvSpPr txBox="1"/>
          <p:nvPr/>
        </p:nvSpPr>
        <p:spPr>
          <a:xfrm>
            <a:off x="1043608" y="188640"/>
            <a:ext cx="6984776" cy="1323439"/>
          </a:xfrm>
          <a:prstGeom prst="rect">
            <a:avLst/>
          </a:prstGeom>
          <a:noFill/>
        </p:spPr>
        <p:txBody>
          <a:bodyPr wrap="square" rtlCol="0">
            <a:spAutoFit/>
          </a:bodyPr>
          <a:lstStyle/>
          <a:p>
            <a:pPr algn="ctr"/>
            <a:r>
              <a:rPr lang="es-ES" sz="4000" b="1" dirty="0" err="1" smtClean="0">
                <a:solidFill>
                  <a:srgbClr val="CC0000"/>
                </a:solidFill>
              </a:rPr>
              <a:t>The</a:t>
            </a:r>
            <a:r>
              <a:rPr lang="es-ES" sz="4000" b="1" dirty="0" smtClean="0">
                <a:solidFill>
                  <a:srgbClr val="CC0000"/>
                </a:solidFill>
              </a:rPr>
              <a:t> Alhambra </a:t>
            </a:r>
            <a:r>
              <a:rPr lang="es-ES" sz="4000" b="1" dirty="0" err="1" smtClean="0">
                <a:solidFill>
                  <a:srgbClr val="CC0000"/>
                </a:solidFill>
              </a:rPr>
              <a:t>Palace</a:t>
            </a:r>
            <a:r>
              <a:rPr lang="es-ES" sz="4000" b="1" dirty="0" smtClean="0">
                <a:solidFill>
                  <a:srgbClr val="CC0000"/>
                </a:solidFill>
              </a:rPr>
              <a:t> in Granada</a:t>
            </a:r>
            <a:endParaRPr lang="es-ES" sz="4000" b="1" dirty="0">
              <a:solidFill>
                <a:srgbClr val="CC0000"/>
              </a:solidFill>
            </a:endParaRPr>
          </a:p>
        </p:txBody>
      </p:sp>
      <p:sp>
        <p:nvSpPr>
          <p:cNvPr id="7" name="6 Rectángulo"/>
          <p:cNvSpPr/>
          <p:nvPr/>
        </p:nvSpPr>
        <p:spPr>
          <a:xfrm>
            <a:off x="714348" y="1643050"/>
            <a:ext cx="7776864" cy="369332"/>
          </a:xfrm>
          <a:prstGeom prst="rect">
            <a:avLst/>
          </a:prstGeom>
        </p:spPr>
        <p:txBody>
          <a:bodyPr wrap="square">
            <a:spAutoFit/>
          </a:bodyPr>
          <a:lstStyle/>
          <a:p>
            <a:pPr algn="ctr"/>
            <a:r>
              <a:rPr lang="en-US" b="1" dirty="0" smtClean="0">
                <a:solidFill>
                  <a:srgbClr val="FFFF00"/>
                </a:solidFill>
              </a:rPr>
              <a:t>The Alhambra is an extraordinary palace-fortress located in Granada.</a:t>
            </a:r>
            <a:endParaRPr lang="es-ES" b="1" dirty="0" smtClean="0">
              <a:solidFill>
                <a:srgbClr val="FFFF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uario\Mis documentos\Mis imágenes\PictureProject\COMENIUS VUELTA 11 y 12 ABRIL 2014\P4110642 red.JPG"/>
          <p:cNvPicPr>
            <a:picLocks noChangeAspect="1" noChangeArrowheads="1"/>
          </p:cNvPicPr>
          <p:nvPr/>
        </p:nvPicPr>
        <p:blipFill>
          <a:blip r:embed="rId2" cstate="print"/>
          <a:srcRect/>
          <a:stretch>
            <a:fillRect/>
          </a:stretch>
        </p:blipFill>
        <p:spPr bwMode="auto">
          <a:xfrm>
            <a:off x="1" y="0"/>
            <a:ext cx="9144000" cy="6081187"/>
          </a:xfrm>
          <a:prstGeom prst="rect">
            <a:avLst/>
          </a:prstGeom>
          <a:noFill/>
        </p:spPr>
      </p:pic>
      <p:sp>
        <p:nvSpPr>
          <p:cNvPr id="5" name="4 CuadroTexto"/>
          <p:cNvSpPr txBox="1"/>
          <p:nvPr/>
        </p:nvSpPr>
        <p:spPr>
          <a:xfrm>
            <a:off x="251520" y="6027003"/>
            <a:ext cx="8748464" cy="830997"/>
          </a:xfrm>
          <a:prstGeom prst="rect">
            <a:avLst/>
          </a:prstGeom>
          <a:noFill/>
        </p:spPr>
        <p:txBody>
          <a:bodyPr wrap="square" rtlCol="0">
            <a:spAutoFit/>
          </a:bodyPr>
          <a:lstStyle/>
          <a:p>
            <a:pPr lvl="1" algn="ctr"/>
            <a:r>
              <a:rPr lang="en-US" sz="1600" b="1" dirty="0" smtClean="0">
                <a:solidFill>
                  <a:srgbClr val="FFFF00"/>
                </a:solidFill>
              </a:rPr>
              <a:t>It was the palace-fortress of the </a:t>
            </a:r>
            <a:r>
              <a:rPr lang="en-US" sz="1600" b="1" dirty="0" err="1" smtClean="0">
                <a:solidFill>
                  <a:srgbClr val="FFFF00"/>
                </a:solidFill>
              </a:rPr>
              <a:t>Nasrid</a:t>
            </a:r>
            <a:r>
              <a:rPr lang="en-US" sz="1600" b="1" dirty="0" smtClean="0">
                <a:solidFill>
                  <a:srgbClr val="FFFF00"/>
                </a:solidFill>
              </a:rPr>
              <a:t> Sultans, rulers of  the last Spanish Muslim kingdom, and in its construction Moorish art reached a spectacular and serene climax. The building reveals the spirit of Moorish life and culture.</a:t>
            </a:r>
            <a:endParaRPr lang="es-ES" sz="1600" b="1" dirty="0">
              <a:solidFill>
                <a:srgbClr val="FFFF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Documents and Settings\Usuario\Mis documentos\Mis imágenes\PictureProject\COMENIUS 2012-2014\DSCN18401222.JPG"/>
          <p:cNvPicPr>
            <a:picLocks noChangeAspect="1" noChangeArrowheads="1"/>
          </p:cNvPicPr>
          <p:nvPr/>
        </p:nvPicPr>
        <p:blipFill>
          <a:blip r:embed="rId2" cstate="print"/>
          <a:srcRect/>
          <a:stretch>
            <a:fillRect/>
          </a:stretch>
        </p:blipFill>
        <p:spPr bwMode="auto">
          <a:xfrm>
            <a:off x="0" y="0"/>
            <a:ext cx="9144487" cy="6858000"/>
          </a:xfrm>
          <a:prstGeom prst="rect">
            <a:avLst/>
          </a:prstGeom>
          <a:noFill/>
        </p:spPr>
      </p:pic>
      <p:sp>
        <p:nvSpPr>
          <p:cNvPr id="7" name="6 Rectángulo"/>
          <p:cNvSpPr/>
          <p:nvPr/>
        </p:nvSpPr>
        <p:spPr>
          <a:xfrm>
            <a:off x="395536" y="4869160"/>
            <a:ext cx="8640960" cy="923330"/>
          </a:xfrm>
          <a:prstGeom prst="rect">
            <a:avLst/>
          </a:prstGeom>
        </p:spPr>
        <p:txBody>
          <a:bodyPr wrap="square">
            <a:spAutoFit/>
          </a:bodyPr>
          <a:lstStyle/>
          <a:p>
            <a:pPr algn="ctr">
              <a:lnSpc>
                <a:spcPct val="90000"/>
              </a:lnSpc>
            </a:pPr>
            <a:r>
              <a:rPr lang="en-US" sz="2000" b="1" dirty="0" smtClean="0">
                <a:solidFill>
                  <a:srgbClr val="FFFF00"/>
                </a:solidFill>
              </a:rPr>
              <a:t>El </a:t>
            </a:r>
            <a:r>
              <a:rPr lang="en-US" sz="2000" b="1" dirty="0" err="1" smtClean="0">
                <a:solidFill>
                  <a:srgbClr val="FFFF00"/>
                </a:solidFill>
              </a:rPr>
              <a:t>Castellón</a:t>
            </a:r>
            <a:r>
              <a:rPr lang="en-US" sz="2000" b="1" dirty="0" smtClean="0">
                <a:solidFill>
                  <a:srgbClr val="FFFF00"/>
                </a:solidFill>
              </a:rPr>
              <a:t> is one of the surrounding mountains in </a:t>
            </a:r>
            <a:r>
              <a:rPr lang="en-US" sz="2000" b="1" dirty="0" err="1" smtClean="0">
                <a:solidFill>
                  <a:srgbClr val="FFFF00"/>
                </a:solidFill>
              </a:rPr>
              <a:t>Vélez</a:t>
            </a:r>
            <a:r>
              <a:rPr lang="en-US" sz="2000" b="1" dirty="0" smtClean="0">
                <a:solidFill>
                  <a:srgbClr val="FFFF00"/>
                </a:solidFill>
              </a:rPr>
              <a:t> Rubio. At the top, the ruins of the first </a:t>
            </a:r>
            <a:r>
              <a:rPr lang="en-US" sz="2000" b="1" dirty="0" err="1" smtClean="0">
                <a:solidFill>
                  <a:srgbClr val="FFFF00"/>
                </a:solidFill>
              </a:rPr>
              <a:t>Vélez</a:t>
            </a:r>
            <a:r>
              <a:rPr lang="en-US" sz="2000" b="1" dirty="0" smtClean="0">
                <a:solidFill>
                  <a:srgbClr val="FFFF00"/>
                </a:solidFill>
              </a:rPr>
              <a:t> Rubio are located there, the Muslim </a:t>
            </a:r>
            <a:r>
              <a:rPr lang="en-US" sz="2000" b="1" dirty="0" err="1" smtClean="0">
                <a:solidFill>
                  <a:srgbClr val="FFFF00"/>
                </a:solidFill>
              </a:rPr>
              <a:t>Alcazaba</a:t>
            </a:r>
            <a:r>
              <a:rPr lang="en-US" sz="2000" b="1" dirty="0" smtClean="0">
                <a:solidFill>
                  <a:srgbClr val="FFFF00"/>
                </a:solidFill>
              </a:rPr>
              <a:t>  (citadel) </a:t>
            </a:r>
            <a:r>
              <a:rPr lang="en-US" sz="2000" b="1" dirty="0" err="1" smtClean="0">
                <a:solidFill>
                  <a:srgbClr val="FFFF00"/>
                </a:solidFill>
              </a:rPr>
              <a:t>Velad</a:t>
            </a:r>
            <a:r>
              <a:rPr lang="en-US" sz="2000" b="1" dirty="0" smtClean="0">
                <a:solidFill>
                  <a:srgbClr val="FFFF00"/>
                </a:solidFill>
              </a:rPr>
              <a:t> al </a:t>
            </a:r>
            <a:r>
              <a:rPr lang="en-US" sz="2000" b="1" dirty="0" err="1" smtClean="0">
                <a:solidFill>
                  <a:srgbClr val="FFFF00"/>
                </a:solidFill>
              </a:rPr>
              <a:t>Hamar</a:t>
            </a:r>
            <a:r>
              <a:rPr lang="en-US" sz="2000" b="1" dirty="0" smtClean="0">
                <a:solidFill>
                  <a:srgbClr val="FFFF00"/>
                </a:solidFill>
              </a:rPr>
              <a:t> (Red land</a:t>
            </a:r>
            <a:r>
              <a:rPr lang="en-US" b="1" dirty="0" smtClean="0">
                <a:solidFill>
                  <a:srgbClr val="FFFF00"/>
                </a:solidFill>
              </a:rPr>
              <a:t>)</a:t>
            </a:r>
            <a:endParaRPr lang="es-ES" b="1" dirty="0" smtClean="0">
              <a:solidFill>
                <a:srgbClr val="FFFF00"/>
              </a:solidFill>
            </a:endParaRPr>
          </a:p>
        </p:txBody>
      </p:sp>
      <p:sp>
        <p:nvSpPr>
          <p:cNvPr id="8" name="7 CuadroTexto"/>
          <p:cNvSpPr txBox="1"/>
          <p:nvPr/>
        </p:nvSpPr>
        <p:spPr>
          <a:xfrm>
            <a:off x="1619672" y="116632"/>
            <a:ext cx="4968552" cy="707886"/>
          </a:xfrm>
          <a:prstGeom prst="rect">
            <a:avLst/>
          </a:prstGeom>
          <a:noFill/>
        </p:spPr>
        <p:txBody>
          <a:bodyPr wrap="square" rtlCol="0">
            <a:spAutoFit/>
          </a:bodyPr>
          <a:lstStyle/>
          <a:p>
            <a:pPr algn="ctr"/>
            <a:r>
              <a:rPr lang="es-ES" sz="4000" b="1" dirty="0" smtClean="0">
                <a:solidFill>
                  <a:srgbClr val="990000"/>
                </a:solidFill>
              </a:rPr>
              <a:t>El Castellón</a:t>
            </a:r>
            <a:endParaRPr lang="es-ES" sz="4000" b="1" dirty="0">
              <a:solidFill>
                <a:srgbClr val="990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Documents and Settings\Usuario\Mis documentos\Mis imágenes\PictureProject\0346\DSCN13124311.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6" name="5 CuadroTexto"/>
          <p:cNvSpPr txBox="1"/>
          <p:nvPr/>
        </p:nvSpPr>
        <p:spPr>
          <a:xfrm>
            <a:off x="1331640" y="0"/>
            <a:ext cx="6624736" cy="830997"/>
          </a:xfrm>
          <a:prstGeom prst="rect">
            <a:avLst/>
          </a:prstGeom>
          <a:noFill/>
        </p:spPr>
        <p:txBody>
          <a:bodyPr wrap="square" rtlCol="0">
            <a:spAutoFit/>
          </a:bodyPr>
          <a:lstStyle/>
          <a:p>
            <a:pPr algn="ctr"/>
            <a:r>
              <a:rPr lang="en-US" sz="2400" b="1" dirty="0" smtClean="0">
                <a:solidFill>
                  <a:srgbClr val="990000"/>
                </a:solidFill>
              </a:rPr>
              <a:t>The Citadel of </a:t>
            </a:r>
            <a:r>
              <a:rPr lang="en-US" sz="2400" b="1" dirty="0">
                <a:solidFill>
                  <a:srgbClr val="990000"/>
                </a:solidFill>
              </a:rPr>
              <a:t>E</a:t>
            </a:r>
            <a:r>
              <a:rPr lang="en-US" sz="2400" b="1" dirty="0" smtClean="0">
                <a:solidFill>
                  <a:srgbClr val="990000"/>
                </a:solidFill>
              </a:rPr>
              <a:t>l </a:t>
            </a:r>
            <a:r>
              <a:rPr lang="en-US" sz="2400" b="1" dirty="0" err="1" smtClean="0">
                <a:solidFill>
                  <a:srgbClr val="990000"/>
                </a:solidFill>
              </a:rPr>
              <a:t>Castellón</a:t>
            </a:r>
            <a:r>
              <a:rPr lang="en-US" sz="2400" b="1" dirty="0" smtClean="0">
                <a:solidFill>
                  <a:srgbClr val="990000"/>
                </a:solidFill>
              </a:rPr>
              <a:t> is from the Muslim period (711-1492)</a:t>
            </a:r>
            <a:endParaRPr lang="es-ES" sz="2400" b="1" dirty="0">
              <a:solidFill>
                <a:srgbClr val="99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Documents and Settings\Usuario\Mis documentos\Mis imágenes\PictureProject\excursión instituto cueva ambrosio cueva letreros marzo 2013\P321965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4 CuadroTexto"/>
          <p:cNvSpPr txBox="1"/>
          <p:nvPr/>
        </p:nvSpPr>
        <p:spPr>
          <a:xfrm>
            <a:off x="683568" y="0"/>
            <a:ext cx="7776864" cy="584775"/>
          </a:xfrm>
          <a:prstGeom prst="rect">
            <a:avLst/>
          </a:prstGeom>
          <a:noFill/>
        </p:spPr>
        <p:txBody>
          <a:bodyPr wrap="square" rtlCol="0">
            <a:spAutoFit/>
          </a:bodyPr>
          <a:lstStyle/>
          <a:p>
            <a:r>
              <a:rPr lang="en-US" sz="3200" dirty="0" smtClean="0">
                <a:solidFill>
                  <a:srgbClr val="FFFF00"/>
                </a:solidFill>
              </a:rPr>
              <a:t>The Hill of the Jewish Muslim Necropolis</a:t>
            </a:r>
            <a:endParaRPr lang="es-ES" sz="3200" dirty="0">
              <a:solidFill>
                <a:srgbClr val="FFFF00"/>
              </a:solidFill>
            </a:endParaRPr>
          </a:p>
        </p:txBody>
      </p:sp>
      <p:sp>
        <p:nvSpPr>
          <p:cNvPr id="6" name="5 CuadroTexto"/>
          <p:cNvSpPr txBox="1"/>
          <p:nvPr/>
        </p:nvSpPr>
        <p:spPr>
          <a:xfrm>
            <a:off x="1403648" y="692696"/>
            <a:ext cx="6336704" cy="923330"/>
          </a:xfrm>
          <a:prstGeom prst="rect">
            <a:avLst/>
          </a:prstGeom>
          <a:noFill/>
        </p:spPr>
        <p:txBody>
          <a:bodyPr wrap="square" rtlCol="0">
            <a:spAutoFit/>
          </a:bodyPr>
          <a:lstStyle/>
          <a:p>
            <a:pPr algn="ctr"/>
            <a:r>
              <a:rPr lang="en-US" dirty="0" smtClean="0">
                <a:solidFill>
                  <a:srgbClr val="FFFF00"/>
                </a:solidFill>
              </a:rPr>
              <a:t>It is located in </a:t>
            </a:r>
            <a:r>
              <a:rPr lang="en-US" dirty="0" err="1" smtClean="0">
                <a:solidFill>
                  <a:srgbClr val="FFFF00"/>
                </a:solidFill>
              </a:rPr>
              <a:t>Vélez</a:t>
            </a:r>
            <a:r>
              <a:rPr lang="en-US" dirty="0" smtClean="0">
                <a:solidFill>
                  <a:srgbClr val="FFFF00"/>
                </a:solidFill>
              </a:rPr>
              <a:t> Blanco. It is a Muslim cemetery, characterized by narrow graves where the bodies were buried facing toward Mecca</a:t>
            </a:r>
            <a:endParaRPr lang="es-ES" dirty="0" smtClean="0">
              <a:solidFill>
                <a:srgbClr val="FFFF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Documents and Settings\Usuario\Mis documentos\Mis imágenes\PictureProject\0062\DSCN0960.JPG"/>
          <p:cNvPicPr>
            <a:picLocks noChangeAspect="1" noChangeArrowheads="1"/>
          </p:cNvPicPr>
          <p:nvPr/>
        </p:nvPicPr>
        <p:blipFill>
          <a:blip r:embed="rId2" cstate="print"/>
          <a:srcRect/>
          <a:stretch>
            <a:fillRect/>
          </a:stretch>
        </p:blipFill>
        <p:spPr bwMode="auto">
          <a:xfrm>
            <a:off x="-487" y="0"/>
            <a:ext cx="9144487" cy="6858000"/>
          </a:xfrm>
          <a:prstGeom prst="rect">
            <a:avLst/>
          </a:prstGeom>
          <a:noFill/>
        </p:spPr>
      </p:pic>
      <p:sp>
        <p:nvSpPr>
          <p:cNvPr id="8" name="7 CuadroTexto"/>
          <p:cNvSpPr txBox="1"/>
          <p:nvPr/>
        </p:nvSpPr>
        <p:spPr>
          <a:xfrm>
            <a:off x="827584" y="116632"/>
            <a:ext cx="5112568" cy="646331"/>
          </a:xfrm>
          <a:prstGeom prst="rect">
            <a:avLst/>
          </a:prstGeom>
          <a:noFill/>
        </p:spPr>
        <p:txBody>
          <a:bodyPr wrap="square" rtlCol="0">
            <a:spAutoFit/>
          </a:bodyPr>
          <a:lstStyle/>
          <a:p>
            <a:r>
              <a:rPr lang="es-ES" sz="3600" dirty="0" smtClean="0">
                <a:solidFill>
                  <a:schemeClr val="accent5">
                    <a:lumMod val="40000"/>
                    <a:lumOff val="60000"/>
                  </a:schemeClr>
                </a:solidFill>
              </a:rPr>
              <a:t>Vélez Blanco </a:t>
            </a:r>
            <a:r>
              <a:rPr lang="es-ES" sz="3600" dirty="0" err="1" smtClean="0">
                <a:solidFill>
                  <a:schemeClr val="accent5">
                    <a:lumMod val="40000"/>
                    <a:lumOff val="60000"/>
                  </a:schemeClr>
                </a:solidFill>
              </a:rPr>
              <a:t>Castle</a:t>
            </a:r>
            <a:endParaRPr lang="es-ES" sz="3600" dirty="0">
              <a:solidFill>
                <a:schemeClr val="accent5">
                  <a:lumMod val="40000"/>
                  <a:lumOff val="60000"/>
                </a:schemeClr>
              </a:solidFill>
            </a:endParaRPr>
          </a:p>
        </p:txBody>
      </p:sp>
      <p:sp>
        <p:nvSpPr>
          <p:cNvPr id="9" name="8 CuadroTexto"/>
          <p:cNvSpPr txBox="1"/>
          <p:nvPr/>
        </p:nvSpPr>
        <p:spPr>
          <a:xfrm>
            <a:off x="971600" y="1340768"/>
            <a:ext cx="4032448" cy="923330"/>
          </a:xfrm>
          <a:prstGeom prst="rect">
            <a:avLst/>
          </a:prstGeom>
          <a:noFill/>
        </p:spPr>
        <p:txBody>
          <a:bodyPr wrap="square" rtlCol="0">
            <a:spAutoFit/>
          </a:bodyPr>
          <a:lstStyle/>
          <a:p>
            <a:r>
              <a:rPr lang="en-US" dirty="0" smtClean="0">
                <a:solidFill>
                  <a:srgbClr val="FFFF00"/>
                </a:solidFill>
              </a:rPr>
              <a:t>It was ordered to be built in 1506 by Don Pedro Fajardo, Marquis of the </a:t>
            </a:r>
            <a:r>
              <a:rPr lang="en-US" dirty="0" err="1" smtClean="0">
                <a:solidFill>
                  <a:srgbClr val="FFFF00"/>
                </a:solidFill>
              </a:rPr>
              <a:t>Vélez</a:t>
            </a:r>
            <a:endParaRPr lang="es-ES" dirty="0" smtClean="0">
              <a:solidFill>
                <a:srgbClr val="FFFF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Usuario\Mis documentos\Mis imágenes\PictureProject\0348\P6063123.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6" name="5 CuadroTexto"/>
          <p:cNvSpPr txBox="1"/>
          <p:nvPr/>
        </p:nvSpPr>
        <p:spPr>
          <a:xfrm>
            <a:off x="1115616" y="5903893"/>
            <a:ext cx="7128792" cy="830997"/>
          </a:xfrm>
          <a:prstGeom prst="rect">
            <a:avLst/>
          </a:prstGeom>
          <a:noFill/>
        </p:spPr>
        <p:txBody>
          <a:bodyPr wrap="square" rtlCol="0">
            <a:spAutoFit/>
          </a:bodyPr>
          <a:lstStyle/>
          <a:p>
            <a:pPr algn="ctr"/>
            <a:r>
              <a:rPr lang="en-US" sz="2400" b="1" dirty="0" smtClean="0">
                <a:solidFill>
                  <a:srgbClr val="FFFF00"/>
                </a:solidFill>
              </a:rPr>
              <a:t>Its building finished in 1515. The Castle combines Gothic and Renaissance styles</a:t>
            </a:r>
            <a:endParaRPr lang="es-ES" sz="2400" b="1" dirty="0" smtClean="0">
              <a:solidFill>
                <a:srgbClr val="FFFF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P5199867r.JPG"/>
          <p:cNvPicPr>
            <a:picLocks noGrp="1" noChangeAspect="1"/>
          </p:cNvPicPr>
          <p:nvPr>
            <p:ph idx="1"/>
          </p:nvPr>
        </p:nvPicPr>
        <p:blipFill>
          <a:blip r:embed="rId2" cstate="print"/>
          <a:stretch>
            <a:fillRect/>
          </a:stretch>
        </p:blipFill>
        <p:spPr>
          <a:xfrm>
            <a:off x="-1" y="0"/>
            <a:ext cx="9144001" cy="6858000"/>
          </a:xfrm>
        </p:spPr>
      </p:pic>
      <p:sp>
        <p:nvSpPr>
          <p:cNvPr id="3" name="2 CuadroTexto"/>
          <p:cNvSpPr txBox="1"/>
          <p:nvPr/>
        </p:nvSpPr>
        <p:spPr>
          <a:xfrm>
            <a:off x="251520" y="5517232"/>
            <a:ext cx="8064896" cy="1200329"/>
          </a:xfrm>
          <a:prstGeom prst="rect">
            <a:avLst/>
          </a:prstGeom>
          <a:noFill/>
        </p:spPr>
        <p:txBody>
          <a:bodyPr wrap="square" rtlCol="0">
            <a:spAutoFit/>
          </a:bodyPr>
          <a:lstStyle/>
          <a:p>
            <a:r>
              <a:rPr lang="en-US" sz="2400" b="1" dirty="0" smtClean="0">
                <a:solidFill>
                  <a:schemeClr val="bg1"/>
                </a:solidFill>
              </a:rPr>
              <a:t>The Natural Park of Sierra </a:t>
            </a:r>
            <a:r>
              <a:rPr lang="en-US" sz="2400" b="1" dirty="0" err="1" smtClean="0">
                <a:solidFill>
                  <a:schemeClr val="bg1"/>
                </a:solidFill>
              </a:rPr>
              <a:t>María</a:t>
            </a:r>
            <a:r>
              <a:rPr lang="en-US" sz="2400" b="1" dirty="0" smtClean="0">
                <a:solidFill>
                  <a:schemeClr val="bg1"/>
                </a:solidFill>
              </a:rPr>
              <a:t>-Los Velez provides a large fauna and flora wealth.  The feral turtle is a strange reptile which lives in this setting</a:t>
            </a:r>
            <a:endParaRPr lang="es-ES" sz="2400" b="1" dirty="0">
              <a:solidFill>
                <a:schemeClr val="bg1"/>
              </a:solidFill>
            </a:endParaRPr>
          </a:p>
        </p:txBody>
      </p:sp>
    </p:spTree>
    <p:extLst>
      <p:ext uri="{BB962C8B-B14F-4D97-AF65-F5344CB8AC3E}">
        <p14:creationId xmlns:p14="http://schemas.microsoft.com/office/powerpoint/2010/main" val="25571641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Usuario\Mis documentos\Mis imágenes\PictureProject\esta\DSCN20965980.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6" name="Picture 6" descr="800px-Met,_patio_from_the_castle_of_vélez_blanco,_01"/>
          <p:cNvPicPr>
            <a:picLocks noChangeAspect="1" noChangeArrowheads="1"/>
          </p:cNvPicPr>
          <p:nvPr/>
        </p:nvPicPr>
        <p:blipFill>
          <a:blip r:embed="rId3" cstate="print"/>
          <a:srcRect/>
          <a:stretch>
            <a:fillRect/>
          </a:stretch>
        </p:blipFill>
        <p:spPr bwMode="auto">
          <a:xfrm>
            <a:off x="0" y="-8963"/>
            <a:ext cx="6372200" cy="6866963"/>
          </a:xfrm>
          <a:prstGeom prst="rect">
            <a:avLst/>
          </a:prstGeom>
          <a:noFill/>
        </p:spPr>
      </p:pic>
      <p:sp>
        <p:nvSpPr>
          <p:cNvPr id="7" name="6 CuadroTexto"/>
          <p:cNvSpPr txBox="1"/>
          <p:nvPr/>
        </p:nvSpPr>
        <p:spPr>
          <a:xfrm>
            <a:off x="539552" y="5768471"/>
            <a:ext cx="8064896" cy="1089529"/>
          </a:xfrm>
          <a:prstGeom prst="rect">
            <a:avLst/>
          </a:prstGeom>
          <a:noFill/>
        </p:spPr>
        <p:txBody>
          <a:bodyPr wrap="square" rtlCol="0">
            <a:spAutoFit/>
          </a:bodyPr>
          <a:lstStyle/>
          <a:p>
            <a:pPr algn="ctr">
              <a:lnSpc>
                <a:spcPct val="90000"/>
              </a:lnSpc>
            </a:pPr>
            <a:r>
              <a:rPr lang="en-US" sz="2400" b="1" dirty="0" smtClean="0">
                <a:solidFill>
                  <a:srgbClr val="FFFF00"/>
                </a:solidFill>
              </a:rPr>
              <a:t>In 1905 the courtyard of the castle was sold and it is currently assembled, as you can see in the image, in the Metropolitan Museum of New York. </a:t>
            </a:r>
            <a:endParaRPr lang="es-ES" sz="2400" b="1" dirty="0" smtClean="0">
              <a:solidFill>
                <a:srgbClr val="FFFF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Documents and Settings\Usuario\Mis documentos\Mis imágenes\PictureProject\plaza encarnación iglesia vélez rubio\P4306039.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7" name="6 CuadroTexto"/>
          <p:cNvSpPr txBox="1"/>
          <p:nvPr/>
        </p:nvSpPr>
        <p:spPr>
          <a:xfrm>
            <a:off x="0" y="548681"/>
            <a:ext cx="2952328" cy="3637919"/>
          </a:xfrm>
          <a:prstGeom prst="rect">
            <a:avLst/>
          </a:prstGeom>
          <a:noFill/>
        </p:spPr>
        <p:txBody>
          <a:bodyPr wrap="square" rtlCol="0">
            <a:spAutoFit/>
          </a:bodyPr>
          <a:lstStyle/>
          <a:p>
            <a:pPr>
              <a:lnSpc>
                <a:spcPct val="80000"/>
              </a:lnSpc>
            </a:pPr>
            <a:r>
              <a:rPr lang="en-US" sz="1600" dirty="0" smtClean="0">
                <a:solidFill>
                  <a:schemeClr val="bg1"/>
                </a:solidFill>
              </a:rPr>
              <a:t>Seen from anywhere inside or outside </a:t>
            </a:r>
            <a:r>
              <a:rPr lang="en-US" sz="1600" dirty="0" err="1" smtClean="0">
                <a:solidFill>
                  <a:schemeClr val="bg1"/>
                </a:solidFill>
              </a:rPr>
              <a:t>Vélez</a:t>
            </a:r>
            <a:r>
              <a:rPr lang="en-US" sz="1600" dirty="0" smtClean="0">
                <a:solidFill>
                  <a:schemeClr val="bg1"/>
                </a:solidFill>
              </a:rPr>
              <a:t> Rubio. It was built between 1753 and 1768. Built by the Marquis of los Vélez X after the earthquake of 1751, which ruined the original church of San Pedro. The facade owns a real decorative collection of the era, highlighting the coat of arms of the House and the Annunciation on top. It is the most characteristic, spectacular and valuable religious building of the Baroque from the 18th century in </a:t>
            </a:r>
            <a:r>
              <a:rPr lang="en-US" sz="1600" dirty="0" err="1" smtClean="0">
                <a:solidFill>
                  <a:schemeClr val="bg1"/>
                </a:solidFill>
              </a:rPr>
              <a:t>Almería</a:t>
            </a:r>
            <a:r>
              <a:rPr lang="en-US" sz="1600" dirty="0" smtClean="0">
                <a:solidFill>
                  <a:schemeClr val="bg1"/>
                </a:solidFill>
              </a:rPr>
              <a:t>. It is also a historical national monument since 1981.</a:t>
            </a:r>
            <a:endParaRPr lang="es-ES" sz="1600" dirty="0" smtClean="0">
              <a:solidFill>
                <a:schemeClr val="bg1"/>
              </a:solidFill>
            </a:endParaRPr>
          </a:p>
        </p:txBody>
      </p:sp>
      <p:sp>
        <p:nvSpPr>
          <p:cNvPr id="8" name="7 CuadroTexto"/>
          <p:cNvSpPr txBox="1"/>
          <p:nvPr/>
        </p:nvSpPr>
        <p:spPr>
          <a:xfrm>
            <a:off x="1547664" y="0"/>
            <a:ext cx="4680520" cy="523220"/>
          </a:xfrm>
          <a:prstGeom prst="rect">
            <a:avLst/>
          </a:prstGeom>
          <a:noFill/>
        </p:spPr>
        <p:txBody>
          <a:bodyPr wrap="square" rtlCol="0">
            <a:spAutoFit/>
          </a:bodyPr>
          <a:lstStyle/>
          <a:p>
            <a:pPr algn="ctr"/>
            <a:r>
              <a:rPr lang="es-ES" sz="2800" b="1" dirty="0" err="1" smtClean="0">
                <a:solidFill>
                  <a:srgbClr val="C00000"/>
                </a:solidFill>
              </a:rPr>
              <a:t>Church</a:t>
            </a:r>
            <a:r>
              <a:rPr lang="es-ES" sz="2800" b="1" dirty="0" smtClean="0">
                <a:solidFill>
                  <a:srgbClr val="C00000"/>
                </a:solidFill>
              </a:rPr>
              <a:t> of </a:t>
            </a:r>
            <a:r>
              <a:rPr lang="es-ES" sz="2800" b="1" dirty="0" err="1" smtClean="0">
                <a:solidFill>
                  <a:srgbClr val="C00000"/>
                </a:solidFill>
              </a:rPr>
              <a:t>the</a:t>
            </a:r>
            <a:r>
              <a:rPr lang="es-ES" sz="2800" b="1" dirty="0" smtClean="0">
                <a:solidFill>
                  <a:srgbClr val="C00000"/>
                </a:solidFill>
              </a:rPr>
              <a:t> Encarnación</a:t>
            </a:r>
            <a:endParaRPr lang="es-ES" sz="2800" b="1" dirty="0">
              <a:solidFill>
                <a:srgbClr val="C0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Usuario\Mis documentos\Mis imágenes\PictureProject\ALMANAQUE 2010\Rodante. Lista para publicar..jpg"/>
          <p:cNvPicPr>
            <a:picLocks noChangeAspect="1" noChangeArrowheads="1"/>
          </p:cNvPicPr>
          <p:nvPr/>
        </p:nvPicPr>
        <p:blipFill>
          <a:blip r:embed="rId2" cstate="print"/>
          <a:srcRect/>
          <a:stretch>
            <a:fillRect/>
          </a:stretch>
        </p:blipFill>
        <p:spPr bwMode="auto">
          <a:xfrm>
            <a:off x="0" y="0"/>
            <a:ext cx="9144000" cy="6931678"/>
          </a:xfrm>
          <a:prstGeom prst="rect">
            <a:avLst/>
          </a:prstGeom>
          <a:noFill/>
        </p:spPr>
      </p:pic>
      <p:sp>
        <p:nvSpPr>
          <p:cNvPr id="5" name="4 CuadroTexto"/>
          <p:cNvSpPr txBox="1"/>
          <p:nvPr/>
        </p:nvSpPr>
        <p:spPr>
          <a:xfrm>
            <a:off x="1043608" y="188640"/>
            <a:ext cx="7848872" cy="492443"/>
          </a:xfrm>
          <a:prstGeom prst="rect">
            <a:avLst/>
          </a:prstGeom>
          <a:noFill/>
        </p:spPr>
        <p:txBody>
          <a:bodyPr wrap="square" rtlCol="0">
            <a:spAutoFit/>
          </a:bodyPr>
          <a:lstStyle/>
          <a:p>
            <a:r>
              <a:rPr lang="en-US" sz="2600" b="1" dirty="0" smtClean="0">
                <a:solidFill>
                  <a:srgbClr val="FFFF00"/>
                </a:solidFill>
              </a:rPr>
              <a:t>Doors of Lorca and Church of the </a:t>
            </a:r>
            <a:r>
              <a:rPr lang="en-US" sz="2600" b="1" dirty="0" err="1" smtClean="0">
                <a:solidFill>
                  <a:srgbClr val="FFFF00"/>
                </a:solidFill>
              </a:rPr>
              <a:t>Encarnación</a:t>
            </a:r>
            <a:endParaRPr lang="es-ES" sz="2600" b="1" dirty="0">
              <a:solidFill>
                <a:srgbClr val="FFFF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Usuario\Mis documentos\Mis imágenes\PictureProject\ALMANAQUE 2010\ammonites 1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4 CuadroTexto"/>
          <p:cNvSpPr txBox="1"/>
          <p:nvPr/>
        </p:nvSpPr>
        <p:spPr>
          <a:xfrm>
            <a:off x="2267744" y="0"/>
            <a:ext cx="4896544" cy="461665"/>
          </a:xfrm>
          <a:prstGeom prst="rect">
            <a:avLst/>
          </a:prstGeom>
          <a:noFill/>
        </p:spPr>
        <p:txBody>
          <a:bodyPr wrap="square" rtlCol="0">
            <a:spAutoFit/>
          </a:bodyPr>
          <a:lstStyle/>
          <a:p>
            <a:r>
              <a:rPr lang="es-ES" sz="2400" b="1" dirty="0" smtClean="0">
                <a:solidFill>
                  <a:srgbClr val="FFFF00"/>
                </a:solidFill>
              </a:rPr>
              <a:t>MANSIONS OF VÉLEZ RUBIO</a:t>
            </a:r>
            <a:endParaRPr lang="es-ES" sz="2400" b="1" dirty="0">
              <a:solidFill>
                <a:srgbClr val="FFFF00"/>
              </a:solidFill>
            </a:endParaRPr>
          </a:p>
        </p:txBody>
      </p:sp>
      <p:sp>
        <p:nvSpPr>
          <p:cNvPr id="6" name="5 CuadroTexto"/>
          <p:cNvSpPr txBox="1"/>
          <p:nvPr/>
        </p:nvSpPr>
        <p:spPr>
          <a:xfrm>
            <a:off x="467544" y="332656"/>
            <a:ext cx="8424936" cy="923330"/>
          </a:xfrm>
          <a:prstGeom prst="rect">
            <a:avLst/>
          </a:prstGeom>
          <a:noFill/>
        </p:spPr>
        <p:txBody>
          <a:bodyPr wrap="square" rtlCol="0">
            <a:spAutoFit/>
          </a:bodyPr>
          <a:lstStyle/>
          <a:p>
            <a:pPr algn="ctr"/>
            <a:r>
              <a:rPr lang="en-US" dirty="0" smtClean="0">
                <a:solidFill>
                  <a:srgbClr val="FFFF00"/>
                </a:solidFill>
              </a:rPr>
              <a:t>They have got a Baroque and modernist style. The most highlighted of these houses and public buildings are their facades painted in colors and their many decorative elements. The inside is also decorated with paintings</a:t>
            </a:r>
            <a:endParaRPr lang="es-ES" dirty="0">
              <a:solidFill>
                <a:srgbClr val="FFFF00"/>
              </a:solidFill>
            </a:endParaRPr>
          </a:p>
        </p:txBody>
      </p:sp>
      <p:sp>
        <p:nvSpPr>
          <p:cNvPr id="7" name="6 CuadroTexto"/>
          <p:cNvSpPr txBox="1"/>
          <p:nvPr/>
        </p:nvSpPr>
        <p:spPr>
          <a:xfrm>
            <a:off x="6588224" y="5877272"/>
            <a:ext cx="2376264" cy="923330"/>
          </a:xfrm>
          <a:prstGeom prst="rect">
            <a:avLst/>
          </a:prstGeom>
          <a:noFill/>
        </p:spPr>
        <p:txBody>
          <a:bodyPr wrap="square" rtlCol="0">
            <a:spAutoFit/>
          </a:bodyPr>
          <a:lstStyle/>
          <a:p>
            <a:pPr algn="ctr"/>
            <a:r>
              <a:rPr lang="en-US" i="1" dirty="0" smtClean="0">
                <a:solidFill>
                  <a:srgbClr val="FFFF00"/>
                </a:solidFill>
              </a:rPr>
              <a:t>Old Royal Hospital, now a museum. Civil Baroque</a:t>
            </a:r>
            <a:endParaRPr lang="es-ES" i="1" dirty="0">
              <a:solidFill>
                <a:srgbClr val="FFFF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Usuario\Mis documentos\Mis imágenes\PictureProject\calendario 2011\DSCN0874.JPG"/>
          <p:cNvPicPr>
            <a:picLocks noChangeAspect="1" noChangeArrowheads="1"/>
          </p:cNvPicPr>
          <p:nvPr/>
        </p:nvPicPr>
        <p:blipFill>
          <a:blip r:embed="rId2" cstate="print"/>
          <a:srcRect/>
          <a:stretch>
            <a:fillRect/>
          </a:stretch>
        </p:blipFill>
        <p:spPr bwMode="auto">
          <a:xfrm>
            <a:off x="-1" y="1"/>
            <a:ext cx="9144001" cy="6858000"/>
          </a:xfrm>
          <a:prstGeom prst="rect">
            <a:avLst/>
          </a:prstGeom>
          <a:noFill/>
        </p:spPr>
      </p:pic>
      <p:pic>
        <p:nvPicPr>
          <p:cNvPr id="6" name="Picture 4" descr="C:\Documents and Settings\Usuario\Mis documentos\Mis imágenes\PictureProject\0192\P4306047.JPG"/>
          <p:cNvPicPr>
            <a:picLocks noChangeAspect="1" noChangeArrowheads="1"/>
          </p:cNvPicPr>
          <p:nvPr/>
        </p:nvPicPr>
        <p:blipFill>
          <a:blip r:embed="rId3" cstate="print"/>
          <a:srcRect/>
          <a:stretch>
            <a:fillRect/>
          </a:stretch>
        </p:blipFill>
        <p:spPr bwMode="auto">
          <a:xfrm>
            <a:off x="5508104" y="-1"/>
            <a:ext cx="3635896" cy="2726923"/>
          </a:xfrm>
          <a:prstGeom prst="rect">
            <a:avLst/>
          </a:prstGeom>
          <a:noFill/>
        </p:spPr>
      </p:pic>
      <p:sp>
        <p:nvSpPr>
          <p:cNvPr id="7" name="6 CuadroTexto"/>
          <p:cNvSpPr txBox="1"/>
          <p:nvPr/>
        </p:nvSpPr>
        <p:spPr>
          <a:xfrm>
            <a:off x="1547664" y="5877272"/>
            <a:ext cx="5832648" cy="400110"/>
          </a:xfrm>
          <a:prstGeom prst="rect">
            <a:avLst/>
          </a:prstGeom>
          <a:noFill/>
        </p:spPr>
        <p:txBody>
          <a:bodyPr wrap="square" rtlCol="0">
            <a:spAutoFit/>
          </a:bodyPr>
          <a:lstStyle/>
          <a:p>
            <a:pPr algn="ctr"/>
            <a:r>
              <a:rPr lang="es-ES" sz="2000" b="1" i="1" dirty="0" smtClean="0">
                <a:solidFill>
                  <a:srgbClr val="1D3913"/>
                </a:solidFill>
              </a:rPr>
              <a:t>Art </a:t>
            </a:r>
            <a:r>
              <a:rPr lang="es-ES" sz="2000" b="1" i="1" dirty="0" err="1" smtClean="0">
                <a:solidFill>
                  <a:srgbClr val="1D3913"/>
                </a:solidFill>
              </a:rPr>
              <a:t>Nouveau</a:t>
            </a:r>
            <a:r>
              <a:rPr lang="es-ES" sz="2000" b="1" i="1" dirty="0" smtClean="0">
                <a:solidFill>
                  <a:srgbClr val="1D3913"/>
                </a:solidFill>
              </a:rPr>
              <a:t> </a:t>
            </a:r>
            <a:r>
              <a:rPr lang="es-ES" sz="2000" b="1" i="1" dirty="0" err="1" smtClean="0">
                <a:solidFill>
                  <a:srgbClr val="1D3913"/>
                </a:solidFill>
              </a:rPr>
              <a:t>mansion</a:t>
            </a:r>
            <a:r>
              <a:rPr lang="es-ES" sz="2000" b="1" i="1" dirty="0" smtClean="0">
                <a:solidFill>
                  <a:srgbClr val="1D3913"/>
                </a:solidFill>
              </a:rPr>
              <a:t> </a:t>
            </a:r>
            <a:r>
              <a:rPr lang="es-ES" sz="2000" b="1" i="1" dirty="0" err="1" smtClean="0">
                <a:solidFill>
                  <a:srgbClr val="1D3913"/>
                </a:solidFill>
              </a:rPr>
              <a:t>with</a:t>
            </a:r>
            <a:r>
              <a:rPr lang="es-ES" sz="2000" b="1" i="1" dirty="0" smtClean="0">
                <a:solidFill>
                  <a:srgbClr val="1D3913"/>
                </a:solidFill>
              </a:rPr>
              <a:t> </a:t>
            </a:r>
            <a:r>
              <a:rPr lang="es-ES" sz="2000" b="1" i="1" dirty="0" err="1" smtClean="0">
                <a:solidFill>
                  <a:srgbClr val="1D3913"/>
                </a:solidFill>
              </a:rPr>
              <a:t>murals</a:t>
            </a:r>
            <a:endParaRPr lang="es-ES" sz="2000" b="1" i="1" dirty="0">
              <a:solidFill>
                <a:srgbClr val="1D3913"/>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Usuario\Mis documentos\Mis imágenes\PictureProject\ALMANAQUE 2010\PC260195.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6" name="5 CuadroTexto"/>
          <p:cNvSpPr txBox="1"/>
          <p:nvPr/>
        </p:nvSpPr>
        <p:spPr>
          <a:xfrm>
            <a:off x="2051720" y="0"/>
            <a:ext cx="4968552" cy="461665"/>
          </a:xfrm>
          <a:prstGeom prst="rect">
            <a:avLst/>
          </a:prstGeom>
          <a:noFill/>
        </p:spPr>
        <p:txBody>
          <a:bodyPr wrap="square" rtlCol="0">
            <a:spAutoFit/>
          </a:bodyPr>
          <a:lstStyle/>
          <a:p>
            <a:pPr algn="ctr"/>
            <a:r>
              <a:rPr lang="es-ES" sz="2400" b="1" dirty="0" smtClean="0">
                <a:solidFill>
                  <a:srgbClr val="FFFF00"/>
                </a:solidFill>
              </a:rPr>
              <a:t>Vélez Rubio </a:t>
            </a:r>
            <a:r>
              <a:rPr lang="es-ES" sz="2400" b="1" dirty="0" err="1" smtClean="0">
                <a:solidFill>
                  <a:srgbClr val="FFFF00"/>
                </a:solidFill>
              </a:rPr>
              <a:t>Health</a:t>
            </a:r>
            <a:r>
              <a:rPr lang="es-ES" sz="2400" b="1" dirty="0" smtClean="0">
                <a:solidFill>
                  <a:srgbClr val="FFFF00"/>
                </a:solidFill>
              </a:rPr>
              <a:t> Center</a:t>
            </a:r>
            <a:endParaRPr lang="es-ES" sz="2400" b="1" dirty="0">
              <a:solidFill>
                <a:srgbClr val="FFFF00"/>
              </a:solidFill>
            </a:endParaRPr>
          </a:p>
        </p:txBody>
      </p:sp>
      <p:sp>
        <p:nvSpPr>
          <p:cNvPr id="7" name="6 CuadroTexto"/>
          <p:cNvSpPr txBox="1"/>
          <p:nvPr/>
        </p:nvSpPr>
        <p:spPr>
          <a:xfrm>
            <a:off x="251520" y="764704"/>
            <a:ext cx="4752528" cy="1477328"/>
          </a:xfrm>
          <a:prstGeom prst="rect">
            <a:avLst/>
          </a:prstGeom>
          <a:noFill/>
        </p:spPr>
        <p:txBody>
          <a:bodyPr wrap="square" rtlCol="0">
            <a:spAutoFit/>
          </a:bodyPr>
          <a:lstStyle/>
          <a:p>
            <a:r>
              <a:rPr lang="en-US" dirty="0" smtClean="0">
                <a:solidFill>
                  <a:srgbClr val="860000"/>
                </a:solidFill>
              </a:rPr>
              <a:t>The young architectural firm designed the new health center and the nursery of </a:t>
            </a:r>
            <a:r>
              <a:rPr lang="en-US" dirty="0" err="1" smtClean="0">
                <a:solidFill>
                  <a:srgbClr val="860000"/>
                </a:solidFill>
              </a:rPr>
              <a:t>Vélez</a:t>
            </a:r>
            <a:r>
              <a:rPr lang="en-US" dirty="0" smtClean="0">
                <a:solidFill>
                  <a:srgbClr val="860000"/>
                </a:solidFill>
              </a:rPr>
              <a:t> Rubio. The idea is inspired by the weathering rocks of </a:t>
            </a:r>
            <a:r>
              <a:rPr lang="en-US" dirty="0" err="1" smtClean="0">
                <a:solidFill>
                  <a:srgbClr val="860000"/>
                </a:solidFill>
              </a:rPr>
              <a:t>Maimón</a:t>
            </a:r>
            <a:r>
              <a:rPr lang="en-US" dirty="0" smtClean="0">
                <a:solidFill>
                  <a:srgbClr val="860000"/>
                </a:solidFill>
              </a:rPr>
              <a:t>, an important fact to connect with the people and the environment.</a:t>
            </a:r>
            <a:endParaRPr lang="es-ES" dirty="0" smtClean="0">
              <a:solidFill>
                <a:srgbClr val="8600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Usuario\Mis documentos\Mis imágenes\PictureProject\CALENDARIO 2009 1º\DSCN25212223.JPG"/>
          <p:cNvPicPr>
            <a:picLocks noChangeAspect="1" noChangeArrowheads="1"/>
          </p:cNvPicPr>
          <p:nvPr/>
        </p:nvPicPr>
        <p:blipFill>
          <a:blip r:embed="rId2" cstate="print"/>
          <a:srcRect/>
          <a:stretch>
            <a:fillRect/>
          </a:stretch>
        </p:blipFill>
        <p:spPr bwMode="auto">
          <a:xfrm>
            <a:off x="0" y="0"/>
            <a:ext cx="9144487" cy="6858000"/>
          </a:xfrm>
          <a:prstGeom prst="rect">
            <a:avLst/>
          </a:prstGeom>
          <a:noFill/>
        </p:spPr>
      </p:pic>
      <p:sp>
        <p:nvSpPr>
          <p:cNvPr id="6" name="5 CuadroTexto"/>
          <p:cNvSpPr txBox="1"/>
          <p:nvPr/>
        </p:nvSpPr>
        <p:spPr>
          <a:xfrm>
            <a:off x="1835696" y="0"/>
            <a:ext cx="5976664" cy="523220"/>
          </a:xfrm>
          <a:prstGeom prst="rect">
            <a:avLst/>
          </a:prstGeom>
          <a:noFill/>
        </p:spPr>
        <p:txBody>
          <a:bodyPr wrap="square" rtlCol="0">
            <a:spAutoFit/>
          </a:bodyPr>
          <a:lstStyle/>
          <a:p>
            <a:pPr algn="ctr"/>
            <a:r>
              <a:rPr lang="es-ES" sz="2800" b="1" dirty="0" smtClean="0">
                <a:solidFill>
                  <a:srgbClr val="FFFF00"/>
                </a:solidFill>
              </a:rPr>
              <a:t>New Municipal </a:t>
            </a:r>
            <a:r>
              <a:rPr lang="es-ES" sz="2800" b="1" dirty="0" err="1" smtClean="0">
                <a:solidFill>
                  <a:srgbClr val="FFFF00"/>
                </a:solidFill>
              </a:rPr>
              <a:t>Nursery</a:t>
            </a:r>
            <a:endParaRPr lang="es-ES" sz="2800" b="1" dirty="0">
              <a:solidFill>
                <a:srgbClr val="FFFF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https://fbcdn-sphotos-d-a.akamaihd.net/hphotos-ak-ash3/t1/46156_479710475408519_2145383693_n.jpg"/>
          <p:cNvPicPr>
            <a:picLocks noChangeAspect="1" noChangeArrowheads="1"/>
          </p:cNvPicPr>
          <p:nvPr/>
        </p:nvPicPr>
        <p:blipFill>
          <a:blip r:embed="rId2" cstate="print"/>
          <a:srcRect/>
          <a:stretch>
            <a:fillRect/>
          </a:stretch>
        </p:blipFill>
        <p:spPr bwMode="auto">
          <a:xfrm>
            <a:off x="0" y="1"/>
            <a:ext cx="9143999" cy="6858000"/>
          </a:xfrm>
          <a:prstGeom prst="rect">
            <a:avLst/>
          </a:prstGeom>
          <a:noFill/>
        </p:spPr>
      </p:pic>
      <p:sp>
        <p:nvSpPr>
          <p:cNvPr id="11" name="10 CuadroTexto"/>
          <p:cNvSpPr txBox="1"/>
          <p:nvPr/>
        </p:nvSpPr>
        <p:spPr>
          <a:xfrm>
            <a:off x="1331640" y="260648"/>
            <a:ext cx="6624736" cy="523220"/>
          </a:xfrm>
          <a:prstGeom prst="rect">
            <a:avLst/>
          </a:prstGeom>
          <a:noFill/>
        </p:spPr>
        <p:txBody>
          <a:bodyPr wrap="square" rtlCol="0">
            <a:spAutoFit/>
          </a:bodyPr>
          <a:lstStyle/>
          <a:p>
            <a:pPr algn="ctr"/>
            <a:r>
              <a:rPr lang="en-US" sz="2800" b="1" dirty="0" smtClean="0">
                <a:solidFill>
                  <a:srgbClr val="FFFF00"/>
                </a:solidFill>
              </a:rPr>
              <a:t>JOSÉ MARÍN SECONDARY SCHOOL</a:t>
            </a:r>
            <a:endParaRPr lang="es-ES" sz="2800" b="1" dirty="0">
              <a:solidFill>
                <a:srgbClr val="FFFF00"/>
              </a:solidFill>
            </a:endParaRPr>
          </a:p>
        </p:txBody>
      </p:sp>
      <p:sp>
        <p:nvSpPr>
          <p:cNvPr id="12" name="11 CuadroTexto"/>
          <p:cNvSpPr txBox="1"/>
          <p:nvPr/>
        </p:nvSpPr>
        <p:spPr>
          <a:xfrm>
            <a:off x="467544" y="5157192"/>
            <a:ext cx="8280920" cy="1200329"/>
          </a:xfrm>
          <a:prstGeom prst="rect">
            <a:avLst/>
          </a:prstGeom>
          <a:noFill/>
        </p:spPr>
        <p:txBody>
          <a:bodyPr wrap="square" rtlCol="0">
            <a:spAutoFit/>
          </a:bodyPr>
          <a:lstStyle/>
          <a:p>
            <a:pPr lvl="0" algn="ctr"/>
            <a:r>
              <a:rPr lang="en-US" b="1" dirty="0" smtClean="0">
                <a:solidFill>
                  <a:srgbClr val="FFFF00"/>
                </a:solidFill>
              </a:rPr>
              <a:t>The José </a:t>
            </a:r>
            <a:r>
              <a:rPr lang="en-US" b="1" dirty="0" err="1" smtClean="0">
                <a:solidFill>
                  <a:srgbClr val="FFFF00"/>
                </a:solidFill>
              </a:rPr>
              <a:t>Marín</a:t>
            </a:r>
            <a:r>
              <a:rPr lang="en-US" b="1" dirty="0" smtClean="0">
                <a:solidFill>
                  <a:srgbClr val="FFFF00"/>
                </a:solidFill>
              </a:rPr>
              <a:t> secondary school is located in </a:t>
            </a:r>
            <a:r>
              <a:rPr lang="en-US" b="1" dirty="0" err="1" smtClean="0">
                <a:solidFill>
                  <a:srgbClr val="FFFF00"/>
                </a:solidFill>
              </a:rPr>
              <a:t>Vélez</a:t>
            </a:r>
            <a:r>
              <a:rPr lang="en-US" b="1" dirty="0" smtClean="0">
                <a:solidFill>
                  <a:srgbClr val="FFFF00"/>
                </a:solidFill>
              </a:rPr>
              <a:t> Rubio, </a:t>
            </a:r>
            <a:r>
              <a:rPr lang="en-US" b="1" dirty="0" err="1" smtClean="0">
                <a:solidFill>
                  <a:srgbClr val="FFFF00"/>
                </a:solidFill>
              </a:rPr>
              <a:t>Almería</a:t>
            </a:r>
            <a:r>
              <a:rPr lang="en-US" b="1" dirty="0" smtClean="0">
                <a:solidFill>
                  <a:srgbClr val="FFFF00"/>
                </a:solidFill>
              </a:rPr>
              <a:t>. It is 60 years of age. It is the only school in the region of Los </a:t>
            </a:r>
            <a:r>
              <a:rPr lang="en-US" b="1" dirty="0" err="1" smtClean="0">
                <a:solidFill>
                  <a:srgbClr val="FFFF00"/>
                </a:solidFill>
              </a:rPr>
              <a:t>Vélez</a:t>
            </a:r>
            <a:r>
              <a:rPr lang="en-US" b="1" dirty="0" smtClean="0">
                <a:solidFill>
                  <a:srgbClr val="FFFF00"/>
                </a:solidFill>
              </a:rPr>
              <a:t> in which compulsory secondary education, Sixth Form and some vocational training courses are taught.</a:t>
            </a:r>
            <a:endParaRPr lang="es-ES" b="1" dirty="0">
              <a:solidFill>
                <a:srgbClr val="FFFF00"/>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scontent-b-ams.xx.fbcdn.net/hphotos-frc3/t1/1507074_616093298471115_706272823_n.jpg"/>
          <p:cNvPicPr>
            <a:picLocks noChangeAspect="1" noChangeArrowheads="1"/>
          </p:cNvPicPr>
          <p:nvPr/>
        </p:nvPicPr>
        <p:blipFill>
          <a:blip r:embed="rId2" cstate="print"/>
          <a:srcRect/>
          <a:stretch>
            <a:fillRect/>
          </a:stretch>
        </p:blipFill>
        <p:spPr bwMode="auto">
          <a:xfrm>
            <a:off x="0" y="0"/>
            <a:ext cx="9144000" cy="5953125"/>
          </a:xfrm>
          <a:prstGeom prst="rect">
            <a:avLst/>
          </a:prstGeom>
          <a:noFill/>
        </p:spPr>
      </p:pic>
      <p:sp>
        <p:nvSpPr>
          <p:cNvPr id="5" name="4 CuadroTexto"/>
          <p:cNvSpPr txBox="1"/>
          <p:nvPr/>
        </p:nvSpPr>
        <p:spPr>
          <a:xfrm>
            <a:off x="323528" y="5949280"/>
            <a:ext cx="8640960" cy="954107"/>
          </a:xfrm>
          <a:prstGeom prst="rect">
            <a:avLst/>
          </a:prstGeom>
          <a:noFill/>
        </p:spPr>
        <p:txBody>
          <a:bodyPr wrap="square" rtlCol="0">
            <a:spAutoFit/>
          </a:bodyPr>
          <a:lstStyle/>
          <a:p>
            <a:pPr algn="just" hangingPunct="0">
              <a:defRPr sz="1900"/>
            </a:pPr>
            <a:r>
              <a:rPr lang="en-US" sz="1400" b="1" dirty="0" smtClean="0">
                <a:solidFill>
                  <a:srgbClr val="FFFF00"/>
                </a:solidFill>
                <a:latin typeface="Nimbus Sans L" pitchFamily="18"/>
                <a:ea typeface="DejaVu Sans" pitchFamily="2"/>
                <a:cs typeface="DejaVu Sans" pitchFamily="2"/>
              </a:rPr>
              <a:t>The José </a:t>
            </a:r>
            <a:r>
              <a:rPr lang="en-US" sz="1400" b="1" dirty="0" err="1" smtClean="0">
                <a:solidFill>
                  <a:srgbClr val="FFFF00"/>
                </a:solidFill>
                <a:latin typeface="Nimbus Sans L" pitchFamily="18"/>
                <a:ea typeface="DejaVu Sans" pitchFamily="2"/>
                <a:cs typeface="DejaVu Sans" pitchFamily="2"/>
              </a:rPr>
              <a:t>Marín</a:t>
            </a:r>
            <a:r>
              <a:rPr lang="en-US" sz="1400" b="1" dirty="0" smtClean="0">
                <a:solidFill>
                  <a:srgbClr val="FFFF00"/>
                </a:solidFill>
                <a:latin typeface="Nimbus Sans L" pitchFamily="18"/>
                <a:ea typeface="DejaVu Sans" pitchFamily="2"/>
                <a:cs typeface="DejaVu Sans" pitchFamily="2"/>
              </a:rPr>
              <a:t> secondary school was founded in 1954. It owes its name to the illustrious </a:t>
            </a:r>
            <a:r>
              <a:rPr lang="en-US" sz="1400" b="1" dirty="0" err="1" smtClean="0">
                <a:solidFill>
                  <a:srgbClr val="FFFF00"/>
                </a:solidFill>
                <a:latin typeface="Nimbus Sans L" pitchFamily="18"/>
                <a:ea typeface="DejaVu Sans" pitchFamily="2"/>
                <a:cs typeface="DejaVu Sans" pitchFamily="2"/>
              </a:rPr>
              <a:t>velezano</a:t>
            </a:r>
            <a:r>
              <a:rPr lang="en-US" sz="1400" b="1" dirty="0" smtClean="0">
                <a:solidFill>
                  <a:srgbClr val="FFFF00"/>
                </a:solidFill>
                <a:latin typeface="Nimbus Sans L" pitchFamily="18"/>
                <a:ea typeface="DejaVu Sans" pitchFamily="2"/>
                <a:cs typeface="DejaVu Sans" pitchFamily="2"/>
              </a:rPr>
              <a:t> D. José </a:t>
            </a:r>
            <a:r>
              <a:rPr lang="en-US" sz="1400" b="1" dirty="0" err="1" smtClean="0">
                <a:solidFill>
                  <a:srgbClr val="FFFF00"/>
                </a:solidFill>
                <a:latin typeface="Nimbus Sans L" pitchFamily="18"/>
                <a:ea typeface="DejaVu Sans" pitchFamily="2"/>
                <a:cs typeface="DejaVu Sans" pitchFamily="2"/>
              </a:rPr>
              <a:t>Marín</a:t>
            </a:r>
            <a:r>
              <a:rPr lang="en-US" sz="1400" b="1" dirty="0" smtClean="0">
                <a:solidFill>
                  <a:srgbClr val="FFFF00"/>
                </a:solidFill>
                <a:latin typeface="Nimbus Sans L" pitchFamily="18"/>
                <a:ea typeface="DejaVu Sans" pitchFamily="2"/>
                <a:cs typeface="DejaVu Sans" pitchFamily="2"/>
              </a:rPr>
              <a:t>, orphan and poor before being a wealthy philanthropist. In August 1958, 26,905 square meters were purchased for an amount of 403,375 pesetas and 3,942,418 pesetas more were invested in the building and improvement of a field of agricultural practices</a:t>
            </a:r>
            <a:endParaRPr lang="es-ES" b="1" dirty="0" smtClean="0">
              <a:solidFill>
                <a:srgbClr val="FFFF00"/>
              </a:solidFill>
              <a:latin typeface="Nimbus Sans L" pitchFamily="18"/>
              <a:ea typeface="DejaVu Sans" pitchFamily="2"/>
              <a:cs typeface="DejaVu Sans" pitchFamily="2"/>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4797152"/>
            <a:ext cx="8352928" cy="1261884"/>
          </a:xfrm>
          <a:prstGeom prst="rect">
            <a:avLst/>
          </a:prstGeom>
          <a:noFill/>
        </p:spPr>
        <p:txBody>
          <a:bodyPr wrap="square" rtlCol="0">
            <a:spAutoFit/>
          </a:bodyPr>
          <a:lstStyle/>
          <a:p>
            <a:pPr algn="ctr" hangingPunct="0">
              <a:defRPr sz="1900"/>
            </a:pPr>
            <a:r>
              <a:rPr lang="es-ES" dirty="0" err="1" smtClean="0">
                <a:solidFill>
                  <a:srgbClr val="FFFF00"/>
                </a:solidFill>
              </a:rPr>
              <a:t>The</a:t>
            </a:r>
            <a:r>
              <a:rPr lang="es-ES" dirty="0" smtClean="0">
                <a:solidFill>
                  <a:srgbClr val="FFFF00"/>
                </a:solidFill>
              </a:rPr>
              <a:t> </a:t>
            </a:r>
            <a:r>
              <a:rPr lang="es-ES" dirty="0" err="1" smtClean="0">
                <a:solidFill>
                  <a:srgbClr val="FFFF00"/>
                </a:solidFill>
              </a:rPr>
              <a:t>school</a:t>
            </a:r>
            <a:r>
              <a:rPr lang="es-ES" dirty="0" smtClean="0">
                <a:solidFill>
                  <a:srgbClr val="FFFF00"/>
                </a:solidFill>
              </a:rPr>
              <a:t> has </a:t>
            </a:r>
            <a:r>
              <a:rPr lang="es-ES" dirty="0" err="1" smtClean="0">
                <a:solidFill>
                  <a:srgbClr val="FFFF00"/>
                </a:solidFill>
              </a:rPr>
              <a:t>currently</a:t>
            </a:r>
            <a:r>
              <a:rPr lang="es-ES" dirty="0" smtClean="0">
                <a:solidFill>
                  <a:srgbClr val="FFFF00"/>
                </a:solidFill>
              </a:rPr>
              <a:t> </a:t>
            </a:r>
            <a:r>
              <a:rPr lang="es-ES" dirty="0" err="1" smtClean="0">
                <a:solidFill>
                  <a:srgbClr val="FFFF00"/>
                </a:solidFill>
              </a:rPr>
              <a:t>got</a:t>
            </a:r>
            <a:r>
              <a:rPr lang="es-ES" dirty="0" smtClean="0">
                <a:solidFill>
                  <a:srgbClr val="FFFF00"/>
                </a:solidFill>
              </a:rPr>
              <a:t> more </a:t>
            </a:r>
            <a:r>
              <a:rPr lang="es-ES" dirty="0" err="1" smtClean="0">
                <a:solidFill>
                  <a:srgbClr val="FFFF00"/>
                </a:solidFill>
              </a:rPr>
              <a:t>than</a:t>
            </a:r>
            <a:r>
              <a:rPr lang="es-ES" dirty="0" smtClean="0">
                <a:solidFill>
                  <a:srgbClr val="FFFF00"/>
                </a:solidFill>
              </a:rPr>
              <a:t> 600 </a:t>
            </a:r>
            <a:r>
              <a:rPr lang="es-ES" dirty="0" err="1" smtClean="0">
                <a:solidFill>
                  <a:srgbClr val="FFFF00"/>
                </a:solidFill>
              </a:rPr>
              <a:t>students</a:t>
            </a:r>
            <a:r>
              <a:rPr lang="es-ES" dirty="0" smtClean="0">
                <a:solidFill>
                  <a:srgbClr val="FFFF00"/>
                </a:solidFill>
              </a:rPr>
              <a:t>, </a:t>
            </a:r>
            <a:r>
              <a:rPr lang="es-ES" dirty="0" err="1" smtClean="0">
                <a:solidFill>
                  <a:srgbClr val="FFFF00"/>
                </a:solidFill>
              </a:rPr>
              <a:t>mostly</a:t>
            </a:r>
            <a:r>
              <a:rPr lang="es-ES" dirty="0" smtClean="0">
                <a:solidFill>
                  <a:srgbClr val="FFFF00"/>
                </a:solidFill>
              </a:rPr>
              <a:t> </a:t>
            </a:r>
            <a:r>
              <a:rPr lang="es-ES" dirty="0" err="1" smtClean="0">
                <a:solidFill>
                  <a:srgbClr val="FFFF00"/>
                </a:solidFill>
              </a:rPr>
              <a:t>from</a:t>
            </a:r>
            <a:r>
              <a:rPr lang="es-ES" dirty="0" smtClean="0">
                <a:solidFill>
                  <a:srgbClr val="FFFF00"/>
                </a:solidFill>
              </a:rPr>
              <a:t> Vélez Rubio, los Vélez </a:t>
            </a:r>
            <a:r>
              <a:rPr lang="es-ES" dirty="0" err="1" smtClean="0">
                <a:solidFill>
                  <a:srgbClr val="FFFF00"/>
                </a:solidFill>
              </a:rPr>
              <a:t>region</a:t>
            </a:r>
            <a:r>
              <a:rPr lang="es-ES" dirty="0" smtClean="0">
                <a:solidFill>
                  <a:srgbClr val="FFFF00"/>
                </a:solidFill>
              </a:rPr>
              <a:t> and </a:t>
            </a:r>
            <a:r>
              <a:rPr lang="es-ES" dirty="0" err="1" smtClean="0">
                <a:solidFill>
                  <a:srgbClr val="FFFF00"/>
                </a:solidFill>
              </a:rPr>
              <a:t>the</a:t>
            </a:r>
            <a:r>
              <a:rPr lang="es-ES" dirty="0" smtClean="0">
                <a:solidFill>
                  <a:srgbClr val="FFFF00"/>
                </a:solidFill>
              </a:rPr>
              <a:t> </a:t>
            </a:r>
            <a:r>
              <a:rPr lang="es-ES" dirty="0" err="1" smtClean="0">
                <a:solidFill>
                  <a:srgbClr val="FFFF00"/>
                </a:solidFill>
              </a:rPr>
              <a:t>surroundings</a:t>
            </a:r>
            <a:r>
              <a:rPr lang="es-ES" dirty="0" smtClean="0">
                <a:solidFill>
                  <a:srgbClr val="FFFF00"/>
                </a:solidFill>
              </a:rPr>
              <a:t>. </a:t>
            </a:r>
            <a:r>
              <a:rPr lang="es-ES" dirty="0" err="1" smtClean="0">
                <a:solidFill>
                  <a:srgbClr val="FFFF00"/>
                </a:solidFill>
              </a:rPr>
              <a:t>Students</a:t>
            </a:r>
            <a:r>
              <a:rPr lang="es-ES" dirty="0" smtClean="0">
                <a:solidFill>
                  <a:srgbClr val="FFFF00"/>
                </a:solidFill>
              </a:rPr>
              <a:t> </a:t>
            </a:r>
            <a:r>
              <a:rPr lang="es-ES" dirty="0" err="1" smtClean="0">
                <a:solidFill>
                  <a:srgbClr val="FFFF00"/>
                </a:solidFill>
              </a:rPr>
              <a:t>from</a:t>
            </a:r>
            <a:r>
              <a:rPr lang="es-ES" dirty="0" smtClean="0">
                <a:solidFill>
                  <a:srgbClr val="FFFF00"/>
                </a:solidFill>
              </a:rPr>
              <a:t> Topares, Cañadas of </a:t>
            </a:r>
            <a:r>
              <a:rPr lang="es-ES" dirty="0" err="1" smtClean="0">
                <a:solidFill>
                  <a:srgbClr val="FFFF00"/>
                </a:solidFill>
              </a:rPr>
              <a:t>Canepla</a:t>
            </a:r>
            <a:r>
              <a:rPr lang="es-ES" dirty="0" smtClean="0">
                <a:solidFill>
                  <a:srgbClr val="FFFF00"/>
                </a:solidFill>
              </a:rPr>
              <a:t>, María, Vélez-Blanco, </a:t>
            </a:r>
            <a:r>
              <a:rPr lang="es-ES" dirty="0" err="1" smtClean="0">
                <a:solidFill>
                  <a:srgbClr val="FFFF00"/>
                </a:solidFill>
              </a:rPr>
              <a:t>Chirivel</a:t>
            </a:r>
            <a:r>
              <a:rPr lang="es-ES" dirty="0" smtClean="0">
                <a:solidFill>
                  <a:srgbClr val="FFFF00"/>
                </a:solidFill>
              </a:rPr>
              <a:t>, El Contador, Las Vertientes, Los </a:t>
            </a:r>
            <a:r>
              <a:rPr lang="es-ES" dirty="0" err="1" smtClean="0">
                <a:solidFill>
                  <a:srgbClr val="FFFF00"/>
                </a:solidFill>
              </a:rPr>
              <a:t>Cerricos</a:t>
            </a:r>
            <a:r>
              <a:rPr lang="es-ES" dirty="0" smtClean="0">
                <a:solidFill>
                  <a:srgbClr val="FFFF00"/>
                </a:solidFill>
              </a:rPr>
              <a:t>, Los Gatos, Fuente Grande and Los </a:t>
            </a:r>
            <a:r>
              <a:rPr lang="es-ES" dirty="0" err="1" smtClean="0">
                <a:solidFill>
                  <a:srgbClr val="FFFF00"/>
                </a:solidFill>
              </a:rPr>
              <a:t>Asensios</a:t>
            </a:r>
            <a:r>
              <a:rPr lang="es-ES" dirty="0" smtClean="0">
                <a:solidFill>
                  <a:srgbClr val="FFFF00"/>
                </a:solidFill>
              </a:rPr>
              <a:t> are </a:t>
            </a:r>
            <a:r>
              <a:rPr lang="es-ES" dirty="0" err="1" smtClean="0">
                <a:solidFill>
                  <a:srgbClr val="FFFF00"/>
                </a:solidFill>
              </a:rPr>
              <a:t>picked</a:t>
            </a:r>
            <a:r>
              <a:rPr lang="es-ES" dirty="0" smtClean="0">
                <a:solidFill>
                  <a:srgbClr val="FFFF00"/>
                </a:solidFill>
              </a:rPr>
              <a:t> up </a:t>
            </a:r>
            <a:r>
              <a:rPr lang="es-ES" dirty="0" err="1" smtClean="0">
                <a:solidFill>
                  <a:srgbClr val="FFFF00"/>
                </a:solidFill>
              </a:rPr>
              <a:t>by</a:t>
            </a:r>
            <a:r>
              <a:rPr lang="es-ES" dirty="0" smtClean="0">
                <a:solidFill>
                  <a:srgbClr val="FFFF00"/>
                </a:solidFill>
              </a:rPr>
              <a:t> </a:t>
            </a:r>
            <a:r>
              <a:rPr lang="es-ES" dirty="0" err="1" smtClean="0">
                <a:solidFill>
                  <a:srgbClr val="FFFF00"/>
                </a:solidFill>
              </a:rPr>
              <a:t>the</a:t>
            </a:r>
            <a:r>
              <a:rPr lang="es-ES" dirty="0" smtClean="0">
                <a:solidFill>
                  <a:srgbClr val="FFFF00"/>
                </a:solidFill>
              </a:rPr>
              <a:t> bus</a:t>
            </a:r>
            <a:endParaRPr lang="es-ES" dirty="0" smtClean="0">
              <a:solidFill>
                <a:srgbClr val="FFFF00"/>
              </a:solidFill>
              <a:ea typeface="DejaVu Sans" pitchFamily="2"/>
              <a:cs typeface="DejaVu Sans" pitchFamily="2"/>
            </a:endParaRPr>
          </a:p>
        </p:txBody>
      </p:sp>
      <p:pic>
        <p:nvPicPr>
          <p:cNvPr id="45059" name="Picture 3" descr="C:\Documents and Settings\Usuario\Mis documentos\Mis imágenes\PictureProject\COMENIUS 2012-2014\DSCN0484.JPG"/>
          <p:cNvPicPr>
            <a:picLocks noChangeAspect="1" noChangeArrowheads="1"/>
          </p:cNvPicPr>
          <p:nvPr/>
        </p:nvPicPr>
        <p:blipFill>
          <a:blip r:embed="rId2" cstate="print"/>
          <a:srcRect/>
          <a:stretch>
            <a:fillRect/>
          </a:stretch>
        </p:blipFill>
        <p:spPr bwMode="auto">
          <a:xfrm>
            <a:off x="0" y="0"/>
            <a:ext cx="9144000" cy="4557831"/>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P6031185R.JPG"/>
          <p:cNvPicPr>
            <a:picLocks noChangeAspect="1"/>
          </p:cNvPicPr>
          <p:nvPr/>
        </p:nvPicPr>
        <p:blipFill>
          <a:blip r:embed="rId2" cstate="print"/>
          <a:stretch>
            <a:fillRect/>
          </a:stretch>
        </p:blipFill>
        <p:spPr>
          <a:xfrm>
            <a:off x="3995936" y="-1"/>
            <a:ext cx="5148064" cy="6864085"/>
          </a:xfrm>
          <a:prstGeom prst="rect">
            <a:avLst/>
          </a:prstGeom>
        </p:spPr>
      </p:pic>
      <p:pic>
        <p:nvPicPr>
          <p:cNvPr id="5" name="4 Imagen" descr="P6031189R.JPG"/>
          <p:cNvPicPr>
            <a:picLocks noChangeAspect="1"/>
          </p:cNvPicPr>
          <p:nvPr/>
        </p:nvPicPr>
        <p:blipFill>
          <a:blip r:embed="rId3" cstate="print"/>
          <a:stretch>
            <a:fillRect/>
          </a:stretch>
        </p:blipFill>
        <p:spPr>
          <a:xfrm>
            <a:off x="0" y="3669248"/>
            <a:ext cx="4251669" cy="3188752"/>
          </a:xfrm>
          <a:prstGeom prst="rect">
            <a:avLst/>
          </a:prstGeom>
        </p:spPr>
      </p:pic>
      <p:pic>
        <p:nvPicPr>
          <p:cNvPr id="6" name="5 Imagen" descr="P6031182R.JPG"/>
          <p:cNvPicPr>
            <a:picLocks noChangeAspect="1"/>
          </p:cNvPicPr>
          <p:nvPr/>
        </p:nvPicPr>
        <p:blipFill>
          <a:blip r:embed="rId4" cstate="print"/>
          <a:stretch>
            <a:fillRect/>
          </a:stretch>
        </p:blipFill>
        <p:spPr>
          <a:xfrm>
            <a:off x="0" y="0"/>
            <a:ext cx="5053592" cy="3789040"/>
          </a:xfrm>
          <a:prstGeom prst="rect">
            <a:avLst/>
          </a:prstGeom>
        </p:spPr>
      </p:pic>
      <p:sp>
        <p:nvSpPr>
          <p:cNvPr id="7" name="6 CuadroTexto"/>
          <p:cNvSpPr txBox="1"/>
          <p:nvPr/>
        </p:nvSpPr>
        <p:spPr>
          <a:xfrm>
            <a:off x="1547664" y="0"/>
            <a:ext cx="7596336" cy="1200329"/>
          </a:xfrm>
          <a:prstGeom prst="rect">
            <a:avLst/>
          </a:prstGeom>
          <a:noFill/>
        </p:spPr>
        <p:txBody>
          <a:bodyPr wrap="square" rtlCol="0">
            <a:spAutoFit/>
          </a:bodyPr>
          <a:lstStyle/>
          <a:p>
            <a:r>
              <a:rPr lang="es-ES" sz="2400" b="1" dirty="0" smtClean="0">
                <a:solidFill>
                  <a:srgbClr val="FFFF00"/>
                </a:solidFill>
              </a:rPr>
              <a:t>In </a:t>
            </a:r>
            <a:r>
              <a:rPr lang="es-ES" sz="2400" b="1" dirty="0" err="1" smtClean="0">
                <a:solidFill>
                  <a:srgbClr val="FFFF00"/>
                </a:solidFill>
              </a:rPr>
              <a:t>this</a:t>
            </a:r>
            <a:r>
              <a:rPr lang="es-ES" sz="2400" b="1" dirty="0" smtClean="0">
                <a:solidFill>
                  <a:srgbClr val="FFFF00"/>
                </a:solidFill>
              </a:rPr>
              <a:t> Natural Park </a:t>
            </a:r>
            <a:r>
              <a:rPr lang="es-ES" sz="2400" b="1" dirty="0" err="1" smtClean="0">
                <a:solidFill>
                  <a:srgbClr val="FFFF00"/>
                </a:solidFill>
              </a:rPr>
              <a:t>the</a:t>
            </a:r>
            <a:r>
              <a:rPr lang="es-ES" sz="2400" b="1" dirty="0" err="1" smtClean="0">
                <a:solidFill>
                  <a:srgbClr val="FF0000"/>
                </a:solidFill>
              </a:rPr>
              <a:t>re</a:t>
            </a:r>
            <a:r>
              <a:rPr lang="es-ES" sz="2400" b="1" dirty="0" smtClean="0">
                <a:solidFill>
                  <a:srgbClr val="FF0000"/>
                </a:solidFill>
              </a:rPr>
              <a:t> </a:t>
            </a:r>
            <a:r>
              <a:rPr lang="es-ES" sz="2400" b="1" dirty="0" err="1" smtClean="0">
                <a:solidFill>
                  <a:srgbClr val="FF0000"/>
                </a:solidFill>
              </a:rPr>
              <a:t>is</a:t>
            </a:r>
            <a:r>
              <a:rPr lang="es-ES" sz="2400" b="1" dirty="0" smtClean="0">
                <a:solidFill>
                  <a:srgbClr val="FF0000"/>
                </a:solidFill>
              </a:rPr>
              <a:t> a </a:t>
            </a:r>
            <a:r>
              <a:rPr lang="es-ES" sz="2400" b="1" dirty="0" err="1" smtClean="0">
                <a:solidFill>
                  <a:srgbClr val="FF0000"/>
                </a:solidFill>
              </a:rPr>
              <a:t>recovery</a:t>
            </a:r>
            <a:r>
              <a:rPr lang="es-ES" sz="2400" b="1" dirty="0" smtClean="0">
                <a:solidFill>
                  <a:srgbClr val="FF0000"/>
                </a:solidFill>
              </a:rPr>
              <a:t> centre </a:t>
            </a:r>
            <a:r>
              <a:rPr lang="es-ES" sz="2400" b="1" dirty="0" err="1" smtClean="0">
                <a:solidFill>
                  <a:srgbClr val="FF0000"/>
                </a:solidFill>
              </a:rPr>
              <a:t>for</a:t>
            </a:r>
            <a:r>
              <a:rPr lang="es-ES" sz="2400" b="1" dirty="0" smtClean="0">
                <a:solidFill>
                  <a:srgbClr val="FF0000"/>
                </a:solidFill>
              </a:rPr>
              <a:t> </a:t>
            </a:r>
            <a:r>
              <a:rPr lang="es-ES" sz="2400" b="1" dirty="0" err="1" smtClean="0">
                <a:solidFill>
                  <a:srgbClr val="FFFF00"/>
                </a:solidFill>
              </a:rPr>
              <a:t>the</a:t>
            </a:r>
            <a:r>
              <a:rPr lang="es-ES" sz="2400" b="1" dirty="0" smtClean="0">
                <a:solidFill>
                  <a:srgbClr val="FFFF00"/>
                </a:solidFill>
              </a:rPr>
              <a:t> </a:t>
            </a:r>
            <a:r>
              <a:rPr lang="es-ES" sz="2400" b="1" dirty="0" err="1" smtClean="0">
                <a:solidFill>
                  <a:srgbClr val="FFFF00"/>
                </a:solidFill>
              </a:rPr>
              <a:t>preservation</a:t>
            </a:r>
            <a:r>
              <a:rPr lang="es-ES" sz="2400" b="1" dirty="0" smtClean="0">
                <a:solidFill>
                  <a:srgbClr val="FFFF00"/>
                </a:solidFill>
              </a:rPr>
              <a:t> of </a:t>
            </a:r>
            <a:r>
              <a:rPr lang="es-ES" sz="2400" b="1" dirty="0" err="1" smtClean="0">
                <a:solidFill>
                  <a:srgbClr val="FFFF00"/>
                </a:solidFill>
              </a:rPr>
              <a:t>the</a:t>
            </a:r>
            <a:r>
              <a:rPr lang="es-ES" sz="2400" b="1" dirty="0" smtClean="0">
                <a:solidFill>
                  <a:srgbClr val="FFFF00"/>
                </a:solidFill>
              </a:rPr>
              <a:t> </a:t>
            </a:r>
            <a:r>
              <a:rPr lang="es-ES" sz="2400" b="1" dirty="0" smtClean="0">
                <a:solidFill>
                  <a:srgbClr val="FF0000"/>
                </a:solidFill>
              </a:rPr>
              <a:t>feral </a:t>
            </a:r>
            <a:r>
              <a:rPr lang="es-ES" sz="2400" b="1" dirty="0" err="1" smtClean="0">
                <a:solidFill>
                  <a:srgbClr val="FF0000"/>
                </a:solidFill>
              </a:rPr>
              <a:t>turtle</a:t>
            </a:r>
            <a:r>
              <a:rPr lang="es-ES" sz="2400" b="1" dirty="0" smtClean="0">
                <a:solidFill>
                  <a:srgbClr val="FF0000"/>
                </a:solidFill>
              </a:rPr>
              <a:t> </a:t>
            </a:r>
            <a:r>
              <a:rPr lang="es-ES" sz="2400" b="1" dirty="0" err="1" smtClean="0">
                <a:solidFill>
                  <a:srgbClr val="FF0000"/>
                </a:solidFill>
              </a:rPr>
              <a:t>which</a:t>
            </a:r>
            <a:r>
              <a:rPr lang="es-ES" sz="2400" b="1" dirty="0" smtClean="0">
                <a:solidFill>
                  <a:srgbClr val="FF0000"/>
                </a:solidFill>
              </a:rPr>
              <a:t> </a:t>
            </a:r>
            <a:r>
              <a:rPr lang="es-ES" sz="2400" b="1" dirty="0" err="1" smtClean="0">
                <a:solidFill>
                  <a:srgbClr val="FF0000"/>
                </a:solidFill>
              </a:rPr>
              <a:t>is</a:t>
            </a:r>
            <a:r>
              <a:rPr lang="es-ES" sz="2400" b="1" dirty="0" smtClean="0">
                <a:solidFill>
                  <a:srgbClr val="FF0000"/>
                </a:solidFill>
              </a:rPr>
              <a:t> </a:t>
            </a:r>
            <a:r>
              <a:rPr lang="es-ES" sz="2400" b="1" dirty="0" err="1" smtClean="0">
                <a:solidFill>
                  <a:srgbClr val="FF0000"/>
                </a:solidFill>
              </a:rPr>
              <a:t>an</a:t>
            </a:r>
            <a:r>
              <a:rPr lang="es-ES" sz="2400" b="1" dirty="0" smtClean="0">
                <a:solidFill>
                  <a:srgbClr val="FF0000"/>
                </a:solidFill>
              </a:rPr>
              <a:t> </a:t>
            </a:r>
            <a:r>
              <a:rPr lang="es-ES" sz="2400" b="1" dirty="0" err="1" smtClean="0">
                <a:solidFill>
                  <a:srgbClr val="FFFF00"/>
                </a:solidFill>
              </a:rPr>
              <a:t>endangered</a:t>
            </a:r>
            <a:r>
              <a:rPr lang="es-ES" sz="2400" b="1" dirty="0" smtClean="0">
                <a:solidFill>
                  <a:srgbClr val="FFFF00"/>
                </a:solidFill>
              </a:rPr>
              <a:t> </a:t>
            </a:r>
            <a:r>
              <a:rPr lang="es-ES" sz="2400" b="1" dirty="0" err="1" smtClean="0">
                <a:solidFill>
                  <a:srgbClr val="FFFF00"/>
                </a:solidFill>
              </a:rPr>
              <a:t>species</a:t>
            </a:r>
            <a:endParaRPr lang="es-ES" sz="2400" b="1" dirty="0">
              <a:solidFill>
                <a:srgbClr val="FFFF00"/>
              </a:solidFill>
            </a:endParaRPr>
          </a:p>
        </p:txBody>
      </p:sp>
    </p:spTree>
    <p:extLst>
      <p:ext uri="{BB962C8B-B14F-4D97-AF65-F5344CB8AC3E}">
        <p14:creationId xmlns:p14="http://schemas.microsoft.com/office/powerpoint/2010/main" val="31046179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s://fbcdn-sphotos-b-a.akamaihd.net/hphotos-ak-frc3/t1/1781893_661549223891309_449984042_n.jpg"/>
          <p:cNvPicPr>
            <a:picLocks noChangeAspect="1" noChangeArrowheads="1"/>
          </p:cNvPicPr>
          <p:nvPr/>
        </p:nvPicPr>
        <p:blipFill>
          <a:blip r:embed="rId2" cstate="print"/>
          <a:srcRect/>
          <a:stretch>
            <a:fillRect/>
          </a:stretch>
        </p:blipFill>
        <p:spPr bwMode="auto">
          <a:xfrm>
            <a:off x="0" y="0"/>
            <a:ext cx="9144000" cy="5143501"/>
          </a:xfrm>
          <a:prstGeom prst="rect">
            <a:avLst/>
          </a:prstGeom>
          <a:noFill/>
        </p:spPr>
      </p:pic>
      <p:sp>
        <p:nvSpPr>
          <p:cNvPr id="8" name="7 CuadroTexto"/>
          <p:cNvSpPr txBox="1"/>
          <p:nvPr/>
        </p:nvSpPr>
        <p:spPr>
          <a:xfrm>
            <a:off x="251520" y="5229200"/>
            <a:ext cx="8640960" cy="1477328"/>
          </a:xfrm>
          <a:prstGeom prst="rect">
            <a:avLst/>
          </a:prstGeom>
          <a:noFill/>
        </p:spPr>
        <p:txBody>
          <a:bodyPr wrap="square" rtlCol="0">
            <a:spAutoFit/>
          </a:bodyPr>
          <a:lstStyle/>
          <a:p>
            <a:pPr algn="ctr"/>
            <a:r>
              <a:rPr lang="en-US" dirty="0" smtClean="0">
                <a:solidFill>
                  <a:srgbClr val="FFFF00"/>
                </a:solidFill>
              </a:rPr>
              <a:t>In our school the teachings of the following departments are taught: philosophy, biology and geology, classics, Spanish language and literature, geography and history, mathematics, physics and chemistry, languages, art, physical education, orienteering, technology, administration, training and vocational guidance, management of natural resources, out-of-school activities and training, assessment and innovation activities.</a:t>
            </a:r>
            <a:endParaRPr lang="es-ES" dirty="0">
              <a:solidFill>
                <a:srgbClr val="FFFF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Documents and Settings\Usuario\Mis documentos\Mis imágenes\PictureProject\excursión andalucía oriental 1º bachillerato 2013\P4039669.JPG"/>
          <p:cNvPicPr>
            <a:picLocks noChangeAspect="1" noChangeArrowheads="1"/>
          </p:cNvPicPr>
          <p:nvPr/>
        </p:nvPicPr>
        <p:blipFill>
          <a:blip r:embed="rId2" cstate="print"/>
          <a:srcRect/>
          <a:stretch>
            <a:fillRect/>
          </a:stretch>
        </p:blipFill>
        <p:spPr bwMode="auto">
          <a:xfrm>
            <a:off x="5091163" y="1916832"/>
            <a:ext cx="4052837" cy="4941168"/>
          </a:xfrm>
          <a:prstGeom prst="rect">
            <a:avLst/>
          </a:prstGeom>
          <a:noFill/>
        </p:spPr>
      </p:pic>
      <p:pic>
        <p:nvPicPr>
          <p:cNvPr id="8" name="Picture 3" descr="C:\Documents and Settings\Usuario\Mis documentos\Mis imágenes\PictureProject\Ruta Biología Geología 2015\P4091797R.JPG"/>
          <p:cNvPicPr>
            <a:picLocks noChangeAspect="1" noChangeArrowheads="1"/>
          </p:cNvPicPr>
          <p:nvPr/>
        </p:nvPicPr>
        <p:blipFill>
          <a:blip r:embed="rId3" cstate="print"/>
          <a:srcRect/>
          <a:stretch>
            <a:fillRect/>
          </a:stretch>
        </p:blipFill>
        <p:spPr bwMode="auto">
          <a:xfrm>
            <a:off x="5580112" y="0"/>
            <a:ext cx="3563888" cy="3240336"/>
          </a:xfrm>
          <a:prstGeom prst="rect">
            <a:avLst/>
          </a:prstGeom>
          <a:noFill/>
        </p:spPr>
      </p:pic>
      <p:pic>
        <p:nvPicPr>
          <p:cNvPr id="9" name="Picture 2" descr="C:\Documents and Settings\Usuario\Mis documentos\Mis imágenes\PictureProject\Ruta Biología Geología 2015\P4081712R.JPG"/>
          <p:cNvPicPr>
            <a:picLocks noChangeAspect="1" noChangeArrowheads="1"/>
          </p:cNvPicPr>
          <p:nvPr/>
        </p:nvPicPr>
        <p:blipFill>
          <a:blip r:embed="rId4" cstate="print"/>
          <a:srcRect/>
          <a:stretch>
            <a:fillRect/>
          </a:stretch>
        </p:blipFill>
        <p:spPr bwMode="auto">
          <a:xfrm>
            <a:off x="1" y="0"/>
            <a:ext cx="5580112" cy="4184250"/>
          </a:xfrm>
          <a:prstGeom prst="rect">
            <a:avLst/>
          </a:prstGeom>
          <a:noFill/>
        </p:spPr>
      </p:pic>
      <p:pic>
        <p:nvPicPr>
          <p:cNvPr id="10" name="Picture 2" descr="C:\Documents and Settings\Usuario\Mis documentos\Mis imágenes\PictureProject\Ruta Biología Geología 2015\P4091807R.JPG"/>
          <p:cNvPicPr>
            <a:picLocks noChangeAspect="1" noChangeArrowheads="1"/>
          </p:cNvPicPr>
          <p:nvPr/>
        </p:nvPicPr>
        <p:blipFill>
          <a:blip r:embed="rId5" cstate="print"/>
          <a:srcRect/>
          <a:stretch>
            <a:fillRect/>
          </a:stretch>
        </p:blipFill>
        <p:spPr bwMode="auto">
          <a:xfrm>
            <a:off x="0" y="2996952"/>
            <a:ext cx="5149092" cy="3861048"/>
          </a:xfrm>
          <a:prstGeom prst="rect">
            <a:avLst/>
          </a:prstGeom>
          <a:noFill/>
        </p:spPr>
      </p:pic>
      <p:sp>
        <p:nvSpPr>
          <p:cNvPr id="11" name="10 CuadroTexto"/>
          <p:cNvSpPr txBox="1"/>
          <p:nvPr/>
        </p:nvSpPr>
        <p:spPr>
          <a:xfrm>
            <a:off x="0" y="0"/>
            <a:ext cx="3851920" cy="1200329"/>
          </a:xfrm>
          <a:prstGeom prst="rect">
            <a:avLst/>
          </a:prstGeom>
          <a:noFill/>
        </p:spPr>
        <p:txBody>
          <a:bodyPr wrap="square" rtlCol="0">
            <a:spAutoFit/>
          </a:bodyPr>
          <a:lstStyle/>
          <a:p>
            <a:r>
              <a:rPr lang="en-US" b="1" dirty="0" smtClean="0">
                <a:solidFill>
                  <a:srgbClr val="FFFF00"/>
                </a:solidFill>
              </a:rPr>
              <a:t>In our school a large amount of activities are carried out, in which many students participate each year and do their bit.</a:t>
            </a:r>
            <a:endParaRPr lang="es-ES" b="1" dirty="0">
              <a:solidFill>
                <a:srgbClr val="FFFF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C:\Documents and Settings\Usuario\Mis documentos\Mis imágenes\PictureProject\olimpiada matemáticas josé marín 2012\P4258769.JPG"/>
          <p:cNvPicPr>
            <a:picLocks noChangeAspect="1" noChangeArrowheads="1"/>
          </p:cNvPicPr>
          <p:nvPr/>
        </p:nvPicPr>
        <p:blipFill>
          <a:blip r:embed="rId2" cstate="print"/>
          <a:srcRect/>
          <a:stretch>
            <a:fillRect/>
          </a:stretch>
        </p:blipFill>
        <p:spPr bwMode="auto">
          <a:xfrm>
            <a:off x="1" y="1"/>
            <a:ext cx="4571998" cy="3428999"/>
          </a:xfrm>
          <a:prstGeom prst="rect">
            <a:avLst/>
          </a:prstGeom>
          <a:noFill/>
        </p:spPr>
      </p:pic>
      <p:pic>
        <p:nvPicPr>
          <p:cNvPr id="44037" name="Picture 5" descr="C:\Documents and Settings\Usuario\Mis documentos\Mis imágenes\PictureProject\comenius alemania junio julio 2013\DSCN0778 red.JPG"/>
          <p:cNvPicPr>
            <a:picLocks noChangeAspect="1" noChangeArrowheads="1"/>
          </p:cNvPicPr>
          <p:nvPr/>
        </p:nvPicPr>
        <p:blipFill>
          <a:blip r:embed="rId3" cstate="print"/>
          <a:srcRect/>
          <a:stretch>
            <a:fillRect/>
          </a:stretch>
        </p:blipFill>
        <p:spPr bwMode="auto">
          <a:xfrm>
            <a:off x="4572000" y="1"/>
            <a:ext cx="4572000" cy="3429365"/>
          </a:xfrm>
          <a:prstGeom prst="rect">
            <a:avLst/>
          </a:prstGeom>
          <a:noFill/>
        </p:spPr>
      </p:pic>
      <p:sp>
        <p:nvSpPr>
          <p:cNvPr id="9" name="8 Rectángulo"/>
          <p:cNvSpPr/>
          <p:nvPr/>
        </p:nvSpPr>
        <p:spPr>
          <a:xfrm>
            <a:off x="251520" y="3789040"/>
            <a:ext cx="8533456" cy="2308324"/>
          </a:xfrm>
          <a:prstGeom prst="rect">
            <a:avLst/>
          </a:prstGeom>
        </p:spPr>
        <p:txBody>
          <a:bodyPr wrap="square">
            <a:spAutoFit/>
          </a:bodyPr>
          <a:lstStyle/>
          <a:p>
            <a:pPr algn="ctr"/>
            <a:r>
              <a:rPr lang="en-US" b="1" dirty="0" smtClean="0">
                <a:solidFill>
                  <a:srgbClr val="FFFF00"/>
                </a:solidFill>
              </a:rPr>
              <a:t>These activities are: </a:t>
            </a:r>
          </a:p>
          <a:p>
            <a:pPr algn="ctr"/>
            <a:r>
              <a:rPr lang="en-US" b="1" dirty="0" err="1" smtClean="0">
                <a:solidFill>
                  <a:srgbClr val="FFFF00"/>
                </a:solidFill>
              </a:rPr>
              <a:t>Maths</a:t>
            </a:r>
            <a:r>
              <a:rPr lang="en-US" b="1" dirty="0" smtClean="0">
                <a:solidFill>
                  <a:srgbClr val="FFFF00"/>
                </a:solidFill>
              </a:rPr>
              <a:t> Olympiad (regional level)</a:t>
            </a:r>
          </a:p>
          <a:p>
            <a:pPr algn="ctr"/>
            <a:r>
              <a:rPr lang="en-US" b="1" dirty="0" smtClean="0">
                <a:solidFill>
                  <a:srgbClr val="FFFF00"/>
                </a:solidFill>
              </a:rPr>
              <a:t> Christmas postcard contest</a:t>
            </a:r>
          </a:p>
          <a:p>
            <a:pPr algn="ctr"/>
            <a:r>
              <a:rPr lang="en-US" b="1" dirty="0" smtClean="0">
                <a:solidFill>
                  <a:srgbClr val="FFFF00"/>
                </a:solidFill>
              </a:rPr>
              <a:t>Biology and Geology  tour across Eastern Andalusia </a:t>
            </a:r>
          </a:p>
          <a:p>
            <a:pPr algn="ctr"/>
            <a:r>
              <a:rPr lang="en-US" b="1" dirty="0" smtClean="0">
                <a:solidFill>
                  <a:srgbClr val="FFFF00"/>
                </a:solidFill>
              </a:rPr>
              <a:t>Contest of photography for gender equality</a:t>
            </a:r>
          </a:p>
          <a:p>
            <a:pPr algn="ctr"/>
            <a:r>
              <a:rPr lang="en-US" b="1" dirty="0" smtClean="0">
                <a:solidFill>
                  <a:srgbClr val="FFFF00"/>
                </a:solidFill>
              </a:rPr>
              <a:t>Football League during the recess</a:t>
            </a:r>
          </a:p>
          <a:p>
            <a:pPr algn="ctr"/>
            <a:r>
              <a:rPr lang="en-US" b="1" dirty="0" smtClean="0">
                <a:solidFill>
                  <a:srgbClr val="FFFF00"/>
                </a:solidFill>
              </a:rPr>
              <a:t> The 4</a:t>
            </a:r>
            <a:r>
              <a:rPr lang="en-US" b="1" baseline="30000" dirty="0" smtClean="0">
                <a:solidFill>
                  <a:srgbClr val="FFFF00"/>
                </a:solidFill>
              </a:rPr>
              <a:t>th</a:t>
            </a:r>
            <a:r>
              <a:rPr lang="en-US" b="1" dirty="0" smtClean="0">
                <a:solidFill>
                  <a:srgbClr val="FFFF00"/>
                </a:solidFill>
              </a:rPr>
              <a:t> ESO study trip</a:t>
            </a:r>
          </a:p>
          <a:p>
            <a:pPr algn="ctr"/>
            <a:r>
              <a:rPr lang="en-US" b="1" dirty="0" smtClean="0">
                <a:solidFill>
                  <a:srgbClr val="FFFF00"/>
                </a:solidFill>
              </a:rPr>
              <a:t>School exchange with Germany</a:t>
            </a:r>
            <a:endParaRPr lang="es-ES" b="1" dirty="0">
              <a:solidFill>
                <a:srgbClr val="FFFF00"/>
              </a:solidFill>
            </a:endParaRPr>
          </a:p>
        </p:txBody>
      </p:sp>
      <p:pic>
        <p:nvPicPr>
          <p:cNvPr id="5" name="Picture 2" descr="Foto"/>
          <p:cNvPicPr>
            <a:picLocks noChangeAspect="1" noChangeArrowheads="1"/>
          </p:cNvPicPr>
          <p:nvPr/>
        </p:nvPicPr>
        <p:blipFill>
          <a:blip r:embed="rId4" cstate="print"/>
          <a:srcRect/>
          <a:stretch>
            <a:fillRect/>
          </a:stretch>
        </p:blipFill>
        <p:spPr bwMode="auto">
          <a:xfrm>
            <a:off x="0" y="1"/>
            <a:ext cx="4577800" cy="3428999"/>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3058185"/>
          </a:xfrm>
          <a:prstGeom prst="rect">
            <a:avLst/>
          </a:prstGeom>
        </p:spPr>
      </p:pic>
      <p:sp>
        <p:nvSpPr>
          <p:cNvPr id="6" name="Rectángulo 5"/>
          <p:cNvSpPr/>
          <p:nvPr/>
        </p:nvSpPr>
        <p:spPr>
          <a:xfrm>
            <a:off x="2286000" y="3356992"/>
            <a:ext cx="4572000" cy="2554545"/>
          </a:xfrm>
          <a:prstGeom prst="rect">
            <a:avLst/>
          </a:prstGeom>
        </p:spPr>
        <p:txBody>
          <a:bodyPr>
            <a:spAutoFit/>
          </a:bodyPr>
          <a:lstStyle/>
          <a:p>
            <a:pPr algn="ctr"/>
            <a:r>
              <a:rPr lang="es-ES" sz="3200" b="1" dirty="0">
                <a:solidFill>
                  <a:srgbClr val="FFFF00"/>
                </a:solidFill>
              </a:rPr>
              <a:t>THIS HAS BEEN A BRIEF REVIEW OF OUR COUNTRY AND OUR SCHOOL.</a:t>
            </a:r>
          </a:p>
          <a:p>
            <a:pPr algn="ctr"/>
            <a:r>
              <a:rPr lang="es-ES" sz="3200" b="1" dirty="0">
                <a:solidFill>
                  <a:srgbClr val="FFFF00"/>
                </a:solidFill>
              </a:rPr>
              <a:t>SEE YOU SOON!</a:t>
            </a:r>
          </a:p>
        </p:txBody>
      </p:sp>
    </p:spTree>
    <p:extLst>
      <p:ext uri="{BB962C8B-B14F-4D97-AF65-F5344CB8AC3E}">
        <p14:creationId xmlns:p14="http://schemas.microsoft.com/office/powerpoint/2010/main" val="2640411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P7271222r.JPG"/>
          <p:cNvPicPr>
            <a:picLocks noChangeAspect="1"/>
          </p:cNvPicPr>
          <p:nvPr/>
        </p:nvPicPr>
        <p:blipFill>
          <a:blip r:embed="rId2" cstate="print"/>
          <a:stretch>
            <a:fillRect/>
          </a:stretch>
        </p:blipFill>
        <p:spPr>
          <a:xfrm>
            <a:off x="0" y="0"/>
            <a:ext cx="9144001" cy="6858000"/>
          </a:xfrm>
          <a:prstGeom prst="rect">
            <a:avLst/>
          </a:prstGeom>
        </p:spPr>
      </p:pic>
      <p:sp>
        <p:nvSpPr>
          <p:cNvPr id="5" name="4 CuadroTexto"/>
          <p:cNvSpPr txBox="1"/>
          <p:nvPr/>
        </p:nvSpPr>
        <p:spPr>
          <a:xfrm>
            <a:off x="2951312" y="0"/>
            <a:ext cx="6192688" cy="1569660"/>
          </a:xfrm>
          <a:prstGeom prst="rect">
            <a:avLst/>
          </a:prstGeom>
          <a:noFill/>
        </p:spPr>
        <p:txBody>
          <a:bodyPr wrap="square" rtlCol="0">
            <a:spAutoFit/>
          </a:bodyPr>
          <a:lstStyle/>
          <a:p>
            <a:r>
              <a:rPr lang="es-ES" sz="2400" b="1" dirty="0" err="1" smtClean="0">
                <a:solidFill>
                  <a:srgbClr val="FFFF00"/>
                </a:solidFill>
              </a:rPr>
              <a:t>The</a:t>
            </a:r>
            <a:r>
              <a:rPr lang="es-ES" sz="2400" b="1" dirty="0" smtClean="0">
                <a:solidFill>
                  <a:srgbClr val="FFFF00"/>
                </a:solidFill>
              </a:rPr>
              <a:t> </a:t>
            </a:r>
            <a:r>
              <a:rPr lang="es-ES" sz="2400" b="1" dirty="0" err="1" smtClean="0">
                <a:solidFill>
                  <a:srgbClr val="FFFF00"/>
                </a:solidFill>
              </a:rPr>
              <a:t>griffon</a:t>
            </a:r>
            <a:r>
              <a:rPr lang="es-ES" sz="2400" b="1" dirty="0" smtClean="0">
                <a:solidFill>
                  <a:srgbClr val="FFFF00"/>
                </a:solidFill>
              </a:rPr>
              <a:t> </a:t>
            </a:r>
            <a:r>
              <a:rPr lang="es-ES" sz="2400" b="1" dirty="0" err="1" smtClean="0">
                <a:solidFill>
                  <a:srgbClr val="FFFF00"/>
                </a:solidFill>
              </a:rPr>
              <a:t>vulture</a:t>
            </a:r>
            <a:r>
              <a:rPr lang="es-ES" sz="2400" b="1" dirty="0" smtClean="0">
                <a:solidFill>
                  <a:srgbClr val="FFFF00"/>
                </a:solidFill>
              </a:rPr>
              <a:t> has </a:t>
            </a:r>
            <a:r>
              <a:rPr lang="es-ES" sz="2400" b="1" dirty="0" err="1" smtClean="0">
                <a:solidFill>
                  <a:srgbClr val="FFFF00"/>
                </a:solidFill>
              </a:rPr>
              <a:t>been</a:t>
            </a:r>
            <a:r>
              <a:rPr lang="es-ES" sz="2400" b="1" dirty="0" smtClean="0">
                <a:solidFill>
                  <a:srgbClr val="FFFF00"/>
                </a:solidFill>
              </a:rPr>
              <a:t> </a:t>
            </a:r>
            <a:r>
              <a:rPr lang="es-ES" sz="2400" b="1" dirty="0" err="1" smtClean="0">
                <a:solidFill>
                  <a:srgbClr val="FFFF00"/>
                </a:solidFill>
              </a:rPr>
              <a:t>reintroduced</a:t>
            </a:r>
            <a:r>
              <a:rPr lang="es-ES" sz="2400" b="1" dirty="0" smtClean="0">
                <a:solidFill>
                  <a:srgbClr val="FFFF00"/>
                </a:solidFill>
              </a:rPr>
              <a:t> in </a:t>
            </a:r>
            <a:r>
              <a:rPr lang="es-ES" sz="2400" b="1" dirty="0" err="1" smtClean="0">
                <a:solidFill>
                  <a:srgbClr val="FFFF00"/>
                </a:solidFill>
              </a:rPr>
              <a:t>the</a:t>
            </a:r>
            <a:r>
              <a:rPr lang="es-ES" sz="2400" b="1" dirty="0" smtClean="0">
                <a:solidFill>
                  <a:srgbClr val="FFFF00"/>
                </a:solidFill>
              </a:rPr>
              <a:t> </a:t>
            </a:r>
            <a:r>
              <a:rPr lang="es-ES" sz="2400" b="1" dirty="0" err="1" smtClean="0">
                <a:solidFill>
                  <a:srgbClr val="FFFF00"/>
                </a:solidFill>
              </a:rPr>
              <a:t>area</a:t>
            </a:r>
            <a:r>
              <a:rPr lang="es-ES" sz="2400" b="1" dirty="0" smtClean="0">
                <a:solidFill>
                  <a:srgbClr val="FFFF00"/>
                </a:solidFill>
              </a:rPr>
              <a:t> of </a:t>
            </a:r>
            <a:r>
              <a:rPr lang="es-ES" sz="2400" b="1" dirty="0" err="1" smtClean="0">
                <a:solidFill>
                  <a:srgbClr val="FFFF00"/>
                </a:solidFill>
              </a:rPr>
              <a:t>the</a:t>
            </a:r>
            <a:r>
              <a:rPr lang="es-ES" sz="2400" b="1" dirty="0" smtClean="0">
                <a:solidFill>
                  <a:srgbClr val="FFFF00"/>
                </a:solidFill>
              </a:rPr>
              <a:t> Natural Park </a:t>
            </a:r>
            <a:r>
              <a:rPr lang="es-ES" sz="2400" b="1" dirty="0" err="1" smtClean="0">
                <a:solidFill>
                  <a:srgbClr val="FFFF00"/>
                </a:solidFill>
              </a:rPr>
              <a:t>because</a:t>
            </a:r>
            <a:r>
              <a:rPr lang="es-ES" sz="2400" b="1" dirty="0" smtClean="0">
                <a:solidFill>
                  <a:srgbClr val="FFFF00"/>
                </a:solidFill>
              </a:rPr>
              <a:t> of </a:t>
            </a:r>
            <a:r>
              <a:rPr lang="es-ES" sz="2400" b="1" dirty="0" err="1" smtClean="0">
                <a:solidFill>
                  <a:srgbClr val="FFFF00"/>
                </a:solidFill>
              </a:rPr>
              <a:t>the</a:t>
            </a:r>
            <a:r>
              <a:rPr lang="es-ES" sz="2400" b="1" dirty="0" smtClean="0">
                <a:solidFill>
                  <a:srgbClr val="FFFF00"/>
                </a:solidFill>
              </a:rPr>
              <a:t> </a:t>
            </a:r>
            <a:r>
              <a:rPr lang="es-ES" sz="2400" b="1" dirty="0" err="1" smtClean="0">
                <a:solidFill>
                  <a:srgbClr val="FFFF00"/>
                </a:solidFill>
              </a:rPr>
              <a:t>recovery</a:t>
            </a:r>
            <a:r>
              <a:rPr lang="es-ES" sz="2400" b="1" dirty="0" smtClean="0">
                <a:solidFill>
                  <a:srgbClr val="FFFF00"/>
                </a:solidFill>
              </a:rPr>
              <a:t> </a:t>
            </a:r>
            <a:r>
              <a:rPr lang="es-ES" sz="2400" b="1" dirty="0" err="1" smtClean="0">
                <a:solidFill>
                  <a:srgbClr val="FFFF00"/>
                </a:solidFill>
              </a:rPr>
              <a:t>project</a:t>
            </a:r>
            <a:r>
              <a:rPr lang="es-ES" sz="2400" b="1" dirty="0" smtClean="0">
                <a:solidFill>
                  <a:srgbClr val="FFFF00"/>
                </a:solidFill>
              </a:rPr>
              <a:t> of </a:t>
            </a:r>
            <a:r>
              <a:rPr lang="es-ES" sz="2400" b="1" dirty="0" err="1" smtClean="0">
                <a:solidFill>
                  <a:srgbClr val="FFFF00"/>
                </a:solidFill>
              </a:rPr>
              <a:t>endangered</a:t>
            </a:r>
            <a:r>
              <a:rPr lang="es-ES" sz="2400" b="1" dirty="0" smtClean="0">
                <a:solidFill>
                  <a:srgbClr val="FFFF00"/>
                </a:solidFill>
              </a:rPr>
              <a:t> </a:t>
            </a:r>
            <a:r>
              <a:rPr lang="es-ES" sz="2400" b="1" dirty="0" err="1" smtClean="0">
                <a:solidFill>
                  <a:srgbClr val="FFFF00"/>
                </a:solidFill>
              </a:rPr>
              <a:t>species</a:t>
            </a:r>
            <a:endParaRPr lang="es-ES" sz="2400" b="1" dirty="0">
              <a:solidFill>
                <a:srgbClr val="FFFF00"/>
              </a:solidFill>
            </a:endParaRPr>
          </a:p>
        </p:txBody>
      </p:sp>
    </p:spTree>
    <p:extLst>
      <p:ext uri="{BB962C8B-B14F-4D97-AF65-F5344CB8AC3E}">
        <p14:creationId xmlns:p14="http://schemas.microsoft.com/office/powerpoint/2010/main" val="1221313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COMENIUS ALEMANIA JUNIO-JULIO´13\PowerPoint AMMONITES\Informacion comarca de los Vélez- Viaje hermanamiento sept. 2009\IMÁGENES\Umbría de Sierra María.JPG"/>
          <p:cNvPicPr>
            <a:picLocks noChangeAspect="1" noChangeArrowheads="1"/>
          </p:cNvPicPr>
          <p:nvPr/>
        </p:nvPicPr>
        <p:blipFill>
          <a:blip r:embed="rId2" cstate="print"/>
          <a:srcRect/>
          <a:stretch>
            <a:fillRect/>
          </a:stretch>
        </p:blipFill>
        <p:spPr bwMode="auto">
          <a:xfrm>
            <a:off x="0" y="620688"/>
            <a:ext cx="5148064" cy="3423128"/>
          </a:xfrm>
          <a:prstGeom prst="rect">
            <a:avLst/>
          </a:prstGeom>
          <a:noFill/>
        </p:spPr>
      </p:pic>
      <p:pic>
        <p:nvPicPr>
          <p:cNvPr id="15" name="Picture 6" descr="C:\Documents and Settings\Usuario\Mis documentos\Mis imágenes\PictureProject\PARQUE NATURAL\P6263214.JPG"/>
          <p:cNvPicPr>
            <a:picLocks noChangeAspect="1" noChangeArrowheads="1"/>
          </p:cNvPicPr>
          <p:nvPr/>
        </p:nvPicPr>
        <p:blipFill>
          <a:blip r:embed="rId3" cstate="print"/>
          <a:srcRect/>
          <a:stretch>
            <a:fillRect/>
          </a:stretch>
        </p:blipFill>
        <p:spPr bwMode="auto">
          <a:xfrm>
            <a:off x="4012303" y="3503992"/>
            <a:ext cx="5131697" cy="3354008"/>
          </a:xfrm>
          <a:prstGeom prst="rect">
            <a:avLst/>
          </a:prstGeom>
          <a:noFill/>
        </p:spPr>
      </p:pic>
      <p:pic>
        <p:nvPicPr>
          <p:cNvPr id="2055" name="Picture 7" descr="C:\Documents and Settings\Usuario\Mis documentos\Mis imágenes\PictureProject\PARQUE NATURAL\DSCN0421.JPG"/>
          <p:cNvPicPr>
            <a:picLocks noChangeAspect="1" noChangeArrowheads="1"/>
          </p:cNvPicPr>
          <p:nvPr/>
        </p:nvPicPr>
        <p:blipFill>
          <a:blip r:embed="rId4" cstate="print"/>
          <a:srcRect/>
          <a:stretch>
            <a:fillRect/>
          </a:stretch>
        </p:blipFill>
        <p:spPr bwMode="auto">
          <a:xfrm>
            <a:off x="5051835" y="620688"/>
            <a:ext cx="4092165" cy="3068960"/>
          </a:xfrm>
          <a:prstGeom prst="rect">
            <a:avLst/>
          </a:prstGeom>
          <a:noFill/>
        </p:spPr>
      </p:pic>
      <p:pic>
        <p:nvPicPr>
          <p:cNvPr id="17" name="Picture 2" descr="C:\Documents and Settings\Usuario\Mis documentos\Mis imágenes\PictureProject\PARQUE NATURAL\382746_208959189184530_100002113517447_463846_1266768352_n[2].jpg"/>
          <p:cNvPicPr>
            <a:picLocks noChangeAspect="1" noChangeArrowheads="1"/>
          </p:cNvPicPr>
          <p:nvPr/>
        </p:nvPicPr>
        <p:blipFill>
          <a:blip r:embed="rId5" cstate="print"/>
          <a:srcRect/>
          <a:stretch>
            <a:fillRect/>
          </a:stretch>
        </p:blipFill>
        <p:spPr bwMode="auto">
          <a:xfrm>
            <a:off x="0" y="3483006"/>
            <a:ext cx="4499992" cy="3374994"/>
          </a:xfrm>
          <a:prstGeom prst="rect">
            <a:avLst/>
          </a:prstGeom>
          <a:noFill/>
        </p:spPr>
      </p:pic>
      <p:sp>
        <p:nvSpPr>
          <p:cNvPr id="18" name="17 CuadroTexto"/>
          <p:cNvSpPr txBox="1"/>
          <p:nvPr/>
        </p:nvSpPr>
        <p:spPr>
          <a:xfrm>
            <a:off x="323528" y="116632"/>
            <a:ext cx="8424936" cy="369332"/>
          </a:xfrm>
          <a:prstGeom prst="rect">
            <a:avLst/>
          </a:prstGeom>
          <a:noFill/>
        </p:spPr>
        <p:txBody>
          <a:bodyPr wrap="square" rtlCol="0">
            <a:spAutoFit/>
          </a:bodyPr>
          <a:lstStyle/>
          <a:p>
            <a:pPr algn="ctr"/>
            <a:r>
              <a:rPr lang="es-ES" dirty="0" smtClean="0"/>
              <a:t> </a:t>
            </a:r>
            <a:r>
              <a:rPr lang="en-US" b="1" dirty="0" smtClean="0">
                <a:solidFill>
                  <a:srgbClr val="FFFF00"/>
                </a:solidFill>
              </a:rPr>
              <a:t>The Region of Los Vélez is of rural vocation</a:t>
            </a:r>
            <a:endParaRPr lang="es-ES" b="1" dirty="0">
              <a:solidFill>
                <a:srgbClr val="FFFF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Usuario\Mis documentos\Mis imágenes\PictureProject\PowerPoint ammonites fotos reducidas\5.JPG"/>
          <p:cNvPicPr>
            <a:picLocks noChangeAspect="1" noChangeArrowheads="1"/>
          </p:cNvPicPr>
          <p:nvPr/>
        </p:nvPicPr>
        <p:blipFill>
          <a:blip r:embed="rId2" cstate="print"/>
          <a:srcRect/>
          <a:stretch>
            <a:fillRect/>
          </a:stretch>
        </p:blipFill>
        <p:spPr bwMode="auto">
          <a:xfrm>
            <a:off x="0" y="0"/>
            <a:ext cx="9036496" cy="6868222"/>
          </a:xfrm>
          <a:prstGeom prst="rect">
            <a:avLst/>
          </a:prstGeom>
          <a:noFill/>
        </p:spPr>
      </p:pic>
      <p:pic>
        <p:nvPicPr>
          <p:cNvPr id="6" name="Picture 3" descr="C:\Documents and Settings\Usuario\Mis documentos\Mis imágenes\PictureProject\puertas lorca nocturna\ammonites 36.JPG"/>
          <p:cNvPicPr>
            <a:picLocks noChangeAspect="1" noChangeArrowheads="1"/>
          </p:cNvPicPr>
          <p:nvPr/>
        </p:nvPicPr>
        <p:blipFill>
          <a:blip r:embed="rId3" cstate="print"/>
          <a:srcRect/>
          <a:stretch>
            <a:fillRect/>
          </a:stretch>
        </p:blipFill>
        <p:spPr bwMode="auto">
          <a:xfrm>
            <a:off x="6374563" y="1"/>
            <a:ext cx="2769437" cy="2204864"/>
          </a:xfrm>
          <a:prstGeom prst="rect">
            <a:avLst/>
          </a:prstGeom>
          <a:noFill/>
        </p:spPr>
      </p:pic>
      <p:pic>
        <p:nvPicPr>
          <p:cNvPr id="8" name="Picture 4" descr="C:\Documents and Settings\Usuario\Mis documentos\Mis imágenes\PictureProject\plaza encarnación iglesia vélez rubio\P4306040.JPG"/>
          <p:cNvPicPr>
            <a:picLocks noChangeAspect="1" noChangeArrowheads="1"/>
          </p:cNvPicPr>
          <p:nvPr/>
        </p:nvPicPr>
        <p:blipFill>
          <a:blip r:embed="rId4" cstate="print"/>
          <a:srcRect/>
          <a:stretch>
            <a:fillRect/>
          </a:stretch>
        </p:blipFill>
        <p:spPr bwMode="auto">
          <a:xfrm>
            <a:off x="6516216" y="4887162"/>
            <a:ext cx="2627784" cy="1970838"/>
          </a:xfrm>
          <a:prstGeom prst="rect">
            <a:avLst/>
          </a:prstGeom>
          <a:noFill/>
        </p:spPr>
      </p:pic>
      <p:sp>
        <p:nvSpPr>
          <p:cNvPr id="11" name="10 CuadroTexto"/>
          <p:cNvSpPr txBox="1"/>
          <p:nvPr/>
        </p:nvSpPr>
        <p:spPr>
          <a:xfrm>
            <a:off x="0" y="0"/>
            <a:ext cx="6120680" cy="1169551"/>
          </a:xfrm>
          <a:prstGeom prst="rect">
            <a:avLst/>
          </a:prstGeom>
          <a:noFill/>
        </p:spPr>
        <p:txBody>
          <a:bodyPr wrap="square" rtlCol="0">
            <a:spAutoFit/>
          </a:bodyPr>
          <a:lstStyle/>
          <a:p>
            <a:r>
              <a:rPr lang="en-US" sz="1400" dirty="0" smtClean="0">
                <a:solidFill>
                  <a:srgbClr val="C00000"/>
                </a:solidFill>
              </a:rPr>
              <a:t>Vélez Rubio is the administrative center of the region. It has an area of 282 square kilometers and 7,071 inhabitants approximately. Its heritage is enriched by archaeological sites and remains of civilizations, as well as the Arab fortress of El </a:t>
            </a:r>
            <a:r>
              <a:rPr lang="en-US" sz="1400" dirty="0" err="1" smtClean="0">
                <a:solidFill>
                  <a:srgbClr val="C00000"/>
                </a:solidFill>
              </a:rPr>
              <a:t>Castellón</a:t>
            </a:r>
            <a:r>
              <a:rPr lang="en-US" sz="1400" dirty="0" smtClean="0">
                <a:solidFill>
                  <a:srgbClr val="C00000"/>
                </a:solidFill>
              </a:rPr>
              <a:t> Hill and the historic church La </a:t>
            </a:r>
            <a:r>
              <a:rPr lang="en-US" sz="1400" dirty="0" err="1" smtClean="0">
                <a:solidFill>
                  <a:srgbClr val="C00000"/>
                </a:solidFill>
              </a:rPr>
              <a:t>Iglesia</a:t>
            </a:r>
            <a:r>
              <a:rPr lang="en-US" sz="1400" dirty="0" smtClean="0">
                <a:solidFill>
                  <a:srgbClr val="C00000"/>
                </a:solidFill>
              </a:rPr>
              <a:t> de la </a:t>
            </a:r>
            <a:r>
              <a:rPr lang="en-US" sz="1400" dirty="0" err="1" smtClean="0">
                <a:solidFill>
                  <a:srgbClr val="C00000"/>
                </a:solidFill>
              </a:rPr>
              <a:t>Encarnación</a:t>
            </a:r>
            <a:endParaRPr lang="es-E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2280</TotalTime>
  <Words>2258</Words>
  <Application>Microsoft Office PowerPoint</Application>
  <PresentationFormat>Presentación en pantalla (4:3)</PresentationFormat>
  <Paragraphs>123</Paragraphs>
  <Slides>63</Slides>
  <Notes>2</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63</vt:i4>
      </vt:variant>
    </vt:vector>
  </HeadingPairs>
  <TitlesOfParts>
    <vt:vector size="76" baseType="lpstr">
      <vt:lpstr>Microsoft YaHei</vt:lpstr>
      <vt:lpstr>Aharoni</vt:lpstr>
      <vt:lpstr>Berlin Sans FB Demi</vt:lpstr>
      <vt:lpstr>Bodoni MT Black</vt:lpstr>
      <vt:lpstr>Calibri</vt:lpstr>
      <vt:lpstr>Constantia</vt:lpstr>
      <vt:lpstr>DejaVu Sans</vt:lpstr>
      <vt:lpstr>Mangal</vt:lpstr>
      <vt:lpstr>Nimbus Sans L</vt:lpstr>
      <vt:lpstr>Thorndale</vt:lpstr>
      <vt:lpstr>Times New Roman</vt:lpstr>
      <vt:lpstr>Wingdings 2</vt:lpstr>
      <vt:lpstr>Flujo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Usuario</dc:creator>
  <cp:lastModifiedBy>Usuario</cp:lastModifiedBy>
  <cp:revision>225</cp:revision>
  <dcterms:created xsi:type="dcterms:W3CDTF">2014-02-08T19:33:03Z</dcterms:created>
  <dcterms:modified xsi:type="dcterms:W3CDTF">2017-07-20T10:45:44Z</dcterms:modified>
</cp:coreProperties>
</file>