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5"/>
  </p:notesMasterIdLst>
  <p:sldIdLst>
    <p:sldId id="346" r:id="rId2"/>
    <p:sldId id="328" r:id="rId3"/>
    <p:sldId id="258" r:id="rId4"/>
    <p:sldId id="259" r:id="rId5"/>
    <p:sldId id="342" r:id="rId6"/>
    <p:sldId id="343" r:id="rId7"/>
    <p:sldId id="344" r:id="rId8"/>
    <p:sldId id="260" r:id="rId9"/>
    <p:sldId id="264" r:id="rId10"/>
    <p:sldId id="265" r:id="rId11"/>
    <p:sldId id="262" r:id="rId12"/>
    <p:sldId id="266" r:id="rId13"/>
    <p:sldId id="267" r:id="rId14"/>
    <p:sldId id="329" r:id="rId15"/>
    <p:sldId id="269" r:id="rId16"/>
    <p:sldId id="270" r:id="rId17"/>
    <p:sldId id="273" r:id="rId18"/>
    <p:sldId id="271" r:id="rId19"/>
    <p:sldId id="275" r:id="rId20"/>
    <p:sldId id="274" r:id="rId21"/>
    <p:sldId id="276" r:id="rId22"/>
    <p:sldId id="330" r:id="rId23"/>
    <p:sldId id="331" r:id="rId24"/>
    <p:sldId id="279" r:id="rId25"/>
    <p:sldId id="280" r:id="rId26"/>
    <p:sldId id="332" r:id="rId27"/>
    <p:sldId id="282" r:id="rId28"/>
    <p:sldId id="283" r:id="rId29"/>
    <p:sldId id="284" r:id="rId30"/>
    <p:sldId id="286" r:id="rId31"/>
    <p:sldId id="285" r:id="rId32"/>
    <p:sldId id="287" r:id="rId33"/>
    <p:sldId id="288" r:id="rId34"/>
    <p:sldId id="293" r:id="rId35"/>
    <p:sldId id="339" r:id="rId36"/>
    <p:sldId id="326" r:id="rId37"/>
    <p:sldId id="345" r:id="rId38"/>
    <p:sldId id="335" r:id="rId39"/>
    <p:sldId id="334" r:id="rId40"/>
    <p:sldId id="336" r:id="rId41"/>
    <p:sldId id="300" r:id="rId42"/>
    <p:sldId id="301" r:id="rId43"/>
    <p:sldId id="302" r:id="rId44"/>
    <p:sldId id="337" r:id="rId45"/>
    <p:sldId id="304" r:id="rId46"/>
    <p:sldId id="305" r:id="rId47"/>
    <p:sldId id="306" r:id="rId48"/>
    <p:sldId id="307" r:id="rId49"/>
    <p:sldId id="308" r:id="rId50"/>
    <p:sldId id="309" r:id="rId51"/>
    <p:sldId id="310" r:id="rId52"/>
    <p:sldId id="311" r:id="rId53"/>
    <p:sldId id="312" r:id="rId54"/>
    <p:sldId id="313" r:id="rId55"/>
    <p:sldId id="314" r:id="rId56"/>
    <p:sldId id="315" r:id="rId57"/>
    <p:sldId id="316" r:id="rId58"/>
    <p:sldId id="317" r:id="rId59"/>
    <p:sldId id="318" r:id="rId60"/>
    <p:sldId id="320" r:id="rId61"/>
    <p:sldId id="338" r:id="rId62"/>
    <p:sldId id="322" r:id="rId63"/>
    <p:sldId id="347" r:id="rId64"/>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33"/>
    <a:srgbClr val="FFFF00"/>
    <a:srgbClr val="CC0000"/>
    <a:srgbClr val="990000"/>
    <a:srgbClr val="14BC1C"/>
    <a:srgbClr val="590F1B"/>
    <a:srgbClr val="3312AE"/>
    <a:srgbClr val="FF0066"/>
    <a:srgbClr val="CB0589"/>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27" autoAdjust="0"/>
    <p:restoredTop sz="94660" autoAdjust="0"/>
  </p:normalViewPr>
  <p:slideViewPr>
    <p:cSldViewPr>
      <p:cViewPr>
        <p:scale>
          <a:sx n="130" d="100"/>
          <a:sy n="130" d="100"/>
        </p:scale>
        <p:origin x="9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015988E-AE7A-4D2E-B95E-9FC64187B9A6}" type="datetimeFigureOut">
              <a:rPr lang="es-ES" smtClean="0"/>
              <a:pPr/>
              <a:t>20/07/2017</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A86B5A-24C2-4724-A271-79F738F6173C}" type="slidenum">
              <a:rPr lang="es-ES" smtClean="0"/>
              <a:pPr/>
              <a:t>‹Nº›</a:t>
            </a:fld>
            <a:endParaRPr lang="es-ES"/>
          </a:p>
        </p:txBody>
      </p:sp>
    </p:spTree>
    <p:extLst>
      <p:ext uri="{BB962C8B-B14F-4D97-AF65-F5344CB8AC3E}">
        <p14:creationId xmlns:p14="http://schemas.microsoft.com/office/powerpoint/2010/main" val="2443308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AFA86B5A-24C2-4724-A271-79F738F6173C}" type="slidenum">
              <a:rPr lang="es-ES" smtClean="0"/>
              <a:pPr/>
              <a:t>34</a:t>
            </a:fld>
            <a:endParaRPr lang="es-ES"/>
          </a:p>
        </p:txBody>
      </p:sp>
    </p:spTree>
    <p:extLst>
      <p:ext uri="{BB962C8B-B14F-4D97-AF65-F5344CB8AC3E}">
        <p14:creationId xmlns:p14="http://schemas.microsoft.com/office/powerpoint/2010/main" val="30144267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9" name="8 Título"/>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17" name="16 Subtítulo"/>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30" name="29 Marcador de fecha"/>
          <p:cNvSpPr>
            <a:spLocks noGrp="1"/>
          </p:cNvSpPr>
          <p:nvPr>
            <p:ph type="dt" sz="half" idx="10"/>
          </p:nvPr>
        </p:nvSpPr>
        <p:spPr/>
        <p:txBody>
          <a:bodyPr/>
          <a:lstStyle/>
          <a:p>
            <a:fld id="{BD243102-1D46-459A-919F-1AB586D9BB98}" type="datetimeFigureOut">
              <a:rPr lang="es-ES" smtClean="0"/>
              <a:pPr/>
              <a:t>20/07/2017</a:t>
            </a:fld>
            <a:endParaRPr lang="es-ES"/>
          </a:p>
        </p:txBody>
      </p:sp>
      <p:sp>
        <p:nvSpPr>
          <p:cNvPr id="19" name="18 Marcador de pie de página"/>
          <p:cNvSpPr>
            <a:spLocks noGrp="1"/>
          </p:cNvSpPr>
          <p:nvPr>
            <p:ph type="ftr" sz="quarter" idx="11"/>
          </p:nvPr>
        </p:nvSpPr>
        <p:spPr/>
        <p:txBody>
          <a:bodyPr/>
          <a:lstStyle/>
          <a:p>
            <a:endParaRPr lang="es-ES"/>
          </a:p>
        </p:txBody>
      </p:sp>
      <p:sp>
        <p:nvSpPr>
          <p:cNvPr id="27" name="26 Marcador de número de diapositiva"/>
          <p:cNvSpPr>
            <a:spLocks noGrp="1"/>
          </p:cNvSpPr>
          <p:nvPr>
            <p:ph type="sldNum" sz="quarter" idx="12"/>
          </p:nvPr>
        </p:nvSpPr>
        <p:spPr/>
        <p:txBody>
          <a:bodyPr/>
          <a:lstStyle/>
          <a:p>
            <a:fld id="{078C2C19-6C91-4697-8035-08E4956C826F}" type="slidenum">
              <a:rPr lang="es-ES" smtClean="0"/>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BD243102-1D46-459A-919F-1AB586D9BB98}" type="datetimeFigureOut">
              <a:rPr lang="es-ES" smtClean="0"/>
              <a:pPr/>
              <a:t>20/07/2017</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078C2C19-6C91-4697-8035-08E4956C826F}" type="slidenum">
              <a:rPr lang="es-ES" smtClean="0"/>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914401"/>
            <a:ext cx="2057400" cy="5211763"/>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914401"/>
            <a:ext cx="6019800" cy="5211763"/>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BD243102-1D46-459A-919F-1AB586D9BB98}" type="datetimeFigureOut">
              <a:rPr lang="es-ES" smtClean="0"/>
              <a:pPr/>
              <a:t>20/07/2017</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078C2C19-6C91-4697-8035-08E4956C826F}" type="slidenum">
              <a:rPr lang="es-ES" smtClean="0"/>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contenido"/>
          <p:cNvSpPr>
            <a:spLocks noGrp="1"/>
          </p:cNvSpPr>
          <p:nvPr>
            <p:ph idx="1"/>
          </p:nvPr>
        </p:nvSpPr>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BD243102-1D46-459A-919F-1AB586D9BB98}" type="datetimeFigureOut">
              <a:rPr lang="es-ES" smtClean="0"/>
              <a:pPr/>
              <a:t>20/07/2017</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078C2C19-6C91-4697-8035-08E4956C826F}" type="slidenum">
              <a:rPr lang="es-ES" smtClean="0"/>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p:txBody>
          <a:bodyPr/>
          <a:lstStyle/>
          <a:p>
            <a:fld id="{BD243102-1D46-459A-919F-1AB586D9BB98}" type="datetimeFigureOut">
              <a:rPr lang="es-ES" smtClean="0"/>
              <a:pPr/>
              <a:t>20/07/2017</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078C2C19-6C91-4697-8035-08E4956C826F}" type="slidenum">
              <a:rPr lang="es-ES" smtClean="0"/>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1143000"/>
          </a:xfrm>
        </p:spPr>
        <p:txBody>
          <a:bodyPr/>
          <a:lstStyle/>
          <a:p>
            <a:r>
              <a:rPr kumimoji="0" lang="es-ES" smtClean="0"/>
              <a:t>Haga clic para modificar el estilo de título del patrón</a:t>
            </a:r>
            <a:endParaRPr kumimoji="0" lang="en-US"/>
          </a:p>
        </p:txBody>
      </p:sp>
      <p:sp>
        <p:nvSpPr>
          <p:cNvPr id="3" name="2 Marcador de contenido"/>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p>
            <a:fld id="{BD243102-1D46-459A-919F-1AB586D9BB98}" type="datetimeFigureOut">
              <a:rPr lang="es-ES" smtClean="0"/>
              <a:pPr/>
              <a:t>20/07/2017</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078C2C19-6C91-4697-8035-08E4956C826F}" type="slidenum">
              <a:rPr lang="es-ES" smtClean="0"/>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1143000"/>
          </a:xfrm>
        </p:spPr>
        <p:txBody>
          <a:bodyPr tIns="45720" anchor="b"/>
          <a:lstStyle>
            <a:lvl1pPr>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5" name="4 Marcador de contenido"/>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5 Marcador de contenido"/>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0"/>
          </p:nvPr>
        </p:nvSpPr>
        <p:spPr/>
        <p:txBody>
          <a:bodyPr/>
          <a:lstStyle/>
          <a:p>
            <a:fld id="{BD243102-1D46-459A-919F-1AB586D9BB98}" type="datetimeFigureOut">
              <a:rPr lang="es-ES" smtClean="0"/>
              <a:pPr/>
              <a:t>20/07/2017</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078C2C19-6C91-4697-8035-08E4956C826F}" type="slidenum">
              <a:rPr lang="es-ES" smtClean="0"/>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2 Marcador de fecha"/>
          <p:cNvSpPr>
            <a:spLocks noGrp="1"/>
          </p:cNvSpPr>
          <p:nvPr>
            <p:ph type="dt" sz="half" idx="10"/>
          </p:nvPr>
        </p:nvSpPr>
        <p:spPr/>
        <p:txBody>
          <a:bodyPr/>
          <a:lstStyle/>
          <a:p>
            <a:fld id="{BD243102-1D46-459A-919F-1AB586D9BB98}" type="datetimeFigureOut">
              <a:rPr lang="es-ES" smtClean="0"/>
              <a:pPr/>
              <a:t>20/07/2017</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078C2C19-6C91-4697-8035-08E4956C826F}" type="slidenum">
              <a:rPr lang="es-ES" smtClean="0"/>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BD243102-1D46-459A-919F-1AB586D9BB98}" type="datetimeFigureOut">
              <a:rPr lang="es-ES" smtClean="0"/>
              <a:pPr/>
              <a:t>20/07/2017</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078C2C19-6C91-4697-8035-08E4956C826F}" type="slidenum">
              <a:rPr lang="es-ES" smtClean="0"/>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s-ES" smtClean="0"/>
              <a:t>Haga clic para modificar el estilo de texto del patrón</a:t>
            </a:r>
          </a:p>
        </p:txBody>
      </p:sp>
      <p:sp>
        <p:nvSpPr>
          <p:cNvPr id="4" name="3 Marcador de contenido"/>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p>
            <a:fld id="{BD243102-1D46-459A-919F-1AB586D9BB98}" type="datetimeFigureOut">
              <a:rPr lang="es-ES" smtClean="0"/>
              <a:pPr/>
              <a:t>20/07/2017</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078C2C19-6C91-4697-8035-08E4956C826F}" type="slidenum">
              <a:rPr lang="es-ES" smtClean="0"/>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9" name="8 Recortar y redondear rectángulo de esquina sencilla"/>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11 Triángulo rectángulo"/>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1 Título"/>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s-ES" smtClean="0"/>
              <a:t>Haga clic para modificar el estilo de título del patrón</a:t>
            </a:r>
            <a:endParaRPr kumimoji="0" lang="en-US"/>
          </a:p>
        </p:txBody>
      </p:sp>
      <p:sp>
        <p:nvSpPr>
          <p:cNvPr id="4" name="3 Marcador de texto"/>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
        <p:nvSpPr>
          <p:cNvPr id="5" name="4 Marcador de fecha"/>
          <p:cNvSpPr>
            <a:spLocks noGrp="1"/>
          </p:cNvSpPr>
          <p:nvPr>
            <p:ph type="dt" sz="half" idx="10"/>
          </p:nvPr>
        </p:nvSpPr>
        <p:spPr/>
        <p:txBody>
          <a:bodyPr/>
          <a:lstStyle/>
          <a:p>
            <a:fld id="{BD243102-1D46-459A-919F-1AB586D9BB98}" type="datetimeFigureOut">
              <a:rPr lang="es-ES" smtClean="0"/>
              <a:pPr/>
              <a:t>20/07/2017</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a:xfrm>
            <a:off x="8077200" y="6356350"/>
            <a:ext cx="609600" cy="365125"/>
          </a:xfrm>
        </p:spPr>
        <p:txBody>
          <a:bodyPr/>
          <a:lstStyle/>
          <a:p>
            <a:fld id="{078C2C19-6C91-4697-8035-08E4956C826F}" type="slidenum">
              <a:rPr lang="es-ES" smtClean="0"/>
              <a:pPr/>
              <a:t>‹Nº›</a:t>
            </a:fld>
            <a:endParaRPr lang="es-ES"/>
          </a:p>
        </p:txBody>
      </p:sp>
      <p:sp>
        <p:nvSpPr>
          <p:cNvPr id="3" name="2 Marcador de posición de imagen"/>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s-ES" smtClean="0"/>
              <a:t>Haga clic en el icono para agregar una imagen</a:t>
            </a:r>
            <a:endParaRPr kumimoji="0" lang="en-US" dirty="0"/>
          </a:p>
        </p:txBody>
      </p:sp>
      <p:sp>
        <p:nvSpPr>
          <p:cNvPr id="10" name="9 Forma libre"/>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10 Forma libre"/>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6 Forma libre"/>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7 Forma libre"/>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8 Marcador de título"/>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s-ES" smtClean="0"/>
              <a:t>Haga clic para modificar el estilo de título del patrón</a:t>
            </a:r>
            <a:endParaRPr kumimoji="0" lang="en-US"/>
          </a:p>
        </p:txBody>
      </p:sp>
      <p:sp>
        <p:nvSpPr>
          <p:cNvPr id="30" name="29 Marcador de texto"/>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0" name="9 Marcador de fecha"/>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BD243102-1D46-459A-919F-1AB586D9BB98}" type="datetimeFigureOut">
              <a:rPr lang="es-ES" smtClean="0"/>
              <a:pPr/>
              <a:t>20/07/2017</a:t>
            </a:fld>
            <a:endParaRPr lang="es-ES"/>
          </a:p>
        </p:txBody>
      </p:sp>
      <p:sp>
        <p:nvSpPr>
          <p:cNvPr id="22" name="21 Marcador de pie de página"/>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s-ES"/>
          </a:p>
        </p:txBody>
      </p:sp>
      <p:sp>
        <p:nvSpPr>
          <p:cNvPr id="18" name="17 Marcador de número de diapositiva"/>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078C2C19-6C91-4697-8035-08E4956C826F}" type="slidenum">
              <a:rPr lang="es-ES" smtClean="0"/>
              <a:pPr/>
              <a:t>‹Nº›</a:t>
            </a:fld>
            <a:endParaRPr lang="es-ES"/>
          </a:p>
        </p:txBody>
      </p:sp>
      <p:grpSp>
        <p:nvGrpSpPr>
          <p:cNvPr id="2" name="1 Grupo"/>
          <p:cNvGrpSpPr/>
          <p:nvPr/>
        </p:nvGrpSpPr>
        <p:grpSpPr>
          <a:xfrm>
            <a:off x="-19017" y="202408"/>
            <a:ext cx="9180548" cy="649224"/>
            <a:chOff x="-19045" y="216550"/>
            <a:chExt cx="9180548" cy="649224"/>
          </a:xfrm>
        </p:grpSpPr>
        <p:sp>
          <p:nvSpPr>
            <p:cNvPr id="12" name="11 Forma libre"/>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12 Forma libre"/>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gif"/><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1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2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2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3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3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4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 Id="rId5" Type="http://schemas.openxmlformats.org/officeDocument/2006/relationships/image" Target="../media/image88.jpeg"/><Relationship Id="rId4" Type="http://schemas.openxmlformats.org/officeDocument/2006/relationships/image" Target="../media/image87.jpeg"/></Relationships>
</file>

<file path=ppt/slides/_rels/slide43.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60.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2.xml"/><Relationship Id="rId5" Type="http://schemas.openxmlformats.org/officeDocument/2006/relationships/image" Target="../media/image112.jpeg"/><Relationship Id="rId4" Type="http://schemas.openxmlformats.org/officeDocument/2006/relationships/image" Target="../media/image111.jpeg"/></Relationships>
</file>

<file path=ppt/slides/_rels/slide6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33" y="1383474"/>
            <a:ext cx="9144000" cy="3058185"/>
          </a:xfrm>
          <a:prstGeom prst="rect">
            <a:avLst/>
          </a:prstGeom>
        </p:spPr>
      </p:pic>
      <p:sp>
        <p:nvSpPr>
          <p:cNvPr id="7" name="CuadroTexto 6"/>
          <p:cNvSpPr txBox="1"/>
          <p:nvPr/>
        </p:nvSpPr>
        <p:spPr>
          <a:xfrm>
            <a:off x="1484258" y="107604"/>
            <a:ext cx="6040033" cy="954107"/>
          </a:xfrm>
          <a:prstGeom prst="rect">
            <a:avLst/>
          </a:prstGeom>
          <a:noFill/>
        </p:spPr>
        <p:txBody>
          <a:bodyPr wrap="square" rtlCol="0">
            <a:spAutoFit/>
          </a:bodyPr>
          <a:lstStyle/>
          <a:p>
            <a:pPr algn="ctr"/>
            <a:r>
              <a:rPr lang="es-ES" sz="2800" dirty="0" smtClean="0">
                <a:solidFill>
                  <a:srgbClr val="FFFF00"/>
                </a:solidFill>
                <a:latin typeface="Bodoni MT Black" panose="02070A03080606020203" pitchFamily="18" charset="0"/>
              </a:rPr>
              <a:t>¡</a:t>
            </a:r>
            <a:r>
              <a:rPr lang="es-ES" sz="2800" dirty="0" smtClean="0">
                <a:solidFill>
                  <a:srgbClr val="FFFF00"/>
                </a:solidFill>
                <a:latin typeface="Berlin Sans FB Demi" panose="020E0802020502020306" pitchFamily="34" charset="0"/>
              </a:rPr>
              <a:t>CUANDO LA TIERRA TIEMBLA! ¿ESTAMOS PREPARADOS?</a:t>
            </a:r>
            <a:endParaRPr lang="es-ES" sz="2800" dirty="0">
              <a:solidFill>
                <a:srgbClr val="FFFF00"/>
              </a:solidFill>
              <a:latin typeface="Berlin Sans FB Demi" panose="020E0802020502020306" pitchFamily="34" charset="0"/>
            </a:endParaRPr>
          </a:p>
        </p:txBody>
      </p:sp>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33" y="-3026"/>
            <a:ext cx="1429381" cy="1386500"/>
          </a:xfrm>
          <a:prstGeom prst="rect">
            <a:avLst/>
          </a:prstGeom>
        </p:spPr>
      </p:pic>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7784" y="5085184"/>
            <a:ext cx="7219887" cy="2059543"/>
          </a:xfrm>
          <a:prstGeom prst="rect">
            <a:avLst/>
          </a:prstGeom>
        </p:spPr>
      </p:pic>
      <p:pic>
        <p:nvPicPr>
          <p:cNvPr id="10" name="Imagen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849862"/>
            <a:ext cx="2984122" cy="2008138"/>
          </a:xfrm>
          <a:prstGeom prst="rect">
            <a:avLst/>
          </a:prstGeom>
        </p:spPr>
      </p:pic>
      <p:sp>
        <p:nvSpPr>
          <p:cNvPr id="12" name="CuadroTexto 11"/>
          <p:cNvSpPr txBox="1"/>
          <p:nvPr/>
        </p:nvSpPr>
        <p:spPr>
          <a:xfrm>
            <a:off x="3131840" y="4480681"/>
            <a:ext cx="5472607" cy="769441"/>
          </a:xfrm>
          <a:prstGeom prst="rect">
            <a:avLst/>
          </a:prstGeom>
          <a:noFill/>
        </p:spPr>
        <p:txBody>
          <a:bodyPr wrap="square" rtlCol="0">
            <a:spAutoFit/>
          </a:bodyPr>
          <a:lstStyle/>
          <a:p>
            <a:pPr algn="ctr"/>
            <a:r>
              <a:rPr lang="es-ES" sz="4400" dirty="0" smtClean="0">
                <a:solidFill>
                  <a:srgbClr val="66FF33"/>
                </a:solidFill>
              </a:rPr>
              <a:t>2016-2018</a:t>
            </a:r>
            <a:endParaRPr lang="es-ES" sz="4400" dirty="0">
              <a:solidFill>
                <a:srgbClr val="66FF33"/>
              </a:solidFill>
            </a:endParaRPr>
          </a:p>
        </p:txBody>
      </p:sp>
      <p:pic>
        <p:nvPicPr>
          <p:cNvPr id="2" name="Imagen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57209" y="-3025"/>
            <a:ext cx="1386500" cy="1386500"/>
          </a:xfrm>
          <a:prstGeom prst="rect">
            <a:avLst/>
          </a:prstGeom>
        </p:spPr>
      </p:pic>
    </p:spTree>
    <p:extLst>
      <p:ext uri="{BB962C8B-B14F-4D97-AF65-F5344CB8AC3E}">
        <p14:creationId xmlns:p14="http://schemas.microsoft.com/office/powerpoint/2010/main" val="34687596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Documents and Settings\Usuario\Mis documentos\Mis imágenes\PictureProject\COMENIUS 2012-2014\P2145525.JPG"/>
          <p:cNvPicPr>
            <a:picLocks noChangeAspect="1" noChangeArrowheads="1"/>
          </p:cNvPicPr>
          <p:nvPr/>
        </p:nvPicPr>
        <p:blipFill>
          <a:blip r:embed="rId2" cstate="print"/>
          <a:srcRect/>
          <a:stretch>
            <a:fillRect/>
          </a:stretch>
        </p:blipFill>
        <p:spPr bwMode="auto">
          <a:xfrm>
            <a:off x="-489" y="1"/>
            <a:ext cx="9144489" cy="6858000"/>
          </a:xfrm>
          <a:prstGeom prst="rect">
            <a:avLst/>
          </a:prstGeom>
          <a:noFill/>
        </p:spPr>
      </p:pic>
      <p:pic>
        <p:nvPicPr>
          <p:cNvPr id="6" name="Picture 4" descr="C:\Documents and Settings\Usuario\Mis documentos\Mis imágenes\PictureProject\COMENIUS 2012-2014\P5018830.JPG"/>
          <p:cNvPicPr>
            <a:picLocks noGrp="1" noChangeAspect="1" noChangeArrowheads="1"/>
          </p:cNvPicPr>
          <p:nvPr>
            <p:ph idx="1"/>
          </p:nvPr>
        </p:nvPicPr>
        <p:blipFill>
          <a:blip r:embed="rId3" cstate="print"/>
          <a:srcRect/>
          <a:stretch>
            <a:fillRect/>
          </a:stretch>
        </p:blipFill>
        <p:spPr bwMode="auto">
          <a:xfrm>
            <a:off x="0" y="0"/>
            <a:ext cx="3347864" cy="2510898"/>
          </a:xfrm>
          <a:prstGeom prst="rect">
            <a:avLst/>
          </a:prstGeom>
          <a:noFill/>
        </p:spPr>
      </p:pic>
      <p:pic>
        <p:nvPicPr>
          <p:cNvPr id="8195" name="Picture 3" descr="C:\Documents and Settings\Usuario\Mis documentos\Mis imágenes\PictureProject\COMENIUS 2012-2014\DSCN08853931.JPG"/>
          <p:cNvPicPr>
            <a:picLocks noChangeAspect="1" noChangeArrowheads="1"/>
          </p:cNvPicPr>
          <p:nvPr/>
        </p:nvPicPr>
        <p:blipFill>
          <a:blip r:embed="rId4" cstate="print"/>
          <a:srcRect/>
          <a:stretch>
            <a:fillRect/>
          </a:stretch>
        </p:blipFill>
        <p:spPr bwMode="auto">
          <a:xfrm>
            <a:off x="5724128" y="4293096"/>
            <a:ext cx="3419872" cy="2564904"/>
          </a:xfrm>
          <a:prstGeom prst="rect">
            <a:avLst/>
          </a:prstGeom>
          <a:noFill/>
        </p:spPr>
      </p:pic>
      <p:sp>
        <p:nvSpPr>
          <p:cNvPr id="8" name="7 CuadroTexto"/>
          <p:cNvSpPr txBox="1"/>
          <p:nvPr/>
        </p:nvSpPr>
        <p:spPr>
          <a:xfrm>
            <a:off x="3275856" y="260648"/>
            <a:ext cx="5616624" cy="1200329"/>
          </a:xfrm>
          <a:prstGeom prst="rect">
            <a:avLst/>
          </a:prstGeom>
          <a:noFill/>
        </p:spPr>
        <p:txBody>
          <a:bodyPr wrap="square" rtlCol="0">
            <a:spAutoFit/>
          </a:bodyPr>
          <a:lstStyle/>
          <a:p>
            <a:pPr lvl="0" algn="ctr"/>
            <a:r>
              <a:rPr lang="es-ES" b="1" dirty="0" smtClean="0">
                <a:solidFill>
                  <a:srgbClr val="FFC000"/>
                </a:solidFill>
              </a:rPr>
              <a:t>A más de 1.000 metros de altura, se encuentra Vélez-Blanco,  a la falda del Monte del Maimón. Destaca el castillo que perteneció al Marqués de los Vélez</a:t>
            </a:r>
            <a:endParaRPr lang="es-ES" b="1" dirty="0">
              <a:solidFill>
                <a:srgbClr val="FFC000"/>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D:\COMENIUS ALEMANIA JUNIO-JULIO´13\PowerPoint AMMONITES\Informacion comarca de los Vélez- Viaje hermanamiento sept. 2009\IMÁGENES\Mirador del Puntal del Morral 2.JPG"/>
          <p:cNvPicPr>
            <a:picLocks noGrp="1" noChangeAspect="1" noChangeArrowheads="1"/>
          </p:cNvPicPr>
          <p:nvPr>
            <p:ph idx="1"/>
          </p:nvPr>
        </p:nvPicPr>
        <p:blipFill>
          <a:blip r:embed="rId2" cstate="print"/>
          <a:srcRect/>
          <a:stretch>
            <a:fillRect/>
          </a:stretch>
        </p:blipFill>
        <p:spPr bwMode="auto">
          <a:xfrm>
            <a:off x="1" y="0"/>
            <a:ext cx="9144000" cy="6858000"/>
          </a:xfrm>
          <a:prstGeom prst="rect">
            <a:avLst/>
          </a:prstGeom>
          <a:noFill/>
        </p:spPr>
      </p:pic>
      <p:pic>
        <p:nvPicPr>
          <p:cNvPr id="8" name="Picture 3" descr="D:\COMENIUS ALEMANIA JUNIO-JULIO´13\PowerPoint AMMONITES\Informacion comarca de los Vélez- Viaje hermanamiento sept. 2009\IMÁGENES\Ermita de la Virgen de la Cabeza.jpg"/>
          <p:cNvPicPr>
            <a:picLocks noChangeAspect="1" noChangeArrowheads="1"/>
          </p:cNvPicPr>
          <p:nvPr/>
        </p:nvPicPr>
        <p:blipFill>
          <a:blip r:embed="rId3" cstate="print"/>
          <a:srcRect/>
          <a:stretch>
            <a:fillRect/>
          </a:stretch>
        </p:blipFill>
        <p:spPr bwMode="auto">
          <a:xfrm>
            <a:off x="6012161" y="0"/>
            <a:ext cx="3131839" cy="2348879"/>
          </a:xfrm>
          <a:prstGeom prst="rect">
            <a:avLst/>
          </a:prstGeom>
          <a:noFill/>
        </p:spPr>
      </p:pic>
      <p:pic>
        <p:nvPicPr>
          <p:cNvPr id="9" name="8 Imagen"/>
          <p:cNvPicPr>
            <a:picLocks noChangeAspect="1"/>
          </p:cNvPicPr>
          <p:nvPr/>
        </p:nvPicPr>
        <p:blipFill>
          <a:blip r:embed="rId4" cstate="print">
            <a:alphaModFix/>
            <a:lum/>
          </a:blip>
          <a:srcRect/>
          <a:stretch>
            <a:fillRect/>
          </a:stretch>
        </p:blipFill>
        <p:spPr>
          <a:xfrm>
            <a:off x="0" y="4030080"/>
            <a:ext cx="3635896" cy="2827920"/>
          </a:xfrm>
          <a:prstGeom prst="rect">
            <a:avLst/>
          </a:prstGeom>
          <a:noFill/>
          <a:ln>
            <a:noFill/>
          </a:ln>
        </p:spPr>
      </p:pic>
      <p:sp>
        <p:nvSpPr>
          <p:cNvPr id="10" name="9 CuadroTexto"/>
          <p:cNvSpPr txBox="1"/>
          <p:nvPr/>
        </p:nvSpPr>
        <p:spPr>
          <a:xfrm>
            <a:off x="179512" y="188640"/>
            <a:ext cx="5976664" cy="1200329"/>
          </a:xfrm>
          <a:prstGeom prst="rect">
            <a:avLst/>
          </a:prstGeom>
          <a:noFill/>
        </p:spPr>
        <p:txBody>
          <a:bodyPr wrap="square" rtlCol="0">
            <a:spAutoFit/>
          </a:bodyPr>
          <a:lstStyle/>
          <a:p>
            <a:pPr lvl="0" algn="ctr">
              <a:buNone/>
            </a:pPr>
            <a:r>
              <a:rPr lang="es-ES" dirty="0" smtClean="0">
                <a:solidFill>
                  <a:srgbClr val="C00000"/>
                </a:solidFill>
              </a:rPr>
              <a:t>María es un pueblo de unos 1.000 habitantes que se encuentra a 1.200 metros de altitud. Forma parte del Parque Natural. Los inviernos son fríos y nevados; los veranos calurosos y cortos.</a:t>
            </a:r>
            <a:endParaRPr lang="es-ES" dirty="0">
              <a:solidFill>
                <a:srgbClr val="C00000"/>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C:\Documents and Settings\Usuario\Mis documentos\Mis imágenes\PictureProject\COMENIUS 2012-2014\Chirivel.jpg"/>
          <p:cNvPicPr>
            <a:picLocks noChangeAspect="1" noChangeArrowheads="1"/>
          </p:cNvPicPr>
          <p:nvPr/>
        </p:nvPicPr>
        <p:blipFill>
          <a:blip r:embed="rId2" cstate="print"/>
          <a:srcRect/>
          <a:stretch>
            <a:fillRect/>
          </a:stretch>
        </p:blipFill>
        <p:spPr bwMode="auto">
          <a:xfrm>
            <a:off x="0" y="0"/>
            <a:ext cx="9144000" cy="6125764"/>
          </a:xfrm>
          <a:prstGeom prst="rect">
            <a:avLst/>
          </a:prstGeom>
          <a:noFill/>
        </p:spPr>
      </p:pic>
      <p:pic>
        <p:nvPicPr>
          <p:cNvPr id="9221" name="Picture 5" descr="C:\Documents and Settings\Usuario\Mis documentos\Mis imágenes\PictureProject\COMENIUS 2012-2014\2307516058_2b8c5bca57.jpg"/>
          <p:cNvPicPr>
            <a:picLocks noChangeAspect="1" noChangeArrowheads="1"/>
          </p:cNvPicPr>
          <p:nvPr/>
        </p:nvPicPr>
        <p:blipFill>
          <a:blip r:embed="rId3" cstate="print"/>
          <a:srcRect/>
          <a:stretch>
            <a:fillRect/>
          </a:stretch>
        </p:blipFill>
        <p:spPr bwMode="auto">
          <a:xfrm>
            <a:off x="5724128" y="4293096"/>
            <a:ext cx="3419872" cy="2564904"/>
          </a:xfrm>
          <a:prstGeom prst="rect">
            <a:avLst/>
          </a:prstGeom>
          <a:noFill/>
        </p:spPr>
      </p:pic>
      <p:pic>
        <p:nvPicPr>
          <p:cNvPr id="9223" name="Picture 7" descr="http://www.ideal.es/granada/prensa/noticias/201006/01/fotos/3279713.jpg"/>
          <p:cNvPicPr>
            <a:picLocks noChangeAspect="1" noChangeArrowheads="1"/>
          </p:cNvPicPr>
          <p:nvPr/>
        </p:nvPicPr>
        <p:blipFill>
          <a:blip r:embed="rId4" cstate="print"/>
          <a:srcRect/>
          <a:stretch>
            <a:fillRect/>
          </a:stretch>
        </p:blipFill>
        <p:spPr bwMode="auto">
          <a:xfrm>
            <a:off x="0" y="3212976"/>
            <a:ext cx="2435427" cy="3645024"/>
          </a:xfrm>
          <a:prstGeom prst="rect">
            <a:avLst/>
          </a:prstGeom>
          <a:noFill/>
        </p:spPr>
      </p:pic>
      <p:pic>
        <p:nvPicPr>
          <p:cNvPr id="9225" name="Picture 9" descr="http://www.chirivel.galeon.com/index_archivos/image4831.jpg"/>
          <p:cNvPicPr>
            <a:picLocks noChangeAspect="1" noChangeArrowheads="1"/>
          </p:cNvPicPr>
          <p:nvPr/>
        </p:nvPicPr>
        <p:blipFill>
          <a:blip r:embed="rId5" cstate="print"/>
          <a:srcRect/>
          <a:stretch>
            <a:fillRect/>
          </a:stretch>
        </p:blipFill>
        <p:spPr bwMode="auto">
          <a:xfrm>
            <a:off x="2699792" y="4739000"/>
            <a:ext cx="2808312" cy="2119000"/>
          </a:xfrm>
          <a:prstGeom prst="rect">
            <a:avLst/>
          </a:prstGeom>
          <a:noFill/>
        </p:spPr>
      </p:pic>
      <p:sp>
        <p:nvSpPr>
          <p:cNvPr id="12" name="11 CuadroTexto"/>
          <p:cNvSpPr txBox="1"/>
          <p:nvPr/>
        </p:nvSpPr>
        <p:spPr>
          <a:xfrm>
            <a:off x="2843808" y="0"/>
            <a:ext cx="4464496" cy="1477328"/>
          </a:xfrm>
          <a:prstGeom prst="rect">
            <a:avLst/>
          </a:prstGeom>
          <a:noFill/>
        </p:spPr>
        <p:txBody>
          <a:bodyPr wrap="square" rtlCol="0">
            <a:spAutoFit/>
          </a:bodyPr>
          <a:lstStyle/>
          <a:p>
            <a:pPr lvl="0" algn="ctr"/>
            <a:r>
              <a:rPr lang="es-ES" dirty="0" err="1" smtClean="0">
                <a:solidFill>
                  <a:srgbClr val="C00000"/>
                </a:solidFill>
              </a:rPr>
              <a:t>Chirivel</a:t>
            </a:r>
            <a:r>
              <a:rPr lang="es-ES" dirty="0" smtClean="0">
                <a:solidFill>
                  <a:srgbClr val="C00000"/>
                </a:solidFill>
              </a:rPr>
              <a:t> tiene una extensión de 197 km2 y 1.811 habitantes  aprox. Destaca el yacimiento arqueológico de El Villar, que posee piezas de origen romano, columnas y capiteles.</a:t>
            </a:r>
            <a:endParaRPr lang="es-ES" dirty="0">
              <a:solidFill>
                <a:srgbClr val="C00000"/>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9" descr="C:\Documents and Settings\Usuario\Mis documentos\Mis imágenes\PictureProject\COMENIUS 2012-2014\P1315387.JPG"/>
          <p:cNvPicPr>
            <a:picLocks noGrp="1" noChangeAspect="1" noChangeArrowheads="1"/>
          </p:cNvPicPr>
          <p:nvPr>
            <p:ph idx="1"/>
          </p:nvPr>
        </p:nvPicPr>
        <p:blipFill>
          <a:blip r:embed="rId2" cstate="print"/>
          <a:srcRect/>
          <a:stretch>
            <a:fillRect/>
          </a:stretch>
        </p:blipFill>
        <p:spPr bwMode="auto">
          <a:xfrm>
            <a:off x="0" y="332656"/>
            <a:ext cx="9144000" cy="6858000"/>
          </a:xfrm>
          <a:prstGeom prst="rect">
            <a:avLst/>
          </a:prstGeom>
          <a:noFill/>
        </p:spPr>
      </p:pic>
      <p:pic>
        <p:nvPicPr>
          <p:cNvPr id="12" name="Picture 17" descr="http://3.bp.blogspot.com/_3AnNT5U8Uyk/TBwBqbsz_wI/AAAAAAAABMA/vkbdn01Bix4/s1600/IMG_0570.JPG"/>
          <p:cNvPicPr>
            <a:picLocks noChangeAspect="1" noChangeArrowheads="1"/>
          </p:cNvPicPr>
          <p:nvPr/>
        </p:nvPicPr>
        <p:blipFill>
          <a:blip r:embed="rId3" cstate="print"/>
          <a:srcRect/>
          <a:stretch>
            <a:fillRect/>
          </a:stretch>
        </p:blipFill>
        <p:spPr bwMode="auto">
          <a:xfrm>
            <a:off x="0" y="0"/>
            <a:ext cx="3323861" cy="2492896"/>
          </a:xfrm>
          <a:prstGeom prst="rect">
            <a:avLst/>
          </a:prstGeom>
          <a:noFill/>
        </p:spPr>
      </p:pic>
      <p:sp>
        <p:nvSpPr>
          <p:cNvPr id="13" name="12 CuadroTexto"/>
          <p:cNvSpPr txBox="1"/>
          <p:nvPr/>
        </p:nvSpPr>
        <p:spPr>
          <a:xfrm>
            <a:off x="3491880" y="332656"/>
            <a:ext cx="5400600" cy="738664"/>
          </a:xfrm>
          <a:prstGeom prst="rect">
            <a:avLst/>
          </a:prstGeom>
          <a:noFill/>
        </p:spPr>
        <p:txBody>
          <a:bodyPr wrap="square" rtlCol="0">
            <a:spAutoFit/>
          </a:bodyPr>
          <a:lstStyle/>
          <a:p>
            <a:pPr lvl="0" algn="just"/>
            <a:r>
              <a:rPr lang="es-ES" sz="1400" b="1" dirty="0" smtClean="0">
                <a:solidFill>
                  <a:srgbClr val="FFFF00"/>
                </a:solidFill>
              </a:rPr>
              <a:t>El Contador es una pedanía del municipio de </a:t>
            </a:r>
            <a:r>
              <a:rPr lang="es-ES" sz="1400" b="1" dirty="0" err="1" smtClean="0">
                <a:solidFill>
                  <a:srgbClr val="FFFF00"/>
                </a:solidFill>
              </a:rPr>
              <a:t>Chirivel</a:t>
            </a:r>
            <a:r>
              <a:rPr lang="es-ES" sz="1400" b="1" dirty="0" smtClean="0">
                <a:solidFill>
                  <a:srgbClr val="FFFF00"/>
                </a:solidFill>
              </a:rPr>
              <a:t>, donde cabe destacar el Museo del Esparto, único en Europa y la Iglesia de San Antonio de Padua</a:t>
            </a:r>
            <a:endParaRPr lang="es-ES" sz="1400" b="1" dirty="0">
              <a:solidFill>
                <a:srgbClr val="FFFF00"/>
              </a:solidFill>
            </a:endParaRPr>
          </a:p>
        </p:txBody>
      </p:sp>
      <p:pic>
        <p:nvPicPr>
          <p:cNvPr id="14" name="13 Imagen"/>
          <p:cNvPicPr>
            <a:picLocks noChangeAspect="1"/>
          </p:cNvPicPr>
          <p:nvPr/>
        </p:nvPicPr>
        <p:blipFill>
          <a:blip r:embed="rId4" cstate="print">
            <a:alphaModFix/>
            <a:lum/>
          </a:blip>
          <a:srcRect/>
          <a:stretch>
            <a:fillRect/>
          </a:stretch>
        </p:blipFill>
        <p:spPr>
          <a:xfrm>
            <a:off x="6372200" y="3766378"/>
            <a:ext cx="2771799" cy="3091621"/>
          </a:xfrm>
          <a:prstGeom prst="rect">
            <a:avLst/>
          </a:prstGeom>
          <a:noFill/>
          <a:ln>
            <a:noFill/>
          </a:ln>
        </p:spPr>
      </p:pic>
      <p:sp>
        <p:nvSpPr>
          <p:cNvPr id="15" name="14 CuadroTexto"/>
          <p:cNvSpPr txBox="1"/>
          <p:nvPr/>
        </p:nvSpPr>
        <p:spPr>
          <a:xfrm>
            <a:off x="2699792" y="6093296"/>
            <a:ext cx="3672408" cy="646331"/>
          </a:xfrm>
          <a:prstGeom prst="rect">
            <a:avLst/>
          </a:prstGeom>
          <a:noFill/>
        </p:spPr>
        <p:txBody>
          <a:bodyPr wrap="square" rtlCol="0">
            <a:spAutoFit/>
          </a:bodyPr>
          <a:lstStyle/>
          <a:p>
            <a:pPr lvl="0" algn="r"/>
            <a:r>
              <a:rPr lang="es-ES" b="1" dirty="0" smtClean="0">
                <a:solidFill>
                  <a:srgbClr val="C00000"/>
                </a:solidFill>
              </a:rPr>
              <a:t>Topares es una pedanía del municipio de Vélez-Blanco</a:t>
            </a:r>
            <a:endParaRPr lang="es-ES" b="1" dirty="0">
              <a:solidFill>
                <a:srgbClr val="C00000"/>
              </a:solidFill>
            </a:endParaRPr>
          </a:p>
        </p:txBody>
      </p:sp>
      <p:pic>
        <p:nvPicPr>
          <p:cNvPr id="16" name="15 Imagen"/>
          <p:cNvPicPr>
            <a:picLocks noChangeAspect="1"/>
          </p:cNvPicPr>
          <p:nvPr/>
        </p:nvPicPr>
        <p:blipFill>
          <a:blip r:embed="rId5" cstate="print">
            <a:alphaModFix/>
            <a:lum/>
          </a:blip>
          <a:srcRect/>
          <a:stretch>
            <a:fillRect/>
          </a:stretch>
        </p:blipFill>
        <p:spPr>
          <a:xfrm>
            <a:off x="0" y="2492896"/>
            <a:ext cx="3380050" cy="3212976"/>
          </a:xfrm>
          <a:prstGeom prst="rect">
            <a:avLst/>
          </a:prstGeom>
          <a:noFill/>
          <a:ln>
            <a:noFill/>
          </a:ln>
        </p:spPr>
      </p:pic>
      <p:sp>
        <p:nvSpPr>
          <p:cNvPr id="17" name="16 CuadroTexto"/>
          <p:cNvSpPr txBox="1"/>
          <p:nvPr/>
        </p:nvSpPr>
        <p:spPr>
          <a:xfrm>
            <a:off x="3491880" y="2492896"/>
            <a:ext cx="5400600" cy="1323439"/>
          </a:xfrm>
          <a:prstGeom prst="rect">
            <a:avLst/>
          </a:prstGeom>
          <a:noFill/>
        </p:spPr>
        <p:txBody>
          <a:bodyPr wrap="square" rtlCol="0">
            <a:spAutoFit/>
          </a:bodyPr>
          <a:lstStyle/>
          <a:p>
            <a:pPr lvl="0"/>
            <a:r>
              <a:rPr lang="es-ES" sz="1600" b="1" dirty="0" smtClean="0">
                <a:solidFill>
                  <a:srgbClr val="FFFF00"/>
                </a:solidFill>
              </a:rPr>
              <a:t>Cañadas de </a:t>
            </a:r>
            <a:r>
              <a:rPr lang="es-ES" sz="1600" b="1" dirty="0" err="1" smtClean="0">
                <a:solidFill>
                  <a:srgbClr val="FFFF00"/>
                </a:solidFill>
              </a:rPr>
              <a:t>Cañepla</a:t>
            </a:r>
            <a:r>
              <a:rPr lang="es-ES" sz="1600" b="1" dirty="0" smtClean="0">
                <a:solidFill>
                  <a:srgbClr val="FFFF00"/>
                </a:solidFill>
              </a:rPr>
              <a:t> es pedanía de María. Un entorno digno de reyes en: Microclima, temperatura, naturaleza, avifauna, endemismos y muy cerca de los restos del primer hombre de la Europa occidental, el HOMBRE DE ORCE.</a:t>
            </a:r>
            <a:endParaRPr lang="es-ES" sz="1600" b="1" dirty="0">
              <a:solidFill>
                <a:srgbClr val="FFFF00"/>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Documents and Settings\Usuario\Mis documentos\Mis imágenes\PictureProject\Ruta Biología Geología 2015\P4081772R.JPG"/>
          <p:cNvPicPr>
            <a:picLocks noChangeAspect="1" noChangeArrowheads="1"/>
          </p:cNvPicPr>
          <p:nvPr/>
        </p:nvPicPr>
        <p:blipFill>
          <a:blip r:embed="rId2" cstate="print"/>
          <a:srcRect/>
          <a:stretch>
            <a:fillRect/>
          </a:stretch>
        </p:blipFill>
        <p:spPr bwMode="auto">
          <a:xfrm>
            <a:off x="-1970" y="0"/>
            <a:ext cx="9145970" cy="6858110"/>
          </a:xfrm>
          <a:prstGeom prst="rect">
            <a:avLst/>
          </a:prstGeom>
          <a:noFill/>
        </p:spPr>
      </p:pic>
      <p:sp>
        <p:nvSpPr>
          <p:cNvPr id="5" name="4 CuadroTexto"/>
          <p:cNvSpPr txBox="1"/>
          <p:nvPr/>
        </p:nvSpPr>
        <p:spPr>
          <a:xfrm>
            <a:off x="827584" y="0"/>
            <a:ext cx="7200800" cy="1077218"/>
          </a:xfrm>
          <a:prstGeom prst="rect">
            <a:avLst/>
          </a:prstGeom>
          <a:noFill/>
        </p:spPr>
        <p:txBody>
          <a:bodyPr wrap="square" rtlCol="0">
            <a:spAutoFit/>
          </a:bodyPr>
          <a:lstStyle/>
          <a:p>
            <a:pPr algn="ctr"/>
            <a:r>
              <a:rPr lang="es-ES" sz="3200" b="1" dirty="0" smtClean="0">
                <a:solidFill>
                  <a:srgbClr val="FFFF00"/>
                </a:solidFill>
              </a:rPr>
              <a:t>PATRIMONIO GEOLÓGICO DE ANDALUCÍA (I)</a:t>
            </a:r>
            <a:endParaRPr lang="es-ES" sz="3200" b="1" dirty="0">
              <a:solidFill>
                <a:srgbClr val="FFFF00"/>
              </a:solidFill>
            </a:endParaRPr>
          </a:p>
        </p:txBody>
      </p:sp>
      <p:sp>
        <p:nvSpPr>
          <p:cNvPr id="6" name="5 CuadroTexto"/>
          <p:cNvSpPr txBox="1"/>
          <p:nvPr/>
        </p:nvSpPr>
        <p:spPr>
          <a:xfrm>
            <a:off x="0" y="5157192"/>
            <a:ext cx="4680520" cy="400110"/>
          </a:xfrm>
          <a:prstGeom prst="rect">
            <a:avLst/>
          </a:prstGeom>
          <a:noFill/>
        </p:spPr>
        <p:txBody>
          <a:bodyPr wrap="square" rtlCol="0">
            <a:spAutoFit/>
          </a:bodyPr>
          <a:lstStyle/>
          <a:p>
            <a:pPr algn="ctr"/>
            <a:r>
              <a:rPr lang="es-ES" sz="2000" b="1" i="1" dirty="0" smtClean="0"/>
              <a:t>Formación de las Cordilleras Béticas</a:t>
            </a:r>
            <a:endParaRPr lang="es-ES" sz="2000" b="1" i="1" dirty="0"/>
          </a:p>
        </p:txBody>
      </p:sp>
      <p:sp>
        <p:nvSpPr>
          <p:cNvPr id="7" name="6 CuadroTexto"/>
          <p:cNvSpPr txBox="1"/>
          <p:nvPr/>
        </p:nvSpPr>
        <p:spPr>
          <a:xfrm>
            <a:off x="6479704" y="6211669"/>
            <a:ext cx="2664296" cy="646331"/>
          </a:xfrm>
          <a:prstGeom prst="rect">
            <a:avLst/>
          </a:prstGeom>
          <a:noFill/>
        </p:spPr>
        <p:txBody>
          <a:bodyPr wrap="square" rtlCol="0">
            <a:spAutoFit/>
          </a:bodyPr>
          <a:lstStyle/>
          <a:p>
            <a:r>
              <a:rPr lang="es-ES" b="1" dirty="0" smtClean="0">
                <a:solidFill>
                  <a:schemeClr val="bg1"/>
                </a:solidFill>
              </a:rPr>
              <a:t>Columnas basálticas. Cabo de Gata</a:t>
            </a:r>
            <a:endParaRPr lang="es-ES" b="1" dirty="0">
              <a:solidFill>
                <a:schemeClr val="bg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Documents and Settings\Usuario\Mis documentos\Mis imágenes\PictureProject\PARQUE NATURAL\P71935425146.JPG"/>
          <p:cNvPicPr>
            <a:picLocks noChangeAspect="1" noChangeArrowheads="1"/>
          </p:cNvPicPr>
          <p:nvPr/>
        </p:nvPicPr>
        <p:blipFill>
          <a:blip r:embed="rId2" cstate="print"/>
          <a:srcRect/>
          <a:stretch>
            <a:fillRect/>
          </a:stretch>
        </p:blipFill>
        <p:spPr bwMode="auto">
          <a:xfrm>
            <a:off x="0" y="0"/>
            <a:ext cx="9144000" cy="6858001"/>
          </a:xfrm>
          <a:prstGeom prst="rect">
            <a:avLst/>
          </a:prstGeom>
          <a:noFill/>
        </p:spPr>
      </p:pic>
      <p:pic>
        <p:nvPicPr>
          <p:cNvPr id="12" name="Picture 3"/>
          <p:cNvPicPr>
            <a:picLocks noChangeAspect="1"/>
          </p:cNvPicPr>
          <p:nvPr/>
        </p:nvPicPr>
        <p:blipFill>
          <a:blip r:embed="rId3" cstate="print">
            <a:alphaModFix/>
            <a:lum/>
          </a:blip>
          <a:srcRect/>
          <a:stretch>
            <a:fillRect/>
          </a:stretch>
        </p:blipFill>
        <p:spPr>
          <a:xfrm>
            <a:off x="360" y="2420888"/>
            <a:ext cx="9143640" cy="4437112"/>
          </a:xfrm>
          <a:prstGeom prst="rect">
            <a:avLst/>
          </a:prstGeom>
          <a:noFill/>
          <a:ln>
            <a:noFill/>
          </a:ln>
        </p:spPr>
      </p:pic>
      <p:sp>
        <p:nvSpPr>
          <p:cNvPr id="13" name="12 CuadroTexto"/>
          <p:cNvSpPr txBox="1"/>
          <p:nvPr/>
        </p:nvSpPr>
        <p:spPr>
          <a:xfrm>
            <a:off x="395536" y="0"/>
            <a:ext cx="2160240" cy="2262158"/>
          </a:xfrm>
          <a:prstGeom prst="rect">
            <a:avLst/>
          </a:prstGeom>
          <a:noFill/>
        </p:spPr>
        <p:txBody>
          <a:bodyPr wrap="square" rtlCol="0">
            <a:spAutoFit/>
          </a:bodyPr>
          <a:lstStyle/>
          <a:p>
            <a:pPr lvl="0" algn="ctr">
              <a:spcBef>
                <a:spcPts val="638"/>
              </a:spcBef>
            </a:pPr>
            <a:r>
              <a:rPr lang="es-ES" dirty="0" smtClean="0">
                <a:solidFill>
                  <a:srgbClr val="66FF33"/>
                </a:solidFill>
                <a:latin typeface="Calibri" pitchFamily="18"/>
              </a:rPr>
              <a:t>1ª ETAPA </a:t>
            </a:r>
          </a:p>
          <a:p>
            <a:pPr lvl="0" algn="ctr">
              <a:spcBef>
                <a:spcPts val="638"/>
              </a:spcBef>
            </a:pPr>
            <a:r>
              <a:rPr lang="es-ES" dirty="0" smtClean="0">
                <a:solidFill>
                  <a:srgbClr val="66FF33"/>
                </a:solidFill>
                <a:latin typeface="Calibri" pitchFamily="18"/>
              </a:rPr>
              <a:t>(hace 250 </a:t>
            </a:r>
            <a:r>
              <a:rPr lang="es-ES" dirty="0" err="1" smtClean="0">
                <a:solidFill>
                  <a:srgbClr val="66FF33"/>
                </a:solidFill>
                <a:latin typeface="Calibri" pitchFamily="18"/>
              </a:rPr>
              <a:t>m.a</a:t>
            </a:r>
            <a:r>
              <a:rPr lang="es-ES" dirty="0" smtClean="0">
                <a:solidFill>
                  <a:srgbClr val="66FF33"/>
                </a:solidFill>
                <a:latin typeface="Calibri" pitchFamily="18"/>
              </a:rPr>
              <a:t>)</a:t>
            </a:r>
          </a:p>
          <a:p>
            <a:pPr lvl="0" algn="ctr">
              <a:spcBef>
                <a:spcPts val="638"/>
              </a:spcBef>
            </a:pPr>
            <a:r>
              <a:rPr lang="es-ES" dirty="0" smtClean="0">
                <a:solidFill>
                  <a:srgbClr val="66FF33"/>
                </a:solidFill>
                <a:latin typeface="Calibri" pitchFamily="18"/>
              </a:rPr>
              <a:t>RIFT CONTINENTAL</a:t>
            </a:r>
          </a:p>
          <a:p>
            <a:pPr lvl="0" algn="ctr">
              <a:spcBef>
                <a:spcPts val="638"/>
              </a:spcBef>
            </a:pPr>
            <a:r>
              <a:rPr lang="es-ES" dirty="0" smtClean="0">
                <a:solidFill>
                  <a:srgbClr val="66FF33"/>
                </a:solidFill>
                <a:latin typeface="Calibri" pitchFamily="18"/>
              </a:rPr>
              <a:t>El </a:t>
            </a:r>
            <a:r>
              <a:rPr lang="es-ES" dirty="0" err="1" smtClean="0">
                <a:solidFill>
                  <a:srgbClr val="66FF33"/>
                </a:solidFill>
                <a:latin typeface="Calibri" pitchFamily="18"/>
              </a:rPr>
              <a:t>Pangea</a:t>
            </a:r>
            <a:r>
              <a:rPr lang="es-ES" dirty="0" smtClean="0">
                <a:solidFill>
                  <a:srgbClr val="66FF33"/>
                </a:solidFill>
                <a:latin typeface="Calibri" pitchFamily="18"/>
              </a:rPr>
              <a:t> se divide en diversos continentes por </a:t>
            </a:r>
            <a:r>
              <a:rPr lang="es-ES" i="1" dirty="0" smtClean="0">
                <a:solidFill>
                  <a:srgbClr val="66FF33"/>
                </a:solidFill>
                <a:latin typeface="Calibri" pitchFamily="18"/>
              </a:rPr>
              <a:t>puntos calientes</a:t>
            </a:r>
            <a:endParaRPr lang="es-ES" i="1" dirty="0">
              <a:latin typeface="Calibri" pitchFamily="18"/>
            </a:endParaRPr>
          </a:p>
        </p:txBody>
      </p:sp>
      <p:sp>
        <p:nvSpPr>
          <p:cNvPr id="18" name="17 CuadroTexto"/>
          <p:cNvSpPr txBox="1"/>
          <p:nvPr/>
        </p:nvSpPr>
        <p:spPr>
          <a:xfrm>
            <a:off x="3347864" y="0"/>
            <a:ext cx="2232248" cy="2185214"/>
          </a:xfrm>
          <a:prstGeom prst="rect">
            <a:avLst/>
          </a:prstGeom>
          <a:noFill/>
        </p:spPr>
        <p:txBody>
          <a:bodyPr wrap="square" rtlCol="0">
            <a:spAutoFit/>
          </a:bodyPr>
          <a:lstStyle/>
          <a:p>
            <a:pPr lvl="0" algn="ctr">
              <a:spcBef>
                <a:spcPts val="638"/>
              </a:spcBef>
            </a:pPr>
            <a:r>
              <a:rPr lang="es-ES" dirty="0" smtClean="0">
                <a:solidFill>
                  <a:srgbClr val="66FF33"/>
                </a:solidFill>
                <a:latin typeface="Calibri" pitchFamily="18"/>
              </a:rPr>
              <a:t>2ª ETAPA.</a:t>
            </a:r>
          </a:p>
          <a:p>
            <a:pPr lvl="0" algn="ctr">
              <a:spcBef>
                <a:spcPts val="638"/>
              </a:spcBef>
            </a:pPr>
            <a:r>
              <a:rPr lang="es-ES" dirty="0" smtClean="0">
                <a:solidFill>
                  <a:srgbClr val="66FF33"/>
                </a:solidFill>
                <a:latin typeface="Calibri" pitchFamily="18"/>
              </a:rPr>
              <a:t>Se genera la dorsal entre Iberia y África apareciendo el Mar </a:t>
            </a:r>
            <a:r>
              <a:rPr lang="es-ES" dirty="0" err="1" smtClean="0">
                <a:solidFill>
                  <a:srgbClr val="66FF33"/>
                </a:solidFill>
                <a:latin typeface="Calibri" pitchFamily="18"/>
              </a:rPr>
              <a:t>Tethys</a:t>
            </a:r>
            <a:r>
              <a:rPr lang="es-ES" dirty="0" smtClean="0">
                <a:solidFill>
                  <a:srgbClr val="66FF33"/>
                </a:solidFill>
                <a:latin typeface="Calibri" pitchFamily="18"/>
              </a:rPr>
              <a:t>. </a:t>
            </a:r>
          </a:p>
          <a:p>
            <a:pPr lvl="0" algn="ctr">
              <a:spcBef>
                <a:spcPts val="638"/>
              </a:spcBef>
            </a:pPr>
            <a:r>
              <a:rPr lang="es-ES" dirty="0" smtClean="0">
                <a:solidFill>
                  <a:srgbClr val="66FF33"/>
                </a:solidFill>
                <a:latin typeface="Calibri" pitchFamily="18"/>
              </a:rPr>
              <a:t>Se desarrollan los </a:t>
            </a:r>
            <a:r>
              <a:rPr lang="es-ES" i="1" dirty="0" err="1" smtClean="0">
                <a:solidFill>
                  <a:srgbClr val="66FF33"/>
                </a:solidFill>
                <a:latin typeface="Calibri" pitchFamily="18"/>
              </a:rPr>
              <a:t>ammonites</a:t>
            </a:r>
            <a:endParaRPr lang="es-ES" i="1" dirty="0">
              <a:solidFill>
                <a:srgbClr val="66FF33"/>
              </a:solidFill>
            </a:endParaRPr>
          </a:p>
        </p:txBody>
      </p:sp>
      <p:sp>
        <p:nvSpPr>
          <p:cNvPr id="19" name="18 CuadroTexto"/>
          <p:cNvSpPr txBox="1"/>
          <p:nvPr/>
        </p:nvSpPr>
        <p:spPr>
          <a:xfrm>
            <a:off x="6516216" y="1"/>
            <a:ext cx="2448272" cy="1908215"/>
          </a:xfrm>
          <a:prstGeom prst="rect">
            <a:avLst/>
          </a:prstGeom>
          <a:noFill/>
        </p:spPr>
        <p:txBody>
          <a:bodyPr wrap="square" rtlCol="0">
            <a:spAutoFit/>
          </a:bodyPr>
          <a:lstStyle/>
          <a:p>
            <a:pPr lvl="0" algn="ctr">
              <a:spcBef>
                <a:spcPts val="638"/>
              </a:spcBef>
            </a:pPr>
            <a:r>
              <a:rPr lang="es-ES" dirty="0" smtClean="0">
                <a:solidFill>
                  <a:srgbClr val="66FF33"/>
                </a:solidFill>
                <a:latin typeface="Calibri" pitchFamily="18"/>
              </a:rPr>
              <a:t>3ª ETAPA </a:t>
            </a:r>
          </a:p>
          <a:p>
            <a:pPr lvl="0" algn="ctr">
              <a:spcBef>
                <a:spcPts val="638"/>
              </a:spcBef>
            </a:pPr>
            <a:r>
              <a:rPr lang="es-ES" dirty="0" smtClean="0">
                <a:solidFill>
                  <a:srgbClr val="66FF33"/>
                </a:solidFill>
                <a:latin typeface="Calibri" pitchFamily="18"/>
              </a:rPr>
              <a:t>(hace 65 </a:t>
            </a:r>
            <a:r>
              <a:rPr lang="es-ES" dirty="0" err="1" smtClean="0">
                <a:solidFill>
                  <a:srgbClr val="66FF33"/>
                </a:solidFill>
                <a:latin typeface="Calibri" pitchFamily="18"/>
              </a:rPr>
              <a:t>m.a</a:t>
            </a:r>
            <a:r>
              <a:rPr lang="es-ES" dirty="0" smtClean="0">
                <a:solidFill>
                  <a:srgbClr val="66FF33"/>
                </a:solidFill>
                <a:latin typeface="Calibri" pitchFamily="18"/>
              </a:rPr>
              <a:t>)</a:t>
            </a:r>
          </a:p>
          <a:p>
            <a:pPr lvl="0" algn="ctr">
              <a:spcBef>
                <a:spcPts val="638"/>
              </a:spcBef>
            </a:pPr>
            <a:r>
              <a:rPr lang="es-ES" dirty="0" smtClean="0">
                <a:solidFill>
                  <a:srgbClr val="66FF33"/>
                </a:solidFill>
                <a:latin typeface="Calibri" pitchFamily="18"/>
              </a:rPr>
              <a:t>El Mar de </a:t>
            </a:r>
            <a:r>
              <a:rPr lang="es-ES" dirty="0" err="1" smtClean="0">
                <a:solidFill>
                  <a:srgbClr val="66FF33"/>
                </a:solidFill>
                <a:latin typeface="Calibri" pitchFamily="18"/>
              </a:rPr>
              <a:t>Tethys</a:t>
            </a:r>
            <a:r>
              <a:rPr lang="es-ES" dirty="0" smtClean="0">
                <a:solidFill>
                  <a:srgbClr val="66FF33"/>
                </a:solidFill>
                <a:latin typeface="Calibri" pitchFamily="18"/>
              </a:rPr>
              <a:t> comienza a cerrarse y se produce la subducción. Aparecen los </a:t>
            </a:r>
            <a:r>
              <a:rPr lang="es-ES" i="1" dirty="0" smtClean="0">
                <a:solidFill>
                  <a:srgbClr val="66FF33"/>
                </a:solidFill>
                <a:latin typeface="Calibri" pitchFamily="18"/>
              </a:rPr>
              <a:t>corales</a:t>
            </a:r>
            <a:endParaRPr lang="es-ES" i="1" dirty="0">
              <a:solidFill>
                <a:srgbClr val="66FF33"/>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Usuario\Mis documentos\Mis imágenes\PictureProject\PARQUE NATURAL\P71935425146.JPG"/>
          <p:cNvPicPr>
            <a:picLocks noChangeAspect="1" noChangeArrowheads="1"/>
          </p:cNvPicPr>
          <p:nvPr/>
        </p:nvPicPr>
        <p:blipFill>
          <a:blip r:embed="rId2" cstate="print"/>
          <a:srcRect/>
          <a:stretch>
            <a:fillRect/>
          </a:stretch>
        </p:blipFill>
        <p:spPr bwMode="auto">
          <a:xfrm>
            <a:off x="0" y="-1"/>
            <a:ext cx="9144000" cy="6858001"/>
          </a:xfrm>
          <a:prstGeom prst="rect">
            <a:avLst/>
          </a:prstGeom>
          <a:noFill/>
        </p:spPr>
      </p:pic>
      <p:pic>
        <p:nvPicPr>
          <p:cNvPr id="5" name="Picture 2"/>
          <p:cNvPicPr>
            <a:picLocks noChangeAspect="1"/>
          </p:cNvPicPr>
          <p:nvPr/>
        </p:nvPicPr>
        <p:blipFill>
          <a:blip r:embed="rId3" cstate="print">
            <a:alphaModFix/>
            <a:lum/>
          </a:blip>
          <a:srcRect/>
          <a:stretch>
            <a:fillRect/>
          </a:stretch>
        </p:blipFill>
        <p:spPr>
          <a:xfrm>
            <a:off x="0" y="0"/>
            <a:ext cx="9143640" cy="2499840"/>
          </a:xfrm>
          <a:prstGeom prst="rect">
            <a:avLst/>
          </a:prstGeom>
          <a:noFill/>
          <a:ln>
            <a:noFill/>
          </a:ln>
        </p:spPr>
      </p:pic>
      <p:sp>
        <p:nvSpPr>
          <p:cNvPr id="6" name="5 CuadroTexto"/>
          <p:cNvSpPr txBox="1"/>
          <p:nvPr/>
        </p:nvSpPr>
        <p:spPr>
          <a:xfrm>
            <a:off x="179512" y="2708920"/>
            <a:ext cx="4176464" cy="369332"/>
          </a:xfrm>
          <a:prstGeom prst="rect">
            <a:avLst/>
          </a:prstGeom>
          <a:noFill/>
        </p:spPr>
        <p:txBody>
          <a:bodyPr wrap="square" rtlCol="0">
            <a:spAutoFit/>
          </a:bodyPr>
          <a:lstStyle/>
          <a:p>
            <a:endParaRPr lang="es-ES" dirty="0"/>
          </a:p>
        </p:txBody>
      </p:sp>
      <p:sp>
        <p:nvSpPr>
          <p:cNvPr id="7" name="6 Rectángulo"/>
          <p:cNvSpPr/>
          <p:nvPr/>
        </p:nvSpPr>
        <p:spPr>
          <a:xfrm>
            <a:off x="0" y="2636912"/>
            <a:ext cx="4283968" cy="1477328"/>
          </a:xfrm>
          <a:prstGeom prst="rect">
            <a:avLst/>
          </a:prstGeom>
        </p:spPr>
        <p:txBody>
          <a:bodyPr wrap="square">
            <a:spAutoFit/>
          </a:bodyPr>
          <a:lstStyle/>
          <a:p>
            <a:pPr lvl="0" algn="ctr"/>
            <a:r>
              <a:rPr lang="es-ES" dirty="0" smtClean="0">
                <a:solidFill>
                  <a:srgbClr val="66FF33"/>
                </a:solidFill>
                <a:latin typeface="Calibri" pitchFamily="18"/>
              </a:rPr>
              <a:t>4ª ETAPA: </a:t>
            </a:r>
          </a:p>
          <a:p>
            <a:pPr lvl="0" algn="ctr"/>
            <a:r>
              <a:rPr lang="es-ES" dirty="0" smtClean="0">
                <a:solidFill>
                  <a:srgbClr val="66FF33"/>
                </a:solidFill>
                <a:latin typeface="Calibri" pitchFamily="18"/>
              </a:rPr>
              <a:t>COLISIÓN DE CONTINENTES</a:t>
            </a:r>
          </a:p>
          <a:p>
            <a:pPr lvl="0" algn="ctr"/>
            <a:r>
              <a:rPr lang="es-ES" dirty="0" smtClean="0">
                <a:solidFill>
                  <a:srgbClr val="66FF33"/>
                </a:solidFill>
                <a:latin typeface="Calibri" pitchFamily="18"/>
              </a:rPr>
              <a:t>Desaparece el Mar de </a:t>
            </a:r>
            <a:r>
              <a:rPr lang="es-ES" dirty="0" err="1" smtClean="0">
                <a:solidFill>
                  <a:srgbClr val="66FF33"/>
                </a:solidFill>
                <a:latin typeface="Calibri" pitchFamily="18"/>
              </a:rPr>
              <a:t>Tethys</a:t>
            </a:r>
            <a:r>
              <a:rPr lang="es-ES" dirty="0" smtClean="0">
                <a:solidFill>
                  <a:srgbClr val="66FF33"/>
                </a:solidFill>
                <a:latin typeface="Calibri" pitchFamily="18"/>
              </a:rPr>
              <a:t> y se produce la colisión que da lugar a las montañas de las Cordilleras Béticas (Orogenia Alpina)</a:t>
            </a:r>
            <a:endParaRPr lang="es-ES" dirty="0">
              <a:solidFill>
                <a:srgbClr val="66FF33"/>
              </a:solidFill>
              <a:latin typeface="Calibri" pitchFamily="18"/>
            </a:endParaRPr>
          </a:p>
        </p:txBody>
      </p:sp>
      <p:sp>
        <p:nvSpPr>
          <p:cNvPr id="8" name="7 CuadroTexto"/>
          <p:cNvSpPr txBox="1"/>
          <p:nvPr/>
        </p:nvSpPr>
        <p:spPr>
          <a:xfrm>
            <a:off x="5364088" y="2852936"/>
            <a:ext cx="3312368" cy="369332"/>
          </a:xfrm>
          <a:prstGeom prst="rect">
            <a:avLst/>
          </a:prstGeom>
          <a:noFill/>
        </p:spPr>
        <p:txBody>
          <a:bodyPr wrap="square" rtlCol="0">
            <a:spAutoFit/>
          </a:bodyPr>
          <a:lstStyle/>
          <a:p>
            <a:endParaRPr lang="es-ES" dirty="0"/>
          </a:p>
        </p:txBody>
      </p:sp>
      <p:sp>
        <p:nvSpPr>
          <p:cNvPr id="9" name="8 Rectángulo"/>
          <p:cNvSpPr/>
          <p:nvPr/>
        </p:nvSpPr>
        <p:spPr>
          <a:xfrm>
            <a:off x="4572000" y="2636912"/>
            <a:ext cx="4572000" cy="1200329"/>
          </a:xfrm>
          <a:prstGeom prst="rect">
            <a:avLst/>
          </a:prstGeom>
        </p:spPr>
        <p:txBody>
          <a:bodyPr wrap="square">
            <a:spAutoFit/>
          </a:bodyPr>
          <a:lstStyle/>
          <a:p>
            <a:pPr lvl="0" algn="ctr"/>
            <a:r>
              <a:rPr lang="es-ES" dirty="0" smtClean="0">
                <a:solidFill>
                  <a:srgbClr val="66FF33"/>
                </a:solidFill>
                <a:latin typeface="Calibri" pitchFamily="18"/>
              </a:rPr>
              <a:t>5ª ETAPA.</a:t>
            </a:r>
          </a:p>
          <a:p>
            <a:pPr lvl="0" algn="ctr"/>
            <a:r>
              <a:rPr lang="es-ES" dirty="0" smtClean="0">
                <a:solidFill>
                  <a:srgbClr val="66FF33"/>
                </a:solidFill>
                <a:latin typeface="Calibri" pitchFamily="18"/>
              </a:rPr>
              <a:t>Comienza de nuevo la fase de </a:t>
            </a:r>
            <a:r>
              <a:rPr lang="es-ES" dirty="0" err="1" smtClean="0">
                <a:solidFill>
                  <a:srgbClr val="66FF33"/>
                </a:solidFill>
                <a:latin typeface="Calibri" pitchFamily="18"/>
              </a:rPr>
              <a:t>Rift</a:t>
            </a:r>
            <a:r>
              <a:rPr lang="es-ES" dirty="0" smtClean="0">
                <a:solidFill>
                  <a:srgbClr val="66FF33"/>
                </a:solidFill>
                <a:latin typeface="Calibri" pitchFamily="18"/>
              </a:rPr>
              <a:t> en la zona de Cabo de Gata por un punto caliente. El Mediterráneo se expande</a:t>
            </a:r>
            <a:endParaRPr lang="es-ES" dirty="0">
              <a:solidFill>
                <a:srgbClr val="66FF33"/>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COMENIUS ALEMANIA JUNIO-JULIO´13\PowerPoint AMMONITES\Informacion comarca de los Vélez- Viaje hermanamiento sept. 2009\IMÁGENES\DSC_0329.JPG"/>
          <p:cNvPicPr>
            <a:picLocks noChangeAspect="1" noChangeArrowheads="1"/>
          </p:cNvPicPr>
          <p:nvPr/>
        </p:nvPicPr>
        <p:blipFill>
          <a:blip r:embed="rId2" cstate="print"/>
          <a:srcRect/>
          <a:stretch>
            <a:fillRect/>
          </a:stretch>
        </p:blipFill>
        <p:spPr bwMode="auto">
          <a:xfrm>
            <a:off x="7092280" y="-9028384"/>
            <a:ext cx="13069888" cy="8680450"/>
          </a:xfrm>
          <a:prstGeom prst="rect">
            <a:avLst/>
          </a:prstGeom>
          <a:noFill/>
        </p:spPr>
      </p:pic>
      <p:pic>
        <p:nvPicPr>
          <p:cNvPr id="5" name="Picture 3" descr="D:\COMENIUS ALEMANIA JUNIO-JULIO´13\PowerPoint AMMONITES\Informacion comarca de los Vélez- Viaje hermanamiento sept. 2009\IMÁGENES\DSC_0329.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6" name="Picture 3" descr="C:\Documents and Settings\Usuario\Mis documentos\Mis imágenes\PictureProject\COMENIUS 2012-2014\DSCN0339.JPG"/>
          <p:cNvPicPr>
            <a:picLocks noChangeAspect="1" noChangeArrowheads="1"/>
          </p:cNvPicPr>
          <p:nvPr/>
        </p:nvPicPr>
        <p:blipFill>
          <a:blip r:embed="rId4" cstate="print"/>
          <a:srcRect/>
          <a:stretch>
            <a:fillRect/>
          </a:stretch>
        </p:blipFill>
        <p:spPr bwMode="auto">
          <a:xfrm>
            <a:off x="467544" y="4221088"/>
            <a:ext cx="1977578" cy="2636912"/>
          </a:xfrm>
          <a:prstGeom prst="rect">
            <a:avLst/>
          </a:prstGeom>
          <a:noFill/>
        </p:spPr>
      </p:pic>
      <p:pic>
        <p:nvPicPr>
          <p:cNvPr id="7" name="Picture 4" descr="C:\Documents and Settings\Usuario\Mis documentos\Mis imágenes\PictureProject\comenius ida junio julio 2013\P6280176.JPG"/>
          <p:cNvPicPr>
            <a:picLocks noGrp="1" noChangeAspect="1" noChangeArrowheads="1"/>
          </p:cNvPicPr>
          <p:nvPr>
            <p:ph idx="1"/>
          </p:nvPr>
        </p:nvPicPr>
        <p:blipFill>
          <a:blip r:embed="rId5" cstate="print"/>
          <a:srcRect/>
          <a:stretch>
            <a:fillRect/>
          </a:stretch>
        </p:blipFill>
        <p:spPr bwMode="auto">
          <a:xfrm>
            <a:off x="5148064" y="4185084"/>
            <a:ext cx="3563888" cy="2672916"/>
          </a:xfrm>
          <a:prstGeom prst="rect">
            <a:avLst/>
          </a:prstGeom>
          <a:noFill/>
        </p:spPr>
      </p:pic>
      <p:sp>
        <p:nvSpPr>
          <p:cNvPr id="8" name="7 CuadroTexto"/>
          <p:cNvSpPr txBox="1"/>
          <p:nvPr/>
        </p:nvSpPr>
        <p:spPr>
          <a:xfrm>
            <a:off x="2555776" y="188640"/>
            <a:ext cx="3960440" cy="707886"/>
          </a:xfrm>
          <a:prstGeom prst="rect">
            <a:avLst/>
          </a:prstGeom>
          <a:noFill/>
        </p:spPr>
        <p:txBody>
          <a:bodyPr wrap="square" rtlCol="0">
            <a:spAutoFit/>
          </a:bodyPr>
          <a:lstStyle/>
          <a:p>
            <a:pPr algn="ctr"/>
            <a:r>
              <a:rPr lang="es-ES" sz="4000" b="1" dirty="0" smtClean="0">
                <a:solidFill>
                  <a:srgbClr val="FF0000"/>
                </a:solidFill>
              </a:rPr>
              <a:t>Sierra de María</a:t>
            </a:r>
            <a:endParaRPr lang="es-ES" sz="4000" b="1" dirty="0">
              <a:solidFill>
                <a:srgbClr val="FF0000"/>
              </a:solidFill>
            </a:endParaRPr>
          </a:p>
        </p:txBody>
      </p:sp>
      <p:sp>
        <p:nvSpPr>
          <p:cNvPr id="9" name="8 CuadroTexto"/>
          <p:cNvSpPr txBox="1"/>
          <p:nvPr/>
        </p:nvSpPr>
        <p:spPr>
          <a:xfrm>
            <a:off x="0" y="2708920"/>
            <a:ext cx="3960440" cy="923330"/>
          </a:xfrm>
          <a:prstGeom prst="rect">
            <a:avLst/>
          </a:prstGeom>
          <a:noFill/>
        </p:spPr>
        <p:txBody>
          <a:bodyPr wrap="square" rtlCol="0">
            <a:spAutoFit/>
          </a:bodyPr>
          <a:lstStyle/>
          <a:p>
            <a:pPr lvl="0" algn="ctr">
              <a:spcBef>
                <a:spcPts val="638"/>
              </a:spcBef>
            </a:pPr>
            <a:r>
              <a:rPr lang="es-ES" b="1" i="1" dirty="0" err="1" smtClean="0">
                <a:solidFill>
                  <a:srgbClr val="FFFF00"/>
                </a:solidFill>
                <a:latin typeface="Times New Roman" pitchFamily="18" charset="0"/>
                <a:cs typeface="Times New Roman" pitchFamily="18" charset="0"/>
              </a:rPr>
              <a:t>Ammonites</a:t>
            </a:r>
            <a:r>
              <a:rPr lang="es-ES" b="1" dirty="0" smtClean="0">
                <a:solidFill>
                  <a:srgbClr val="FFFF00"/>
                </a:solidFill>
                <a:latin typeface="Times New Roman" pitchFamily="18" charset="0"/>
                <a:cs typeface="Times New Roman" pitchFamily="18" charset="0"/>
              </a:rPr>
              <a:t> encontrado en el Parque Natural Sierra de María – Los Vélez. Edad entre 250 </a:t>
            </a:r>
            <a:r>
              <a:rPr lang="es-ES" b="1" dirty="0" err="1" smtClean="0">
                <a:solidFill>
                  <a:srgbClr val="FFFF00"/>
                </a:solidFill>
                <a:latin typeface="Times New Roman" pitchFamily="18" charset="0"/>
                <a:cs typeface="Times New Roman" pitchFamily="18" charset="0"/>
              </a:rPr>
              <a:t>m.a</a:t>
            </a:r>
            <a:r>
              <a:rPr lang="es-ES" b="1" dirty="0" smtClean="0">
                <a:solidFill>
                  <a:srgbClr val="FFFF00"/>
                </a:solidFill>
                <a:latin typeface="Times New Roman" pitchFamily="18" charset="0"/>
                <a:cs typeface="Times New Roman" pitchFamily="18" charset="0"/>
              </a:rPr>
              <a:t> y 65 </a:t>
            </a:r>
            <a:r>
              <a:rPr lang="es-ES" b="1" dirty="0" err="1" smtClean="0">
                <a:solidFill>
                  <a:srgbClr val="FFFF00"/>
                </a:solidFill>
                <a:latin typeface="Times New Roman" pitchFamily="18" charset="0"/>
                <a:cs typeface="Times New Roman" pitchFamily="18" charset="0"/>
              </a:rPr>
              <a:t>m.a</a:t>
            </a:r>
            <a:endParaRPr lang="es-ES" b="1" dirty="0">
              <a:solidFill>
                <a:srgbClr val="FFFF00"/>
              </a:solidFill>
              <a:latin typeface="Times New Roman" pitchFamily="18" charset="0"/>
              <a:cs typeface="Times New Roman" pitchFamily="18" charset="0"/>
            </a:endParaRPr>
          </a:p>
        </p:txBody>
      </p:sp>
      <p:sp>
        <p:nvSpPr>
          <p:cNvPr id="10" name="9 CuadroTexto"/>
          <p:cNvSpPr txBox="1"/>
          <p:nvPr/>
        </p:nvSpPr>
        <p:spPr>
          <a:xfrm>
            <a:off x="5220072" y="2420888"/>
            <a:ext cx="3275856" cy="1354217"/>
          </a:xfrm>
          <a:prstGeom prst="rect">
            <a:avLst/>
          </a:prstGeom>
          <a:noFill/>
        </p:spPr>
        <p:txBody>
          <a:bodyPr wrap="square" rtlCol="0">
            <a:spAutoFit/>
          </a:bodyPr>
          <a:lstStyle/>
          <a:p>
            <a:pPr lvl="0" algn="ctr">
              <a:spcBef>
                <a:spcPts val="638"/>
              </a:spcBef>
            </a:pPr>
            <a:endParaRPr lang="es-ES" b="1" dirty="0" smtClean="0">
              <a:solidFill>
                <a:srgbClr val="FFFF00"/>
              </a:solidFill>
              <a:latin typeface="Calibri" pitchFamily="18"/>
            </a:endParaRPr>
          </a:p>
          <a:p>
            <a:pPr lvl="0" algn="ctr">
              <a:spcBef>
                <a:spcPts val="638"/>
              </a:spcBef>
            </a:pPr>
            <a:r>
              <a:rPr lang="es-ES" b="1" i="1" dirty="0" err="1" smtClean="0">
                <a:solidFill>
                  <a:srgbClr val="FFFF00"/>
                </a:solidFill>
                <a:latin typeface="Times New Roman" pitchFamily="18" charset="0"/>
                <a:cs typeface="Times New Roman" pitchFamily="18" charset="0"/>
              </a:rPr>
              <a:t>Ammonites</a:t>
            </a:r>
            <a:r>
              <a:rPr lang="es-ES" b="1" i="1" dirty="0" smtClean="0">
                <a:solidFill>
                  <a:srgbClr val="FFFF00"/>
                </a:solidFill>
                <a:latin typeface="Times New Roman" pitchFamily="18" charset="0"/>
                <a:cs typeface="Times New Roman" pitchFamily="18" charset="0"/>
              </a:rPr>
              <a:t> </a:t>
            </a:r>
            <a:r>
              <a:rPr lang="es-ES" b="1" dirty="0" smtClean="0">
                <a:solidFill>
                  <a:srgbClr val="FFFF00"/>
                </a:solidFill>
                <a:latin typeface="Times New Roman" pitchFamily="18" charset="0"/>
                <a:cs typeface="Times New Roman" pitchFamily="18" charset="0"/>
              </a:rPr>
              <a:t>encontrado en el </a:t>
            </a:r>
            <a:r>
              <a:rPr lang="es-ES" b="1" dirty="0" err="1" smtClean="0">
                <a:solidFill>
                  <a:srgbClr val="FFFF00"/>
                </a:solidFill>
              </a:rPr>
              <a:t>Naturpark</a:t>
            </a:r>
            <a:r>
              <a:rPr lang="es-ES" b="1" dirty="0" smtClean="0">
                <a:solidFill>
                  <a:srgbClr val="FFFF00"/>
                </a:solidFill>
              </a:rPr>
              <a:t> </a:t>
            </a:r>
            <a:r>
              <a:rPr lang="es-ES" b="1" dirty="0" err="1" smtClean="0">
                <a:solidFill>
                  <a:srgbClr val="FFFF00"/>
                </a:solidFill>
              </a:rPr>
              <a:t>Altmühltal</a:t>
            </a:r>
            <a:r>
              <a:rPr lang="es-ES" b="1" dirty="0" smtClean="0">
                <a:solidFill>
                  <a:srgbClr val="FFFF00"/>
                </a:solidFill>
                <a:latin typeface="Calibri" pitchFamily="18"/>
              </a:rPr>
              <a:t>. </a:t>
            </a:r>
          </a:p>
          <a:p>
            <a:pPr lvl="0" algn="ctr">
              <a:spcBef>
                <a:spcPts val="638"/>
              </a:spcBef>
            </a:pPr>
            <a:r>
              <a:rPr lang="es-ES" b="1" dirty="0" smtClean="0">
                <a:solidFill>
                  <a:srgbClr val="FFFF00"/>
                </a:solidFill>
                <a:latin typeface="Times New Roman" pitchFamily="18" charset="0"/>
                <a:cs typeface="Times New Roman" pitchFamily="18" charset="0"/>
              </a:rPr>
              <a:t>Edad entre 250 </a:t>
            </a:r>
            <a:r>
              <a:rPr lang="es-ES" b="1" dirty="0" err="1" smtClean="0">
                <a:solidFill>
                  <a:srgbClr val="FFFF00"/>
                </a:solidFill>
                <a:latin typeface="Times New Roman" pitchFamily="18" charset="0"/>
                <a:cs typeface="Times New Roman" pitchFamily="18" charset="0"/>
              </a:rPr>
              <a:t>m.a</a:t>
            </a:r>
            <a:r>
              <a:rPr lang="es-ES" b="1" dirty="0" smtClean="0">
                <a:solidFill>
                  <a:srgbClr val="FFFF00"/>
                </a:solidFill>
                <a:latin typeface="Times New Roman" pitchFamily="18" charset="0"/>
                <a:cs typeface="Times New Roman" pitchFamily="18" charset="0"/>
              </a:rPr>
              <a:t> y 65 </a:t>
            </a:r>
            <a:r>
              <a:rPr lang="es-ES" b="1" dirty="0" err="1" smtClean="0">
                <a:solidFill>
                  <a:srgbClr val="FFFF00"/>
                </a:solidFill>
                <a:latin typeface="Times New Roman" pitchFamily="18" charset="0"/>
                <a:cs typeface="Times New Roman" pitchFamily="18" charset="0"/>
              </a:rPr>
              <a:t>m.a</a:t>
            </a:r>
            <a:endParaRPr lang="es-ES" b="1" dirty="0">
              <a:solidFill>
                <a:srgbClr val="FFFF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7" descr="C:\Documents and Settings\Usuario\Mis documentos\Mis imágenes\PictureProject\0662\P5019812.JPG"/>
          <p:cNvPicPr>
            <a:picLocks noGrp="1" noChangeAspect="1" noChangeArrowheads="1"/>
          </p:cNvPicPr>
          <p:nvPr>
            <p:ph idx="1"/>
          </p:nvPr>
        </p:nvPicPr>
        <p:blipFill>
          <a:blip r:embed="rId2" cstate="print"/>
          <a:srcRect/>
          <a:stretch>
            <a:fillRect/>
          </a:stretch>
        </p:blipFill>
        <p:spPr bwMode="auto">
          <a:xfrm>
            <a:off x="0" y="1"/>
            <a:ext cx="9613352" cy="6858000"/>
          </a:xfrm>
          <a:prstGeom prst="rect">
            <a:avLst/>
          </a:prstGeom>
          <a:noFill/>
        </p:spPr>
      </p:pic>
      <p:sp>
        <p:nvSpPr>
          <p:cNvPr id="21" name="20 CuadroTexto"/>
          <p:cNvSpPr txBox="1"/>
          <p:nvPr/>
        </p:nvSpPr>
        <p:spPr>
          <a:xfrm>
            <a:off x="1619672" y="260648"/>
            <a:ext cx="6264696" cy="707886"/>
          </a:xfrm>
          <a:prstGeom prst="rect">
            <a:avLst/>
          </a:prstGeom>
          <a:noFill/>
        </p:spPr>
        <p:txBody>
          <a:bodyPr wrap="square" rtlCol="0">
            <a:spAutoFit/>
          </a:bodyPr>
          <a:lstStyle/>
          <a:p>
            <a:pPr algn="ctr"/>
            <a:r>
              <a:rPr lang="es-ES" sz="4000" b="1" dirty="0" smtClean="0">
                <a:solidFill>
                  <a:srgbClr val="C00000"/>
                </a:solidFill>
              </a:rPr>
              <a:t>Cerro del Castellón</a:t>
            </a:r>
            <a:endParaRPr lang="es-ES" sz="4000" b="1" dirty="0">
              <a:solidFill>
                <a:srgbClr val="C00000"/>
              </a:solidFill>
            </a:endParaRPr>
          </a:p>
        </p:txBody>
      </p:sp>
      <p:sp>
        <p:nvSpPr>
          <p:cNvPr id="22" name="21 CuadroTexto"/>
          <p:cNvSpPr txBox="1"/>
          <p:nvPr/>
        </p:nvSpPr>
        <p:spPr>
          <a:xfrm>
            <a:off x="2051720" y="4581128"/>
            <a:ext cx="5400600" cy="1031051"/>
          </a:xfrm>
          <a:prstGeom prst="rect">
            <a:avLst/>
          </a:prstGeom>
          <a:noFill/>
        </p:spPr>
        <p:txBody>
          <a:bodyPr wrap="square" rtlCol="0">
            <a:spAutoFit/>
          </a:bodyPr>
          <a:lstStyle/>
          <a:p>
            <a:pPr lvl="0" algn="ctr">
              <a:spcBef>
                <a:spcPts val="638"/>
              </a:spcBef>
            </a:pPr>
            <a:r>
              <a:rPr lang="es-ES" sz="2800" b="1" i="1" dirty="0" smtClean="0">
                <a:solidFill>
                  <a:srgbClr val="C00000"/>
                </a:solidFill>
                <a:latin typeface="Calibri" pitchFamily="18"/>
              </a:rPr>
              <a:t>Nummulites</a:t>
            </a:r>
            <a:r>
              <a:rPr lang="es-ES" sz="2800" b="1" dirty="0" smtClean="0">
                <a:solidFill>
                  <a:srgbClr val="C00000"/>
                </a:solidFill>
                <a:latin typeface="Calibri" pitchFamily="18"/>
              </a:rPr>
              <a:t> fósiles </a:t>
            </a:r>
          </a:p>
          <a:p>
            <a:pPr lvl="0" algn="ctr">
              <a:spcBef>
                <a:spcPts val="638"/>
              </a:spcBef>
            </a:pPr>
            <a:r>
              <a:rPr lang="es-ES" sz="2800" b="1" dirty="0" smtClean="0">
                <a:solidFill>
                  <a:srgbClr val="C00000"/>
                </a:solidFill>
                <a:latin typeface="Calibri" pitchFamily="18"/>
              </a:rPr>
              <a:t>Edad aproximada: 30 </a:t>
            </a:r>
            <a:r>
              <a:rPr lang="es-ES" sz="2800" b="1" dirty="0" err="1" smtClean="0">
                <a:solidFill>
                  <a:srgbClr val="C00000"/>
                </a:solidFill>
                <a:latin typeface="Calibri" pitchFamily="18"/>
              </a:rPr>
              <a:t>m.a.</a:t>
            </a:r>
            <a:endParaRPr lang="es-ES" sz="2800" b="1" dirty="0">
              <a:solidFill>
                <a:srgbClr val="C00000"/>
              </a:solidFill>
              <a:latin typeface="Calibri" pitchFamily="18"/>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Usuario\Mis documentos\Mis imágenes\PictureProject\excursión biología geología 2012\P3278442.JPG"/>
          <p:cNvPicPr>
            <a:picLocks noChangeAspect="1" noChangeArrowheads="1"/>
          </p:cNvPicPr>
          <p:nvPr/>
        </p:nvPicPr>
        <p:blipFill>
          <a:blip r:embed="rId2" cstate="print"/>
          <a:srcRect/>
          <a:stretch>
            <a:fillRect/>
          </a:stretch>
        </p:blipFill>
        <p:spPr bwMode="auto">
          <a:xfrm>
            <a:off x="-1" y="1015771"/>
            <a:ext cx="9144001" cy="5842230"/>
          </a:xfrm>
          <a:prstGeom prst="rect">
            <a:avLst/>
          </a:prstGeom>
          <a:noFill/>
        </p:spPr>
      </p:pic>
      <p:sp>
        <p:nvSpPr>
          <p:cNvPr id="3" name="2 CuadroTexto"/>
          <p:cNvSpPr txBox="1"/>
          <p:nvPr/>
        </p:nvSpPr>
        <p:spPr>
          <a:xfrm>
            <a:off x="899592" y="0"/>
            <a:ext cx="7272808" cy="1077218"/>
          </a:xfrm>
          <a:prstGeom prst="rect">
            <a:avLst/>
          </a:prstGeom>
          <a:noFill/>
        </p:spPr>
        <p:txBody>
          <a:bodyPr wrap="square" rtlCol="0">
            <a:spAutoFit/>
          </a:bodyPr>
          <a:lstStyle/>
          <a:p>
            <a:pPr algn="ctr"/>
            <a:r>
              <a:rPr lang="es-ES" sz="3200" dirty="0" smtClean="0">
                <a:solidFill>
                  <a:srgbClr val="FFFF00"/>
                </a:solidFill>
              </a:rPr>
              <a:t>Sierra de los </a:t>
            </a:r>
            <a:r>
              <a:rPr lang="es-ES" sz="3200" dirty="0" err="1" smtClean="0">
                <a:solidFill>
                  <a:srgbClr val="FFFF00"/>
                </a:solidFill>
              </a:rPr>
              <a:t>Filabres</a:t>
            </a:r>
            <a:r>
              <a:rPr lang="es-ES" sz="3200" dirty="0" smtClean="0">
                <a:solidFill>
                  <a:srgbClr val="FFFF00"/>
                </a:solidFill>
              </a:rPr>
              <a:t>. </a:t>
            </a:r>
          </a:p>
          <a:p>
            <a:pPr algn="ctr"/>
            <a:r>
              <a:rPr lang="es-ES" sz="3200" dirty="0" smtClean="0">
                <a:solidFill>
                  <a:srgbClr val="FFFF00"/>
                </a:solidFill>
              </a:rPr>
              <a:t>Canteras de Mármol blanco de </a:t>
            </a:r>
            <a:r>
              <a:rPr lang="es-ES" sz="3200" dirty="0" err="1" smtClean="0">
                <a:solidFill>
                  <a:srgbClr val="FFFF00"/>
                </a:solidFill>
              </a:rPr>
              <a:t>Macael</a:t>
            </a:r>
            <a:endParaRPr lang="es-ES" sz="3200" dirty="0">
              <a:solidFill>
                <a:srgbClr val="FFFF0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Documents and Settings\Usuario\Mis documentos\Mis imágenes\PictureProject\Ruta Biología Geología 2015\P4101840R.JPG"/>
          <p:cNvPicPr>
            <a:picLocks noChangeAspect="1" noChangeArrowheads="1"/>
          </p:cNvPicPr>
          <p:nvPr/>
        </p:nvPicPr>
        <p:blipFill>
          <a:blip r:embed="rId2" cstate="print"/>
          <a:srcRect/>
          <a:stretch>
            <a:fillRect/>
          </a:stretch>
        </p:blipFill>
        <p:spPr bwMode="auto">
          <a:xfrm>
            <a:off x="-1" y="0"/>
            <a:ext cx="9159023" cy="6021288"/>
          </a:xfrm>
          <a:prstGeom prst="rect">
            <a:avLst/>
          </a:prstGeom>
          <a:noFill/>
        </p:spPr>
      </p:pic>
      <p:sp>
        <p:nvSpPr>
          <p:cNvPr id="5" name="4 CuadroTexto"/>
          <p:cNvSpPr txBox="1"/>
          <p:nvPr/>
        </p:nvSpPr>
        <p:spPr>
          <a:xfrm>
            <a:off x="107504" y="6021288"/>
            <a:ext cx="8856984" cy="738664"/>
          </a:xfrm>
          <a:prstGeom prst="rect">
            <a:avLst/>
          </a:prstGeom>
          <a:noFill/>
        </p:spPr>
        <p:txBody>
          <a:bodyPr wrap="square" rtlCol="0">
            <a:spAutoFit/>
          </a:bodyPr>
          <a:lstStyle/>
          <a:p>
            <a:pPr algn="ctr"/>
            <a:r>
              <a:rPr lang="es-ES" sz="1400" b="1" dirty="0" smtClean="0">
                <a:solidFill>
                  <a:srgbClr val="FFFF00"/>
                </a:solidFill>
              </a:rPr>
              <a:t>Nuestro objetivo es conocer e intercambiar conocimientos sobre el Patrimonio en General y también vivir otra cultura. En la imagen, Cañón del Río </a:t>
            </a:r>
            <a:r>
              <a:rPr lang="es-ES" sz="1400" b="1" dirty="0" err="1" smtClean="0">
                <a:solidFill>
                  <a:srgbClr val="FFFF00"/>
                </a:solidFill>
              </a:rPr>
              <a:t>Gor</a:t>
            </a:r>
            <a:r>
              <a:rPr lang="es-ES" sz="1400" b="1" dirty="0" smtClean="0">
                <a:solidFill>
                  <a:srgbClr val="FFFF00"/>
                </a:solidFill>
              </a:rPr>
              <a:t> y Parque Megalítico de </a:t>
            </a:r>
            <a:r>
              <a:rPr lang="es-ES" sz="1400" b="1" dirty="0" err="1" smtClean="0">
                <a:solidFill>
                  <a:srgbClr val="FFFF00"/>
                </a:solidFill>
              </a:rPr>
              <a:t>Gorafe</a:t>
            </a:r>
            <a:r>
              <a:rPr lang="es-ES" sz="1400" b="1" dirty="0" smtClean="0">
                <a:solidFill>
                  <a:srgbClr val="FFFF00"/>
                </a:solidFill>
              </a:rPr>
              <a:t> (Granada). </a:t>
            </a:r>
          </a:p>
          <a:p>
            <a:pPr algn="ctr"/>
            <a:r>
              <a:rPr lang="es-ES" sz="1400" b="1" dirty="0" smtClean="0">
                <a:solidFill>
                  <a:srgbClr val="FFFF00"/>
                </a:solidFill>
              </a:rPr>
              <a:t>La foto es un efecto visual</a:t>
            </a:r>
            <a:endParaRPr lang="es-ES" sz="1400" b="1" dirty="0">
              <a:solidFill>
                <a:srgbClr val="FFFF00"/>
              </a:solidFill>
            </a:endParaRPr>
          </a:p>
        </p:txBody>
      </p:sp>
      <p:sp>
        <p:nvSpPr>
          <p:cNvPr id="6" name="5 CuadroTexto"/>
          <p:cNvSpPr txBox="1"/>
          <p:nvPr/>
        </p:nvSpPr>
        <p:spPr>
          <a:xfrm>
            <a:off x="1259632" y="0"/>
            <a:ext cx="7128792" cy="923330"/>
          </a:xfrm>
          <a:prstGeom prst="rect">
            <a:avLst/>
          </a:prstGeom>
          <a:noFill/>
        </p:spPr>
        <p:txBody>
          <a:bodyPr wrap="square" rtlCol="0">
            <a:spAutoFit/>
          </a:bodyPr>
          <a:lstStyle/>
          <a:p>
            <a:pPr algn="just"/>
            <a:r>
              <a:rPr lang="es-ES" dirty="0" smtClean="0">
                <a:solidFill>
                  <a:srgbClr val="FF0000"/>
                </a:solidFill>
              </a:rPr>
              <a:t>En el curso 2011-2012 comenzó el proyecto  de intercambio entre el IES José Marín de Andalucía y el </a:t>
            </a:r>
            <a:r>
              <a:rPr lang="es-ES" dirty="0" err="1" smtClean="0">
                <a:solidFill>
                  <a:srgbClr val="FF0000"/>
                </a:solidFill>
              </a:rPr>
              <a:t>Willibald</a:t>
            </a:r>
            <a:r>
              <a:rPr lang="es-ES" dirty="0" smtClean="0">
                <a:solidFill>
                  <a:srgbClr val="FF0000"/>
                </a:solidFill>
              </a:rPr>
              <a:t> </a:t>
            </a:r>
            <a:r>
              <a:rPr lang="es-ES" dirty="0" err="1" smtClean="0">
                <a:solidFill>
                  <a:srgbClr val="FF0000"/>
                </a:solidFill>
              </a:rPr>
              <a:t>Gymnasium</a:t>
            </a:r>
            <a:r>
              <a:rPr lang="es-ES" dirty="0" smtClean="0">
                <a:solidFill>
                  <a:srgbClr val="FF0000"/>
                </a:solidFill>
              </a:rPr>
              <a:t> de </a:t>
            </a:r>
            <a:r>
              <a:rPr lang="es-ES" dirty="0" err="1" smtClean="0">
                <a:solidFill>
                  <a:srgbClr val="FF0000"/>
                </a:solidFill>
              </a:rPr>
              <a:t>Eichstätt</a:t>
            </a:r>
            <a:r>
              <a:rPr lang="es-ES" dirty="0" smtClean="0">
                <a:solidFill>
                  <a:srgbClr val="FF0000"/>
                </a:solidFill>
              </a:rPr>
              <a:t> en Baviera. ¡¡Y ya van tres!!</a:t>
            </a:r>
            <a:endParaRPr lang="es-ES" dirty="0">
              <a:solidFill>
                <a:srgbClr val="FF000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C:\Documents and Settings\Usuario\Mis documentos\Mis imágenes\PictureProject\excursión andalucía oriental 1º bachillerato 2013\P4059756.JPG"/>
          <p:cNvPicPr>
            <a:picLocks noGrp="1" noChangeAspect="1" noChangeArrowheads="1"/>
          </p:cNvPicPr>
          <p:nvPr>
            <p:ph idx="1"/>
          </p:nvPr>
        </p:nvPicPr>
        <p:blipFill>
          <a:blip r:embed="rId2" cstate="print"/>
          <a:srcRect/>
          <a:stretch>
            <a:fillRect/>
          </a:stretch>
        </p:blipFill>
        <p:spPr bwMode="auto">
          <a:xfrm>
            <a:off x="-1" y="0"/>
            <a:ext cx="9805035" cy="6858000"/>
          </a:xfrm>
          <a:prstGeom prst="rect">
            <a:avLst/>
          </a:prstGeom>
          <a:noFill/>
        </p:spPr>
      </p:pic>
      <p:pic>
        <p:nvPicPr>
          <p:cNvPr id="6" name="Picture 3"/>
          <p:cNvPicPr>
            <a:picLocks noChangeAspect="1"/>
          </p:cNvPicPr>
          <p:nvPr/>
        </p:nvPicPr>
        <p:blipFill>
          <a:blip r:embed="rId3" cstate="print">
            <a:alphaModFix/>
            <a:lum/>
          </a:blip>
          <a:srcRect/>
          <a:stretch>
            <a:fillRect/>
          </a:stretch>
        </p:blipFill>
        <p:spPr>
          <a:xfrm>
            <a:off x="0" y="4026240"/>
            <a:ext cx="4867200" cy="2831760"/>
          </a:xfrm>
          <a:prstGeom prst="rect">
            <a:avLst/>
          </a:prstGeom>
          <a:noFill/>
          <a:ln>
            <a:noFill/>
          </a:ln>
        </p:spPr>
      </p:pic>
      <p:sp>
        <p:nvSpPr>
          <p:cNvPr id="7" name="6 CuadroTexto"/>
          <p:cNvSpPr txBox="1"/>
          <p:nvPr/>
        </p:nvSpPr>
        <p:spPr>
          <a:xfrm>
            <a:off x="1691680" y="260648"/>
            <a:ext cx="6192688" cy="707886"/>
          </a:xfrm>
          <a:prstGeom prst="rect">
            <a:avLst/>
          </a:prstGeom>
          <a:noFill/>
        </p:spPr>
        <p:txBody>
          <a:bodyPr wrap="square" rtlCol="0">
            <a:spAutoFit/>
          </a:bodyPr>
          <a:lstStyle/>
          <a:p>
            <a:pPr algn="ctr"/>
            <a:r>
              <a:rPr lang="es-ES" sz="4000" dirty="0" smtClean="0">
                <a:solidFill>
                  <a:srgbClr val="C00000"/>
                </a:solidFill>
              </a:rPr>
              <a:t>Sierra Nevada</a:t>
            </a:r>
            <a:endParaRPr lang="es-ES" sz="4000" dirty="0">
              <a:solidFill>
                <a:srgbClr val="C00000"/>
              </a:solidFill>
            </a:endParaRPr>
          </a:p>
        </p:txBody>
      </p:sp>
      <p:sp>
        <p:nvSpPr>
          <p:cNvPr id="8" name="7 CuadroTexto"/>
          <p:cNvSpPr txBox="1"/>
          <p:nvPr/>
        </p:nvSpPr>
        <p:spPr>
          <a:xfrm>
            <a:off x="2915816" y="980728"/>
            <a:ext cx="3744416" cy="461665"/>
          </a:xfrm>
          <a:prstGeom prst="rect">
            <a:avLst/>
          </a:prstGeom>
          <a:noFill/>
        </p:spPr>
        <p:txBody>
          <a:bodyPr wrap="square" rtlCol="0">
            <a:spAutoFit/>
          </a:bodyPr>
          <a:lstStyle/>
          <a:p>
            <a:pPr lvl="0" algn="ctr"/>
            <a:r>
              <a:rPr lang="es-ES" sz="2400" dirty="0" smtClean="0">
                <a:solidFill>
                  <a:srgbClr val="C00000"/>
                </a:solidFill>
                <a:latin typeface="Calibri" pitchFamily="18"/>
                <a:ea typeface="Microsoft YaHei" pitchFamily="2"/>
                <a:cs typeface="Mangal" pitchFamily="2"/>
              </a:rPr>
              <a:t>Relieve Glaciar</a:t>
            </a:r>
            <a:endParaRPr lang="es-ES" sz="2400" dirty="0">
              <a:solidFill>
                <a:srgbClr val="C00000"/>
              </a:solidFill>
              <a:latin typeface="Calibri" pitchFamily="18"/>
              <a:ea typeface="Microsoft YaHei" pitchFamily="2"/>
              <a:cs typeface="Mangal" pitchFamily="2"/>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576px-Hidrografia_almeria.png"/>
          <p:cNvPicPr>
            <a:picLocks noChangeAspect="1"/>
          </p:cNvPicPr>
          <p:nvPr/>
        </p:nvPicPr>
        <p:blipFill>
          <a:blip r:embed="rId2" cstate="print"/>
          <a:stretch>
            <a:fillRect/>
          </a:stretch>
        </p:blipFill>
        <p:spPr>
          <a:xfrm>
            <a:off x="1547664" y="1268760"/>
            <a:ext cx="5938317" cy="468052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6" name="5 CuadroTexto"/>
          <p:cNvSpPr txBox="1"/>
          <p:nvPr/>
        </p:nvSpPr>
        <p:spPr>
          <a:xfrm>
            <a:off x="827584" y="0"/>
            <a:ext cx="7200800" cy="1077218"/>
          </a:xfrm>
          <a:prstGeom prst="rect">
            <a:avLst/>
          </a:prstGeom>
          <a:noFill/>
        </p:spPr>
        <p:txBody>
          <a:bodyPr wrap="square" rtlCol="0">
            <a:spAutoFit/>
          </a:bodyPr>
          <a:lstStyle/>
          <a:p>
            <a:pPr algn="ctr"/>
            <a:r>
              <a:rPr lang="es-ES" sz="3200" b="1" dirty="0" smtClean="0">
                <a:solidFill>
                  <a:srgbClr val="FFFF00"/>
                </a:solidFill>
              </a:rPr>
              <a:t>PATRIMONIO GEOLÓGICO DE ANDALUCÍA (II)</a:t>
            </a:r>
            <a:endParaRPr lang="es-ES" sz="3200" b="1" dirty="0">
              <a:solidFill>
                <a:srgbClr val="FFFF00"/>
              </a:solidFill>
            </a:endParaRPr>
          </a:p>
        </p:txBody>
      </p:sp>
      <p:sp>
        <p:nvSpPr>
          <p:cNvPr id="7" name="6 CuadroTexto"/>
          <p:cNvSpPr txBox="1"/>
          <p:nvPr/>
        </p:nvSpPr>
        <p:spPr>
          <a:xfrm>
            <a:off x="1763688" y="1268760"/>
            <a:ext cx="5184576" cy="369332"/>
          </a:xfrm>
          <a:prstGeom prst="rect">
            <a:avLst/>
          </a:prstGeom>
          <a:noFill/>
        </p:spPr>
        <p:txBody>
          <a:bodyPr wrap="square" rtlCol="0">
            <a:spAutoFit/>
          </a:bodyPr>
          <a:lstStyle/>
          <a:p>
            <a:pPr algn="ctr"/>
            <a:r>
              <a:rPr lang="es-ES" b="1" dirty="0" smtClean="0">
                <a:solidFill>
                  <a:srgbClr val="FFFF00"/>
                </a:solidFill>
              </a:rPr>
              <a:t>Cuencas </a:t>
            </a:r>
            <a:r>
              <a:rPr lang="es-ES" b="1" dirty="0" err="1" smtClean="0">
                <a:solidFill>
                  <a:srgbClr val="FFFF00"/>
                </a:solidFill>
              </a:rPr>
              <a:t>Intramontañosas</a:t>
            </a:r>
            <a:endParaRPr lang="es-ES" b="1" dirty="0">
              <a:solidFill>
                <a:srgbClr val="FFFF00"/>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Documents and Settings\Usuario\Mis documentos\Mis imágenes\PictureProject\Ruta Biología Geología 2015\P4081728R.JPG"/>
          <p:cNvPicPr>
            <a:picLocks noChangeAspect="1" noChangeArrowheads="1"/>
          </p:cNvPicPr>
          <p:nvPr/>
        </p:nvPicPr>
        <p:blipFill>
          <a:blip r:embed="rId2" cstate="print"/>
          <a:srcRect/>
          <a:stretch>
            <a:fillRect/>
          </a:stretch>
        </p:blipFill>
        <p:spPr bwMode="auto">
          <a:xfrm>
            <a:off x="1" y="-110"/>
            <a:ext cx="9145970" cy="6858110"/>
          </a:xfrm>
          <a:prstGeom prst="rect">
            <a:avLst/>
          </a:prstGeom>
          <a:noFill/>
        </p:spPr>
      </p:pic>
      <p:sp>
        <p:nvSpPr>
          <p:cNvPr id="5" name="4 CuadroTexto"/>
          <p:cNvSpPr txBox="1"/>
          <p:nvPr/>
        </p:nvSpPr>
        <p:spPr>
          <a:xfrm>
            <a:off x="2195736" y="188640"/>
            <a:ext cx="4536504" cy="584775"/>
          </a:xfrm>
          <a:prstGeom prst="rect">
            <a:avLst/>
          </a:prstGeom>
          <a:noFill/>
        </p:spPr>
        <p:txBody>
          <a:bodyPr wrap="square" rtlCol="0">
            <a:spAutoFit/>
          </a:bodyPr>
          <a:lstStyle/>
          <a:p>
            <a:r>
              <a:rPr lang="es-ES" sz="3200" b="1" dirty="0" smtClean="0">
                <a:solidFill>
                  <a:srgbClr val="C00000"/>
                </a:solidFill>
              </a:rPr>
              <a:t>Cuenca del Almanzora</a:t>
            </a:r>
            <a:endParaRPr lang="es-ES" sz="3200" b="1" dirty="0">
              <a:solidFill>
                <a:srgbClr val="C00000"/>
              </a:solidFill>
            </a:endParaRPr>
          </a:p>
        </p:txBody>
      </p:sp>
      <p:sp>
        <p:nvSpPr>
          <p:cNvPr id="6" name="5 CuadroTexto"/>
          <p:cNvSpPr txBox="1"/>
          <p:nvPr/>
        </p:nvSpPr>
        <p:spPr>
          <a:xfrm>
            <a:off x="4535488" y="5657671"/>
            <a:ext cx="4608512" cy="1200329"/>
          </a:xfrm>
          <a:prstGeom prst="rect">
            <a:avLst/>
          </a:prstGeom>
          <a:noFill/>
        </p:spPr>
        <p:txBody>
          <a:bodyPr wrap="square" rtlCol="0">
            <a:spAutoFit/>
          </a:bodyPr>
          <a:lstStyle/>
          <a:p>
            <a:r>
              <a:rPr lang="es-ES" sz="2400" b="1" dirty="0" smtClean="0">
                <a:solidFill>
                  <a:schemeClr val="bg1"/>
                </a:solidFill>
              </a:rPr>
              <a:t>Situada en la mitad de la provincia de Almería, por donde pasa el río Almanzora</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Documents and Settings\Usuario\Mis documentos\Mis imágenes\PictureProject\Ruta Biología Geología 2015\P4081731R.JPG"/>
          <p:cNvPicPr>
            <a:picLocks noChangeAspect="1" noChangeArrowheads="1"/>
          </p:cNvPicPr>
          <p:nvPr/>
        </p:nvPicPr>
        <p:blipFill>
          <a:blip r:embed="rId2" cstate="print"/>
          <a:srcRect/>
          <a:stretch>
            <a:fillRect/>
          </a:stretch>
        </p:blipFill>
        <p:spPr bwMode="auto">
          <a:xfrm>
            <a:off x="0" y="0"/>
            <a:ext cx="9145970" cy="6858110"/>
          </a:xfrm>
          <a:prstGeom prst="rect">
            <a:avLst/>
          </a:prstGeom>
          <a:noFill/>
        </p:spPr>
      </p:pic>
      <p:pic>
        <p:nvPicPr>
          <p:cNvPr id="5" name="Picture 4" descr="C:\Documents and Settings\Usuario\Mis documentos\Mis imágenes\PictureProject\COMENIUS 2012-2014\DSCN0342.JPG"/>
          <p:cNvPicPr>
            <a:picLocks noChangeAspect="1" noChangeArrowheads="1"/>
          </p:cNvPicPr>
          <p:nvPr/>
        </p:nvPicPr>
        <p:blipFill>
          <a:blip r:embed="rId3" cstate="print"/>
          <a:srcRect/>
          <a:stretch>
            <a:fillRect/>
          </a:stretch>
        </p:blipFill>
        <p:spPr bwMode="auto">
          <a:xfrm>
            <a:off x="0" y="3450116"/>
            <a:ext cx="2555776" cy="3407884"/>
          </a:xfrm>
          <a:prstGeom prst="rect">
            <a:avLst/>
          </a:prstGeom>
          <a:noFill/>
        </p:spPr>
      </p:pic>
      <p:sp>
        <p:nvSpPr>
          <p:cNvPr id="6" name="5 CuadroTexto"/>
          <p:cNvSpPr txBox="1"/>
          <p:nvPr/>
        </p:nvSpPr>
        <p:spPr>
          <a:xfrm>
            <a:off x="2051720" y="4826675"/>
            <a:ext cx="5688632" cy="2031325"/>
          </a:xfrm>
          <a:prstGeom prst="rect">
            <a:avLst/>
          </a:prstGeom>
          <a:noFill/>
        </p:spPr>
        <p:txBody>
          <a:bodyPr wrap="square" rtlCol="0">
            <a:spAutoFit/>
          </a:bodyPr>
          <a:lstStyle/>
          <a:p>
            <a:r>
              <a:rPr lang="es-ES" b="1" dirty="0" smtClean="0">
                <a:solidFill>
                  <a:srgbClr val="FFFF00"/>
                </a:solidFill>
              </a:rPr>
              <a:t>En las paredes de la cuenca del río se pueden observar estratos donde se ven gran cantidad de fósiles, como conchas, </a:t>
            </a:r>
            <a:r>
              <a:rPr lang="es-ES" b="1" dirty="0" err="1" smtClean="0">
                <a:solidFill>
                  <a:srgbClr val="FFFF00"/>
                </a:solidFill>
              </a:rPr>
              <a:t>Ostraeas</a:t>
            </a:r>
            <a:r>
              <a:rPr lang="es-ES" b="1" dirty="0" smtClean="0">
                <a:solidFill>
                  <a:srgbClr val="FFFF00"/>
                </a:solidFill>
              </a:rPr>
              <a:t>, corales, etc. Esto indica que anteriormente esta zona se encontraba bajo el mar y que era un lugar propenso para la formación de corales y el desarrollo de otras muchas formas de seres vivos</a:t>
            </a:r>
            <a:endParaRPr lang="es-ES" sz="2400" b="1" dirty="0" smtClean="0">
              <a:solidFill>
                <a:srgbClr val="FFFF00"/>
              </a:solidFill>
              <a:cs typeface="Aharoni" pitchFamily="2" charset="-79"/>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lavozdealmeria.es/img/galeriafotos/SORBAS-KARST/SORBAS-KARST3.jpg"/>
          <p:cNvPicPr>
            <a:picLocks noChangeAspect="1" noChangeArrowheads="1"/>
          </p:cNvPicPr>
          <p:nvPr/>
        </p:nvPicPr>
        <p:blipFill>
          <a:blip r:embed="rId2" cstate="print"/>
          <a:srcRect/>
          <a:stretch>
            <a:fillRect/>
          </a:stretch>
        </p:blipFill>
        <p:spPr bwMode="auto">
          <a:xfrm>
            <a:off x="0" y="0"/>
            <a:ext cx="9144000" cy="6023611"/>
          </a:xfrm>
          <a:prstGeom prst="rect">
            <a:avLst/>
          </a:prstGeom>
          <a:noFill/>
        </p:spPr>
      </p:pic>
      <p:pic>
        <p:nvPicPr>
          <p:cNvPr id="3077" name="Picture 5" descr="http://www.lavozdealmeria.es/img/galeriafotos/SORBAS-KARST/SORBAS-KARST6.jpg"/>
          <p:cNvPicPr>
            <a:picLocks noChangeAspect="1" noChangeArrowheads="1"/>
          </p:cNvPicPr>
          <p:nvPr/>
        </p:nvPicPr>
        <p:blipFill>
          <a:blip r:embed="rId3" cstate="print"/>
          <a:srcRect/>
          <a:stretch>
            <a:fillRect/>
          </a:stretch>
        </p:blipFill>
        <p:spPr bwMode="auto">
          <a:xfrm>
            <a:off x="0" y="4417616"/>
            <a:ext cx="5220071" cy="2440384"/>
          </a:xfrm>
          <a:prstGeom prst="rect">
            <a:avLst/>
          </a:prstGeom>
          <a:noFill/>
        </p:spPr>
      </p:pic>
      <p:sp>
        <p:nvSpPr>
          <p:cNvPr id="8" name="7 CuadroTexto"/>
          <p:cNvSpPr txBox="1"/>
          <p:nvPr/>
        </p:nvSpPr>
        <p:spPr>
          <a:xfrm>
            <a:off x="2411760" y="260648"/>
            <a:ext cx="4536504" cy="1077218"/>
          </a:xfrm>
          <a:prstGeom prst="rect">
            <a:avLst/>
          </a:prstGeom>
          <a:noFill/>
        </p:spPr>
        <p:txBody>
          <a:bodyPr wrap="square" rtlCol="0">
            <a:spAutoFit/>
          </a:bodyPr>
          <a:lstStyle/>
          <a:p>
            <a:pPr algn="ctr"/>
            <a:r>
              <a:rPr lang="es-ES" sz="3200" b="1" dirty="0" smtClean="0">
                <a:solidFill>
                  <a:srgbClr val="FFFF00"/>
                </a:solidFill>
              </a:rPr>
              <a:t>Cuenca de Sorbas </a:t>
            </a:r>
          </a:p>
          <a:p>
            <a:pPr algn="ctr"/>
            <a:r>
              <a:rPr lang="es-ES" sz="3200" b="1" dirty="0" smtClean="0">
                <a:solidFill>
                  <a:srgbClr val="FFFF00"/>
                </a:solidFill>
              </a:rPr>
              <a:t>Carst en Yesos</a:t>
            </a:r>
            <a:endParaRPr lang="es-ES" sz="3200" b="1" dirty="0">
              <a:solidFill>
                <a:srgbClr val="FFFF00"/>
              </a:solidFill>
            </a:endParaRPr>
          </a:p>
        </p:txBody>
      </p:sp>
      <p:pic>
        <p:nvPicPr>
          <p:cNvPr id="7170" name="Picture 2" descr="C:\Documents and Settings\Usuario\Mis documentos\Mis imágenes\PictureProject\Ruta Biología Geología 2015\P4081752R.JPG"/>
          <p:cNvPicPr>
            <a:picLocks noChangeAspect="1" noChangeArrowheads="1"/>
          </p:cNvPicPr>
          <p:nvPr/>
        </p:nvPicPr>
        <p:blipFill>
          <a:blip r:embed="rId4" cstate="print"/>
          <a:srcRect/>
          <a:stretch>
            <a:fillRect/>
          </a:stretch>
        </p:blipFill>
        <p:spPr bwMode="auto">
          <a:xfrm>
            <a:off x="4955206" y="3717032"/>
            <a:ext cx="4188793" cy="3140968"/>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Documents and Settings\Usuario\Mis documentos\Mis imágenes\PictureProject\Ruta Biología Geología 2015\P4081754R.JPG"/>
          <p:cNvPicPr>
            <a:picLocks noChangeAspect="1" noChangeArrowheads="1"/>
          </p:cNvPicPr>
          <p:nvPr/>
        </p:nvPicPr>
        <p:blipFill>
          <a:blip r:embed="rId2" cstate="print"/>
          <a:srcRect/>
          <a:stretch>
            <a:fillRect/>
          </a:stretch>
        </p:blipFill>
        <p:spPr bwMode="auto">
          <a:xfrm>
            <a:off x="0" y="0"/>
            <a:ext cx="9145823" cy="6858000"/>
          </a:xfrm>
          <a:prstGeom prst="rect">
            <a:avLst/>
          </a:prstGeom>
          <a:noFill/>
        </p:spPr>
      </p:pic>
      <p:sp>
        <p:nvSpPr>
          <p:cNvPr id="7" name="3 Marcador de contenido"/>
          <p:cNvSpPr txBox="1">
            <a:spLocks noGrp="1"/>
          </p:cNvSpPr>
          <p:nvPr>
            <p:ph idx="1"/>
          </p:nvPr>
        </p:nvSpPr>
        <p:spPr>
          <a:xfrm>
            <a:off x="323528" y="5201816"/>
            <a:ext cx="8229600" cy="1656184"/>
          </a:xfrm>
          <a:prstGeom prst="rect">
            <a:avLst/>
          </a:prstGeom>
          <a:noFill/>
        </p:spPr>
        <p:txBody>
          <a:bodyPr wrap="square" rtlCol="0">
            <a:spAutoFit/>
          </a:bodyPr>
          <a:lstStyle/>
          <a:p>
            <a:pPr algn="just"/>
            <a:r>
              <a:rPr lang="es-ES" sz="2000" b="1" dirty="0" smtClean="0">
                <a:solidFill>
                  <a:srgbClr val="FFFF00"/>
                </a:solidFill>
                <a:latin typeface="Arial" pitchFamily="34" charset="0"/>
                <a:cs typeface="Arial" pitchFamily="34" charset="0"/>
              </a:rPr>
              <a:t>Es un complejo de cuevas, cañones, dolinas, geodas y demás fenómenos cársticos excavados por el Río Aguas en un deposito de Yeso al sur de la localidad de </a:t>
            </a:r>
            <a:r>
              <a:rPr lang="es-ES" sz="2000" b="1" dirty="0" smtClean="0">
                <a:solidFill>
                  <a:srgbClr val="FFFF00"/>
                </a:solidFill>
                <a:cs typeface="Arial" pitchFamily="34" charset="0"/>
              </a:rPr>
              <a:t>Sorbas</a:t>
            </a:r>
            <a:r>
              <a:rPr lang="es-ES" sz="2000" b="1" dirty="0" smtClean="0">
                <a:solidFill>
                  <a:srgbClr val="FFFF00"/>
                </a:solidFill>
                <a:latin typeface="Arial" pitchFamily="34" charset="0"/>
                <a:cs typeface="Arial" pitchFamily="34" charset="0"/>
              </a:rPr>
              <a:t>, en Almería. Tiene un área de 12 km2 con más de 1.000 cavidades excavadas con cantidad de galerías repletas de estalactitas y estalagmitas.</a:t>
            </a:r>
            <a:endParaRPr lang="es-ES" sz="2000" b="1" dirty="0">
              <a:solidFill>
                <a:srgbClr val="FFFF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Documents and Settings\Usuario\Mis documentos\Mis imágenes\PictureProject\COMENIUS VUELTA 8 DE ABRIL 2014\DSCN0970 red.JPG"/>
          <p:cNvPicPr>
            <a:picLocks noChangeAspect="1" noChangeArrowheads="1"/>
          </p:cNvPicPr>
          <p:nvPr/>
        </p:nvPicPr>
        <p:blipFill>
          <a:blip r:embed="rId2" cstate="print"/>
          <a:srcRect/>
          <a:stretch>
            <a:fillRect/>
          </a:stretch>
        </p:blipFill>
        <p:spPr bwMode="auto">
          <a:xfrm>
            <a:off x="0" y="-1822"/>
            <a:ext cx="9144000" cy="6861645"/>
          </a:xfrm>
          <a:prstGeom prst="rect">
            <a:avLst/>
          </a:prstGeom>
          <a:noFill/>
        </p:spPr>
      </p:pic>
      <p:pic>
        <p:nvPicPr>
          <p:cNvPr id="9219" name="Picture 3" descr="C:\Documents and Settings\Usuario\Mis documentos\Mis imágenes\PictureProject\COMENIUS VUELTA 8 DE ABRIL 2014\DSCN0985 red.JPG"/>
          <p:cNvPicPr>
            <a:picLocks noChangeAspect="1" noChangeArrowheads="1"/>
          </p:cNvPicPr>
          <p:nvPr/>
        </p:nvPicPr>
        <p:blipFill>
          <a:blip r:embed="rId3" cstate="print"/>
          <a:srcRect/>
          <a:stretch>
            <a:fillRect/>
          </a:stretch>
        </p:blipFill>
        <p:spPr bwMode="auto">
          <a:xfrm>
            <a:off x="1" y="3429000"/>
            <a:ext cx="2573117" cy="3429000"/>
          </a:xfrm>
          <a:prstGeom prst="rect">
            <a:avLst/>
          </a:prstGeom>
          <a:noFill/>
        </p:spPr>
      </p:pic>
      <p:sp>
        <p:nvSpPr>
          <p:cNvPr id="9" name="8 CuadroTexto"/>
          <p:cNvSpPr txBox="1"/>
          <p:nvPr/>
        </p:nvSpPr>
        <p:spPr>
          <a:xfrm>
            <a:off x="1907704" y="0"/>
            <a:ext cx="7236296" cy="1323439"/>
          </a:xfrm>
          <a:prstGeom prst="rect">
            <a:avLst/>
          </a:prstGeom>
          <a:noFill/>
        </p:spPr>
        <p:txBody>
          <a:bodyPr wrap="square" rtlCol="0">
            <a:spAutoFit/>
          </a:bodyPr>
          <a:lstStyle/>
          <a:p>
            <a:r>
              <a:rPr lang="es-ES" sz="2000" b="1" dirty="0" smtClean="0">
                <a:solidFill>
                  <a:schemeClr val="bg1"/>
                </a:solidFill>
                <a:cs typeface="Aharoni" pitchFamily="2" charset="-79"/>
              </a:rPr>
              <a:t>Es uno de los carst </a:t>
            </a:r>
            <a:r>
              <a:rPr lang="es-ES" sz="2000" b="1" dirty="0" err="1" smtClean="0">
                <a:solidFill>
                  <a:schemeClr val="bg1"/>
                </a:solidFill>
                <a:cs typeface="Aharoni" pitchFamily="2" charset="-79"/>
              </a:rPr>
              <a:t>evaporíticos</a:t>
            </a:r>
            <a:r>
              <a:rPr lang="es-ES" sz="2000" b="1" dirty="0" smtClean="0">
                <a:solidFill>
                  <a:schemeClr val="bg1"/>
                </a:solidFill>
                <a:cs typeface="Aharoni" pitchFamily="2" charset="-79"/>
              </a:rPr>
              <a:t> más importantes del mundo. La red de cuevas subterráneas se extiende decenas de kilómetros bajo el desierto de yeso. Fue declarado Paraje Natural por la Junta de Andalucía en 1989</a:t>
            </a:r>
            <a:endParaRPr lang="es-ES" sz="2000" b="1" dirty="0">
              <a:solidFill>
                <a:schemeClr val="bg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Usuario\Mis documentos\Mis imágenes\PictureProject\excursión andalucía oriental 1º bachillerato 2013\P4039698.JPG"/>
          <p:cNvPicPr>
            <a:picLocks noChangeAspect="1" noChangeArrowheads="1"/>
          </p:cNvPicPr>
          <p:nvPr/>
        </p:nvPicPr>
        <p:blipFill>
          <a:blip r:embed="rId2" cstate="print"/>
          <a:srcRect/>
          <a:stretch>
            <a:fillRect/>
          </a:stretch>
        </p:blipFill>
        <p:spPr bwMode="auto">
          <a:xfrm>
            <a:off x="-1" y="0"/>
            <a:ext cx="9144001" cy="3217181"/>
          </a:xfrm>
          <a:prstGeom prst="rect">
            <a:avLst/>
          </a:prstGeom>
          <a:noFill/>
        </p:spPr>
      </p:pic>
      <p:sp>
        <p:nvSpPr>
          <p:cNvPr id="5" name="4 CuadroTexto"/>
          <p:cNvSpPr txBox="1"/>
          <p:nvPr/>
        </p:nvSpPr>
        <p:spPr>
          <a:xfrm>
            <a:off x="1619672" y="260648"/>
            <a:ext cx="5472608" cy="523220"/>
          </a:xfrm>
          <a:prstGeom prst="rect">
            <a:avLst/>
          </a:prstGeom>
          <a:noFill/>
        </p:spPr>
        <p:txBody>
          <a:bodyPr wrap="square" rtlCol="0">
            <a:spAutoFit/>
          </a:bodyPr>
          <a:lstStyle/>
          <a:p>
            <a:pPr algn="ctr"/>
            <a:r>
              <a:rPr lang="es-ES" sz="2800" b="1" dirty="0" smtClean="0">
                <a:solidFill>
                  <a:srgbClr val="C00000"/>
                </a:solidFill>
              </a:rPr>
              <a:t>Volcanes de Cabo de Gata</a:t>
            </a:r>
            <a:endParaRPr lang="es-ES" sz="2800" b="1" dirty="0">
              <a:solidFill>
                <a:srgbClr val="C00000"/>
              </a:solidFill>
            </a:endParaRPr>
          </a:p>
        </p:txBody>
      </p:sp>
      <p:pic>
        <p:nvPicPr>
          <p:cNvPr id="10242" name="Picture 2" descr="C:\Documents and Settings\Usuario\Mis documentos\Mis imágenes\PictureProject\Ruta Biología Geología 2015\P4081763R.JPG"/>
          <p:cNvPicPr>
            <a:picLocks noChangeAspect="1" noChangeArrowheads="1"/>
          </p:cNvPicPr>
          <p:nvPr/>
        </p:nvPicPr>
        <p:blipFill>
          <a:blip r:embed="rId3" cstate="print"/>
          <a:srcRect/>
          <a:stretch>
            <a:fillRect/>
          </a:stretch>
        </p:blipFill>
        <p:spPr bwMode="auto">
          <a:xfrm>
            <a:off x="-1" y="2633408"/>
            <a:ext cx="4326013" cy="3243863"/>
          </a:xfrm>
          <a:prstGeom prst="rect">
            <a:avLst/>
          </a:prstGeom>
          <a:noFill/>
        </p:spPr>
      </p:pic>
      <p:pic>
        <p:nvPicPr>
          <p:cNvPr id="10243" name="Picture 3" descr="C:\Documents and Settings\Usuario\Mis documentos\Mis imágenes\PictureProject\Ruta Biología Geología 2015\P4081767R.JPG"/>
          <p:cNvPicPr>
            <a:picLocks noChangeAspect="1" noChangeArrowheads="1"/>
          </p:cNvPicPr>
          <p:nvPr/>
        </p:nvPicPr>
        <p:blipFill>
          <a:blip r:embed="rId4" cstate="print"/>
          <a:srcRect/>
          <a:stretch>
            <a:fillRect/>
          </a:stretch>
        </p:blipFill>
        <p:spPr bwMode="auto">
          <a:xfrm>
            <a:off x="4822658" y="2636913"/>
            <a:ext cx="4321342" cy="3240360"/>
          </a:xfrm>
          <a:prstGeom prst="rect">
            <a:avLst/>
          </a:prstGeom>
          <a:noFill/>
        </p:spPr>
      </p:pic>
      <p:sp>
        <p:nvSpPr>
          <p:cNvPr id="8" name="7 Rectángulo"/>
          <p:cNvSpPr/>
          <p:nvPr/>
        </p:nvSpPr>
        <p:spPr>
          <a:xfrm>
            <a:off x="467544" y="5226784"/>
            <a:ext cx="8280920" cy="1631216"/>
          </a:xfrm>
          <a:prstGeom prst="rect">
            <a:avLst/>
          </a:prstGeom>
        </p:spPr>
        <p:txBody>
          <a:bodyPr wrap="square">
            <a:spAutoFit/>
          </a:bodyPr>
          <a:lstStyle/>
          <a:p>
            <a:pPr algn="just"/>
            <a:r>
              <a:rPr lang="es-ES" sz="2000" b="1" dirty="0" smtClean="0">
                <a:solidFill>
                  <a:srgbClr val="FFFF00"/>
                </a:solidFill>
              </a:rPr>
              <a:t>Las rocas de Cabo de Gata son </a:t>
            </a:r>
            <a:r>
              <a:rPr lang="es-ES" sz="2000" b="1" dirty="0" err="1" smtClean="0">
                <a:solidFill>
                  <a:srgbClr val="FFFF00"/>
                </a:solidFill>
              </a:rPr>
              <a:t>magmáticas</a:t>
            </a:r>
            <a:r>
              <a:rPr lang="es-ES" sz="2000" b="1" dirty="0" smtClean="0">
                <a:solidFill>
                  <a:srgbClr val="FFFF00"/>
                </a:solidFill>
              </a:rPr>
              <a:t> de carácter volcánico. Entre unos 15 y 9 millones de años comenzó la actividad </a:t>
            </a:r>
            <a:r>
              <a:rPr lang="es-ES" sz="2000" b="1" dirty="0" err="1" smtClean="0">
                <a:solidFill>
                  <a:srgbClr val="FFFF00"/>
                </a:solidFill>
              </a:rPr>
              <a:t>magmática</a:t>
            </a:r>
            <a:r>
              <a:rPr lang="es-ES" sz="2000" b="1" dirty="0" smtClean="0">
                <a:solidFill>
                  <a:srgbClr val="FFFF00"/>
                </a:solidFill>
              </a:rPr>
              <a:t> en el mar de </a:t>
            </a:r>
            <a:r>
              <a:rPr lang="es-ES" sz="2000" b="1" dirty="0" err="1" smtClean="0">
                <a:solidFill>
                  <a:srgbClr val="FFFF00"/>
                </a:solidFill>
              </a:rPr>
              <a:t>Alborán</a:t>
            </a:r>
            <a:r>
              <a:rPr lang="es-ES" sz="2000" b="1" dirty="0" smtClean="0">
                <a:solidFill>
                  <a:srgbClr val="FFFF00"/>
                </a:solidFill>
              </a:rPr>
              <a:t> produciéndose el depósito de sedimentos marinos, corales entre otros, sobre los fondos volcánicos. Más tarde, hace unos 8 millones de años, se produjo un segundo ciclo volcánico</a:t>
            </a:r>
            <a:endParaRPr lang="es-ES" sz="2000" b="1" dirty="0">
              <a:solidFill>
                <a:srgbClr val="FFFF00"/>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Documents and Settings\Usuario\Mis documentos\Mis imágenes\PictureProject\excursión andalucía oriental 1º bachillerato 2013\P4039715.JPG"/>
          <p:cNvPicPr>
            <a:picLocks noChangeAspect="1" noChangeArrowheads="1"/>
          </p:cNvPicPr>
          <p:nvPr/>
        </p:nvPicPr>
        <p:blipFill>
          <a:blip r:embed="rId2" cstate="print"/>
          <a:srcRect/>
          <a:stretch>
            <a:fillRect/>
          </a:stretch>
        </p:blipFill>
        <p:spPr bwMode="auto">
          <a:xfrm>
            <a:off x="0" y="-1"/>
            <a:ext cx="9144000" cy="6858001"/>
          </a:xfrm>
          <a:prstGeom prst="rect">
            <a:avLst/>
          </a:prstGeom>
          <a:noFill/>
        </p:spPr>
      </p:pic>
      <p:sp>
        <p:nvSpPr>
          <p:cNvPr id="8" name="7 CuadroTexto"/>
          <p:cNvSpPr txBox="1"/>
          <p:nvPr/>
        </p:nvSpPr>
        <p:spPr>
          <a:xfrm>
            <a:off x="611560" y="404664"/>
            <a:ext cx="7992888" cy="1200329"/>
          </a:xfrm>
          <a:prstGeom prst="rect">
            <a:avLst/>
          </a:prstGeom>
          <a:noFill/>
        </p:spPr>
        <p:txBody>
          <a:bodyPr wrap="square" rtlCol="0">
            <a:spAutoFit/>
          </a:bodyPr>
          <a:lstStyle/>
          <a:p>
            <a:pPr algn="just"/>
            <a:r>
              <a:rPr lang="es-ES" b="1" dirty="0" smtClean="0">
                <a:solidFill>
                  <a:srgbClr val="FFFF00"/>
                </a:solidFill>
              </a:rPr>
              <a:t>Algunos edificios volcánicos emergen, dando lugar a erupciones aéreas. Se produce en la Era Terciaria, cuando comienza la apertura del mar mediterráneo. Las formas del relieve originales prácticamente han desaparecido, aunque podemos encontrar restos de columnas basálticas.</a:t>
            </a:r>
            <a:endParaRPr lang="es-ES" b="1" dirty="0">
              <a:solidFill>
                <a:srgbClr val="FFFF00"/>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Documents and Settings\Usuario\Mis documentos\Mis imágenes\PictureProject\excursión biología geología 2012\P3298541.JPG"/>
          <p:cNvPicPr>
            <a:picLocks noChangeAspect="1" noChangeArrowheads="1"/>
          </p:cNvPicPr>
          <p:nvPr/>
        </p:nvPicPr>
        <p:blipFill>
          <a:blip r:embed="rId2" cstate="print"/>
          <a:srcRect/>
          <a:stretch>
            <a:fillRect/>
          </a:stretch>
        </p:blipFill>
        <p:spPr bwMode="auto">
          <a:xfrm>
            <a:off x="0" y="0"/>
            <a:ext cx="9144000" cy="6858001"/>
          </a:xfrm>
          <a:prstGeom prst="rect">
            <a:avLst/>
          </a:prstGeom>
          <a:noFill/>
        </p:spPr>
      </p:pic>
      <p:sp>
        <p:nvSpPr>
          <p:cNvPr id="7" name="6 CuadroTexto"/>
          <p:cNvSpPr txBox="1"/>
          <p:nvPr/>
        </p:nvSpPr>
        <p:spPr>
          <a:xfrm>
            <a:off x="1763688" y="0"/>
            <a:ext cx="5832648" cy="954107"/>
          </a:xfrm>
          <a:prstGeom prst="rect">
            <a:avLst/>
          </a:prstGeom>
          <a:noFill/>
        </p:spPr>
        <p:txBody>
          <a:bodyPr wrap="square" rtlCol="0">
            <a:spAutoFit/>
          </a:bodyPr>
          <a:lstStyle/>
          <a:p>
            <a:pPr algn="ctr"/>
            <a:r>
              <a:rPr lang="es-ES" sz="2800" b="1" dirty="0" smtClean="0">
                <a:solidFill>
                  <a:srgbClr val="990000"/>
                </a:solidFill>
              </a:rPr>
              <a:t>PATRIMONIO GEOLÓGICO DE ANDALUCÍA (III)</a:t>
            </a:r>
            <a:endParaRPr lang="es-ES" sz="2800" b="1" dirty="0">
              <a:solidFill>
                <a:srgbClr val="990000"/>
              </a:solidFill>
            </a:endParaRPr>
          </a:p>
        </p:txBody>
      </p:sp>
      <p:sp>
        <p:nvSpPr>
          <p:cNvPr id="9" name="8 CuadroTexto"/>
          <p:cNvSpPr txBox="1"/>
          <p:nvPr/>
        </p:nvSpPr>
        <p:spPr>
          <a:xfrm>
            <a:off x="2843808" y="1052736"/>
            <a:ext cx="3600400" cy="523220"/>
          </a:xfrm>
          <a:prstGeom prst="rect">
            <a:avLst/>
          </a:prstGeom>
          <a:noFill/>
        </p:spPr>
        <p:txBody>
          <a:bodyPr wrap="square" rtlCol="0">
            <a:spAutoFit/>
          </a:bodyPr>
          <a:lstStyle/>
          <a:p>
            <a:r>
              <a:rPr lang="es-ES" sz="2800" b="1" dirty="0" smtClean="0">
                <a:solidFill>
                  <a:srgbClr val="C00000"/>
                </a:solidFill>
              </a:rPr>
              <a:t>El Paisaje Cárstico</a:t>
            </a:r>
            <a:endParaRPr lang="es-ES" sz="2800" b="1" dirty="0">
              <a:solidFill>
                <a:srgbClr val="C0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187624" y="116632"/>
            <a:ext cx="7344816" cy="1015663"/>
          </a:xfrm>
          <a:prstGeom prst="rect">
            <a:avLst/>
          </a:prstGeom>
          <a:noFill/>
        </p:spPr>
        <p:txBody>
          <a:bodyPr wrap="square" rtlCol="0">
            <a:spAutoFit/>
          </a:bodyPr>
          <a:lstStyle/>
          <a:p>
            <a:pPr algn="ctr"/>
            <a:r>
              <a:rPr lang="es-ES" sz="2000" b="1" dirty="0" smtClean="0">
                <a:solidFill>
                  <a:srgbClr val="FFFF00"/>
                </a:solidFill>
              </a:rPr>
              <a:t>Nuestro instituto “José Marín” está en la Comarca de Los Vélez, en la provincia de Almería, Comunidad Autónoma de Andalucía, España e Europa</a:t>
            </a:r>
            <a:endParaRPr lang="es-ES" sz="2000" b="1" dirty="0">
              <a:solidFill>
                <a:srgbClr val="FFFF00"/>
              </a:solidFill>
            </a:endParaRPr>
          </a:p>
        </p:txBody>
      </p:sp>
      <p:pic>
        <p:nvPicPr>
          <p:cNvPr id="5" name="4 Imagen"/>
          <p:cNvPicPr>
            <a:picLocks noChangeAspect="1"/>
          </p:cNvPicPr>
          <p:nvPr/>
        </p:nvPicPr>
        <p:blipFill>
          <a:blip r:embed="rId2" cstate="print">
            <a:alphaModFix/>
            <a:lum/>
          </a:blip>
          <a:srcRect/>
          <a:stretch>
            <a:fillRect/>
          </a:stretch>
        </p:blipFill>
        <p:spPr>
          <a:xfrm>
            <a:off x="4499992" y="3645024"/>
            <a:ext cx="3960440" cy="2904676"/>
          </a:xfrm>
          <a:prstGeom prst="rect">
            <a:avLst/>
          </a:prstGeom>
          <a:noFill/>
          <a:ln>
            <a:noFill/>
          </a:ln>
        </p:spPr>
      </p:pic>
      <p:pic>
        <p:nvPicPr>
          <p:cNvPr id="6" name="5 Imagen"/>
          <p:cNvPicPr>
            <a:picLocks noChangeAspect="1"/>
          </p:cNvPicPr>
          <p:nvPr/>
        </p:nvPicPr>
        <p:blipFill>
          <a:blip r:embed="rId3" cstate="print">
            <a:alphaModFix/>
            <a:lum/>
          </a:blip>
          <a:srcRect/>
          <a:stretch>
            <a:fillRect/>
          </a:stretch>
        </p:blipFill>
        <p:spPr>
          <a:xfrm>
            <a:off x="467544" y="3861048"/>
            <a:ext cx="3040570" cy="2664296"/>
          </a:xfrm>
          <a:prstGeom prst="rect">
            <a:avLst/>
          </a:prstGeom>
          <a:noFill/>
          <a:ln>
            <a:noFill/>
          </a:ln>
        </p:spPr>
      </p:pic>
      <p:pic>
        <p:nvPicPr>
          <p:cNvPr id="8" name="7 Imagen"/>
          <p:cNvPicPr>
            <a:picLocks noChangeAspect="1"/>
          </p:cNvPicPr>
          <p:nvPr/>
        </p:nvPicPr>
        <p:blipFill>
          <a:blip r:embed="rId4" cstate="print">
            <a:alphaModFix/>
            <a:lum/>
          </a:blip>
          <a:srcRect/>
          <a:stretch>
            <a:fillRect/>
          </a:stretch>
        </p:blipFill>
        <p:spPr>
          <a:xfrm>
            <a:off x="4499992" y="1196752"/>
            <a:ext cx="3888432" cy="2304256"/>
          </a:xfrm>
          <a:prstGeom prst="rect">
            <a:avLst/>
          </a:prstGeom>
          <a:noFill/>
          <a:ln>
            <a:noFill/>
          </a:ln>
        </p:spPr>
      </p:pic>
      <p:pic>
        <p:nvPicPr>
          <p:cNvPr id="9" name="8 Imagen"/>
          <p:cNvPicPr>
            <a:picLocks noChangeAspect="1"/>
          </p:cNvPicPr>
          <p:nvPr/>
        </p:nvPicPr>
        <p:blipFill>
          <a:blip r:embed="rId5" cstate="print">
            <a:alphaModFix/>
            <a:lum/>
          </a:blip>
          <a:srcRect/>
          <a:stretch>
            <a:fillRect/>
          </a:stretch>
        </p:blipFill>
        <p:spPr>
          <a:xfrm>
            <a:off x="755576" y="1196752"/>
            <a:ext cx="2540553" cy="2592288"/>
          </a:xfrm>
          <a:prstGeom prst="rect">
            <a:avLst/>
          </a:prstGeom>
          <a:noFill/>
          <a:ln>
            <a:noFill/>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Documents and Settings\Usuario\Mis documentos\Mis imágenes\PictureProject\excursión andalucía oriental 1º bachillerato 2013\P4059790.JPG"/>
          <p:cNvPicPr>
            <a:picLocks noChangeAspect="1" noChangeArrowheads="1"/>
          </p:cNvPicPr>
          <p:nvPr/>
        </p:nvPicPr>
        <p:blipFill>
          <a:blip r:embed="rId2" cstate="print"/>
          <a:srcRect/>
          <a:stretch>
            <a:fillRect/>
          </a:stretch>
        </p:blipFill>
        <p:spPr bwMode="auto">
          <a:xfrm>
            <a:off x="0" y="1628539"/>
            <a:ext cx="9144000" cy="5229461"/>
          </a:xfrm>
          <a:prstGeom prst="rect">
            <a:avLst/>
          </a:prstGeom>
          <a:noFill/>
        </p:spPr>
      </p:pic>
      <p:sp>
        <p:nvSpPr>
          <p:cNvPr id="5" name="4 CuadroTexto"/>
          <p:cNvSpPr txBox="1"/>
          <p:nvPr/>
        </p:nvSpPr>
        <p:spPr>
          <a:xfrm>
            <a:off x="0" y="1"/>
            <a:ext cx="9144000" cy="1754326"/>
          </a:xfrm>
          <a:prstGeom prst="rect">
            <a:avLst/>
          </a:prstGeom>
          <a:noFill/>
        </p:spPr>
        <p:txBody>
          <a:bodyPr wrap="square" rtlCol="0">
            <a:spAutoFit/>
          </a:bodyPr>
          <a:lstStyle/>
          <a:p>
            <a:pPr algn="ctr"/>
            <a:r>
              <a:rPr lang="es-ES" sz="3600" dirty="0" smtClean="0">
                <a:solidFill>
                  <a:srgbClr val="FFFF00"/>
                </a:solidFill>
              </a:rPr>
              <a:t>El Torcal de Antequera</a:t>
            </a:r>
          </a:p>
          <a:p>
            <a:pPr algn="ctr"/>
            <a:r>
              <a:rPr lang="es-ES" dirty="0" smtClean="0">
                <a:solidFill>
                  <a:srgbClr val="FFFF00"/>
                </a:solidFill>
              </a:rPr>
              <a:t>Es un Paraje Natural de 1.171 hectáreas. Se sitúa en Antequera, en la provincia de Málaga. Se lo conoce por las caprichosas formas que los diversos agentes erosivos han ido modelando en sus rocas calizas, constituyendo un destacado ejemplo de paisaje cárstico</a:t>
            </a:r>
            <a:endParaRPr lang="es-ES" dirty="0" smtClean="0"/>
          </a:p>
          <a:p>
            <a:endParaRPr lang="es-ES" b="1" dirty="0" smtClean="0">
              <a:solidFill>
                <a:srgbClr val="FFFF00"/>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Documents and Settings\Usuario\Mis documentos\Mis imágenes\PictureProject\0426\P9037213.JPG"/>
          <p:cNvPicPr>
            <a:picLocks noChangeAspect="1" noChangeArrowheads="1"/>
          </p:cNvPicPr>
          <p:nvPr/>
        </p:nvPicPr>
        <p:blipFill>
          <a:blip r:embed="rId2" cstate="print"/>
          <a:srcRect/>
          <a:stretch>
            <a:fillRect/>
          </a:stretch>
        </p:blipFill>
        <p:spPr bwMode="auto">
          <a:xfrm>
            <a:off x="0" y="-1"/>
            <a:ext cx="9144000" cy="6858001"/>
          </a:xfrm>
          <a:prstGeom prst="rect">
            <a:avLst/>
          </a:prstGeom>
          <a:noFill/>
        </p:spPr>
      </p:pic>
      <p:pic>
        <p:nvPicPr>
          <p:cNvPr id="6147" name="Picture 3" descr="C:\Documents and Settings\Usuario\Mis documentos\Mis imágenes\PictureProject\PARQUE NATURAL\DSCN17545370.JPG"/>
          <p:cNvPicPr>
            <a:picLocks noChangeAspect="1" noChangeArrowheads="1"/>
          </p:cNvPicPr>
          <p:nvPr/>
        </p:nvPicPr>
        <p:blipFill>
          <a:blip r:embed="rId3" cstate="print"/>
          <a:srcRect/>
          <a:stretch>
            <a:fillRect/>
          </a:stretch>
        </p:blipFill>
        <p:spPr bwMode="auto">
          <a:xfrm>
            <a:off x="-1" y="0"/>
            <a:ext cx="3803915" cy="2852936"/>
          </a:xfrm>
          <a:prstGeom prst="rect">
            <a:avLst/>
          </a:prstGeom>
          <a:noFill/>
        </p:spPr>
      </p:pic>
      <p:sp>
        <p:nvSpPr>
          <p:cNvPr id="9" name="8 CuadroTexto"/>
          <p:cNvSpPr txBox="1"/>
          <p:nvPr/>
        </p:nvSpPr>
        <p:spPr>
          <a:xfrm>
            <a:off x="1043608" y="5657671"/>
            <a:ext cx="7272808" cy="1200329"/>
          </a:xfrm>
          <a:prstGeom prst="rect">
            <a:avLst/>
          </a:prstGeom>
          <a:noFill/>
        </p:spPr>
        <p:txBody>
          <a:bodyPr wrap="square" rtlCol="0">
            <a:spAutoFit/>
          </a:bodyPr>
          <a:lstStyle/>
          <a:p>
            <a:pPr algn="just"/>
            <a:r>
              <a:rPr lang="es-ES" b="1" dirty="0" smtClean="0">
                <a:solidFill>
                  <a:srgbClr val="FFFF00"/>
                </a:solidFill>
              </a:rPr>
              <a:t>Este acuífero abarca una superficie de 200 kilómetros cuadrados, todo el Parque Natural de Sierra María hasta Orce. Abastece de agua a Vélez-Blanco y Vélez-Rubio, tanto para consumo doméstico como en regadío</a:t>
            </a:r>
            <a:r>
              <a:rPr lang="es-ES" dirty="0" smtClean="0">
                <a:solidFill>
                  <a:srgbClr val="002060"/>
                </a:solidFill>
              </a:rPr>
              <a:t>.</a:t>
            </a:r>
            <a:endParaRPr lang="es-ES" dirty="0">
              <a:solidFill>
                <a:srgbClr val="002060"/>
              </a:solidFill>
            </a:endParaRPr>
          </a:p>
        </p:txBody>
      </p:sp>
      <p:sp>
        <p:nvSpPr>
          <p:cNvPr id="10" name="9 CuadroTexto"/>
          <p:cNvSpPr txBox="1"/>
          <p:nvPr/>
        </p:nvSpPr>
        <p:spPr>
          <a:xfrm>
            <a:off x="467544" y="0"/>
            <a:ext cx="8352928" cy="584775"/>
          </a:xfrm>
          <a:prstGeom prst="rect">
            <a:avLst/>
          </a:prstGeom>
          <a:noFill/>
        </p:spPr>
        <p:txBody>
          <a:bodyPr wrap="square" rtlCol="0">
            <a:spAutoFit/>
          </a:bodyPr>
          <a:lstStyle/>
          <a:p>
            <a:pPr algn="ctr"/>
            <a:r>
              <a:rPr lang="es-ES" sz="3200" b="1" dirty="0" smtClean="0">
                <a:solidFill>
                  <a:srgbClr val="FF0000"/>
                </a:solidFill>
              </a:rPr>
              <a:t>Acuífero de Sierra de María y Maimón</a:t>
            </a:r>
            <a:endParaRPr lang="es-ES" sz="3200" b="1" dirty="0">
              <a:solidFill>
                <a:srgbClr val="FF0000"/>
              </a:solidFill>
            </a:endParaRPr>
          </a:p>
        </p:txBody>
      </p:sp>
      <p:pic>
        <p:nvPicPr>
          <p:cNvPr id="8" name="Picture 3" descr="C:\Documents and Settings\Usuario\Mis documentos\Mis imágenes\PictureProject\EXCURSIÓN BIOLOGÍA Y GEOLOGÍA 4º ESO 2013-2014\P5210941 red.JPG"/>
          <p:cNvPicPr>
            <a:picLocks noChangeAspect="1" noChangeArrowheads="1"/>
          </p:cNvPicPr>
          <p:nvPr/>
        </p:nvPicPr>
        <p:blipFill>
          <a:blip r:embed="rId4" cstate="print"/>
          <a:srcRect/>
          <a:stretch>
            <a:fillRect/>
          </a:stretch>
        </p:blipFill>
        <p:spPr bwMode="auto">
          <a:xfrm>
            <a:off x="1" y="2852936"/>
            <a:ext cx="3779911" cy="2835638"/>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fbcdn-sphotos-a-a.akamaihd.net/hphotos-ak-ash2/t1/398050_519143821459026_163526387_n.jpg"/>
          <p:cNvPicPr>
            <a:picLocks noChangeAspect="1" noChangeArrowheads="1"/>
          </p:cNvPicPr>
          <p:nvPr/>
        </p:nvPicPr>
        <p:blipFill>
          <a:blip r:embed="rId2" cstate="print"/>
          <a:srcRect/>
          <a:stretch>
            <a:fillRect/>
          </a:stretch>
        </p:blipFill>
        <p:spPr bwMode="auto">
          <a:xfrm>
            <a:off x="0" y="0"/>
            <a:ext cx="9144000" cy="6858001"/>
          </a:xfrm>
          <a:prstGeom prst="rect">
            <a:avLst/>
          </a:prstGeom>
          <a:noFill/>
        </p:spPr>
      </p:pic>
      <p:sp>
        <p:nvSpPr>
          <p:cNvPr id="7" name="6 CuadroTexto"/>
          <p:cNvSpPr txBox="1"/>
          <p:nvPr/>
        </p:nvSpPr>
        <p:spPr>
          <a:xfrm>
            <a:off x="539552" y="0"/>
            <a:ext cx="7992888" cy="646331"/>
          </a:xfrm>
          <a:prstGeom prst="rect">
            <a:avLst/>
          </a:prstGeom>
          <a:noFill/>
        </p:spPr>
        <p:txBody>
          <a:bodyPr wrap="square" rtlCol="0">
            <a:spAutoFit/>
          </a:bodyPr>
          <a:lstStyle/>
          <a:p>
            <a:pPr algn="ctr"/>
            <a:r>
              <a:rPr lang="es-ES" sz="3600" b="1" dirty="0" smtClean="0">
                <a:solidFill>
                  <a:schemeClr val="accent4">
                    <a:lumMod val="60000"/>
                    <a:lumOff val="40000"/>
                  </a:schemeClr>
                </a:solidFill>
              </a:rPr>
              <a:t>Fenómenos </a:t>
            </a:r>
            <a:r>
              <a:rPr lang="es-ES" sz="3600" b="1" dirty="0" smtClean="0">
                <a:solidFill>
                  <a:schemeClr val="bg1"/>
                </a:solidFill>
              </a:rPr>
              <a:t>Cársti</a:t>
            </a:r>
            <a:r>
              <a:rPr lang="es-ES" sz="3600" b="1" dirty="0" smtClean="0">
                <a:solidFill>
                  <a:schemeClr val="accent4">
                    <a:lumMod val="60000"/>
                    <a:lumOff val="40000"/>
                  </a:schemeClr>
                </a:solidFill>
              </a:rPr>
              <a:t>cos en los Vélez</a:t>
            </a:r>
            <a:endParaRPr lang="es-ES" sz="3600" b="1" dirty="0">
              <a:solidFill>
                <a:schemeClr val="accent4">
                  <a:lumMod val="60000"/>
                  <a:lumOff val="40000"/>
                </a:schemeClr>
              </a:solidFill>
            </a:endParaRPr>
          </a:p>
        </p:txBody>
      </p:sp>
      <p:sp>
        <p:nvSpPr>
          <p:cNvPr id="8" name="7 CuadroTexto"/>
          <p:cNvSpPr txBox="1"/>
          <p:nvPr/>
        </p:nvSpPr>
        <p:spPr>
          <a:xfrm>
            <a:off x="899592" y="5805264"/>
            <a:ext cx="7632848" cy="1015663"/>
          </a:xfrm>
          <a:prstGeom prst="rect">
            <a:avLst/>
          </a:prstGeom>
          <a:noFill/>
        </p:spPr>
        <p:txBody>
          <a:bodyPr wrap="square" rtlCol="0">
            <a:spAutoFit/>
          </a:bodyPr>
          <a:lstStyle/>
          <a:p>
            <a:pPr algn="ctr"/>
            <a:r>
              <a:rPr lang="es-ES" sz="2000" dirty="0" smtClean="0"/>
              <a:t>Esta cueva se encuentra en la localidad de María y es una de las más  grandes de la provincia, contiene columnas, estalactitas y estalagmitas</a:t>
            </a:r>
            <a:endParaRPr lang="es-ES" sz="2000" dirty="0"/>
          </a:p>
        </p:txBody>
      </p:sp>
      <p:sp>
        <p:nvSpPr>
          <p:cNvPr id="9" name="8 CuadroTexto"/>
          <p:cNvSpPr txBox="1"/>
          <p:nvPr/>
        </p:nvSpPr>
        <p:spPr>
          <a:xfrm>
            <a:off x="2195736" y="5445224"/>
            <a:ext cx="4320480" cy="461665"/>
          </a:xfrm>
          <a:prstGeom prst="rect">
            <a:avLst/>
          </a:prstGeom>
          <a:noFill/>
        </p:spPr>
        <p:txBody>
          <a:bodyPr wrap="square" rtlCol="0">
            <a:spAutoFit/>
          </a:bodyPr>
          <a:lstStyle/>
          <a:p>
            <a:pPr algn="ctr"/>
            <a:r>
              <a:rPr lang="es-ES" sz="2400" b="1" dirty="0" smtClean="0">
                <a:solidFill>
                  <a:srgbClr val="FF0000"/>
                </a:solidFill>
              </a:rPr>
              <a:t>Cueva de la Gitana</a:t>
            </a:r>
            <a:endParaRPr lang="es-ES" sz="2400" b="1" dirty="0">
              <a:solidFill>
                <a:srgbClr val="FF0000"/>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Documents and Settings\Usuario\Mis documentos\Mis imágenes\PictureProject\0255\Estalagtitas en la Sima del Roquez2886.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8" name="7 CuadroTexto"/>
          <p:cNvSpPr txBox="1"/>
          <p:nvPr/>
        </p:nvSpPr>
        <p:spPr>
          <a:xfrm>
            <a:off x="2051720" y="0"/>
            <a:ext cx="4680520" cy="707886"/>
          </a:xfrm>
          <a:prstGeom prst="rect">
            <a:avLst/>
          </a:prstGeom>
          <a:noFill/>
        </p:spPr>
        <p:txBody>
          <a:bodyPr wrap="square" rtlCol="0">
            <a:spAutoFit/>
          </a:bodyPr>
          <a:lstStyle/>
          <a:p>
            <a:pPr algn="ctr"/>
            <a:r>
              <a:rPr lang="es-ES" sz="4000" b="1" dirty="0" smtClean="0">
                <a:solidFill>
                  <a:srgbClr val="FFFF00"/>
                </a:solidFill>
              </a:rPr>
              <a:t>Sima del </a:t>
            </a:r>
            <a:r>
              <a:rPr lang="es-ES" sz="4000" b="1" dirty="0" err="1" smtClean="0">
                <a:solidFill>
                  <a:srgbClr val="FFFF00"/>
                </a:solidFill>
              </a:rPr>
              <a:t>Roquez</a:t>
            </a:r>
            <a:endParaRPr lang="es-ES" sz="4000" b="1" dirty="0">
              <a:solidFill>
                <a:srgbClr val="FFFF00"/>
              </a:solidFill>
            </a:endParaRPr>
          </a:p>
        </p:txBody>
      </p:sp>
      <p:pic>
        <p:nvPicPr>
          <p:cNvPr id="12" name="Picture 2" descr="https://fbcdn-sphotos-g-a.akamaihd.net/hphotos-ak-prn2/t31/173001_188160471224031_50324_o.jpg"/>
          <p:cNvPicPr>
            <a:picLocks noChangeAspect="1" noChangeArrowheads="1"/>
          </p:cNvPicPr>
          <p:nvPr/>
        </p:nvPicPr>
        <p:blipFill>
          <a:blip r:embed="rId3" cstate="print"/>
          <a:srcRect/>
          <a:stretch>
            <a:fillRect/>
          </a:stretch>
        </p:blipFill>
        <p:spPr bwMode="auto">
          <a:xfrm>
            <a:off x="0" y="3284984"/>
            <a:ext cx="2679762" cy="3573016"/>
          </a:xfrm>
          <a:prstGeom prst="rect">
            <a:avLst/>
          </a:prstGeom>
          <a:noFill/>
        </p:spPr>
      </p:pic>
      <p:sp>
        <p:nvSpPr>
          <p:cNvPr id="13" name="12 CuadroTexto"/>
          <p:cNvSpPr txBox="1"/>
          <p:nvPr/>
        </p:nvSpPr>
        <p:spPr>
          <a:xfrm>
            <a:off x="4535488" y="5103674"/>
            <a:ext cx="4608512" cy="1477328"/>
          </a:xfrm>
          <a:prstGeom prst="rect">
            <a:avLst/>
          </a:prstGeom>
          <a:noFill/>
        </p:spPr>
        <p:txBody>
          <a:bodyPr wrap="square" rtlCol="0">
            <a:spAutoFit/>
          </a:bodyPr>
          <a:lstStyle/>
          <a:p>
            <a:pPr algn="r"/>
            <a:r>
              <a:rPr lang="es-ES" b="1" dirty="0" smtClean="0">
                <a:solidFill>
                  <a:srgbClr val="FFFF00"/>
                </a:solidFill>
              </a:rPr>
              <a:t>Esta sima se encuentra en la localidad de </a:t>
            </a:r>
            <a:r>
              <a:rPr lang="es-ES" b="1" dirty="0" err="1" smtClean="0">
                <a:solidFill>
                  <a:srgbClr val="FFFF00"/>
                </a:solidFill>
              </a:rPr>
              <a:t>Chirivel</a:t>
            </a:r>
            <a:r>
              <a:rPr lang="es-ES" b="1" dirty="0" smtClean="0">
                <a:solidFill>
                  <a:srgbClr val="FFFF00"/>
                </a:solidFill>
              </a:rPr>
              <a:t> . Contiene unas de las mejores formaciones de un paisaje cárstico en la provincia.  Actualmente su génesis ha finalizado, estando completamente seca</a:t>
            </a:r>
            <a:endParaRPr lang="es-ES" b="1" dirty="0">
              <a:solidFill>
                <a:srgbClr val="FFFF00"/>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Documents and Settings\Usuario\Mis documentos\Mis imágenes\PictureProject\excursión instituto cueva ambrosio cueva letreros marzo 2013\P3219585.JPG"/>
          <p:cNvPicPr>
            <a:picLocks noChangeAspect="1" noChangeArrowheads="1"/>
          </p:cNvPicPr>
          <p:nvPr/>
        </p:nvPicPr>
        <p:blipFill>
          <a:blip r:embed="rId3" cstate="print"/>
          <a:srcRect/>
          <a:stretch>
            <a:fillRect/>
          </a:stretch>
        </p:blipFill>
        <p:spPr bwMode="auto">
          <a:xfrm>
            <a:off x="0" y="-15885"/>
            <a:ext cx="9144000" cy="6873885"/>
          </a:xfrm>
          <a:prstGeom prst="rect">
            <a:avLst/>
          </a:prstGeom>
          <a:noFill/>
        </p:spPr>
      </p:pic>
      <p:sp>
        <p:nvSpPr>
          <p:cNvPr id="8" name="7 CuadroTexto"/>
          <p:cNvSpPr txBox="1"/>
          <p:nvPr/>
        </p:nvSpPr>
        <p:spPr>
          <a:xfrm>
            <a:off x="0" y="404664"/>
            <a:ext cx="9144000" cy="954107"/>
          </a:xfrm>
          <a:prstGeom prst="rect">
            <a:avLst/>
          </a:prstGeom>
          <a:noFill/>
        </p:spPr>
        <p:txBody>
          <a:bodyPr wrap="square" rtlCol="0">
            <a:spAutoFit/>
          </a:bodyPr>
          <a:lstStyle/>
          <a:p>
            <a:pPr algn="ctr"/>
            <a:r>
              <a:rPr lang="es-ES" sz="2800" b="1" dirty="0" smtClean="0">
                <a:solidFill>
                  <a:schemeClr val="bg1"/>
                </a:solidFill>
                <a:latin typeface="Constantia" pitchFamily="18" charset="0"/>
              </a:rPr>
              <a:t>PATRIMONIO PREHISTÓRICO E HISTÓRICO DE ANDALUCÍA Y LOS VÉLEZ</a:t>
            </a:r>
            <a:endParaRPr lang="es-ES" sz="2800" b="1" dirty="0">
              <a:solidFill>
                <a:schemeClr val="bg1"/>
              </a:solidFill>
              <a:latin typeface="Constantia" pitchFamily="18" charset="0"/>
            </a:endParaRPr>
          </a:p>
        </p:txBody>
      </p:sp>
      <p:sp>
        <p:nvSpPr>
          <p:cNvPr id="10" name="9 CuadroTexto"/>
          <p:cNvSpPr txBox="1"/>
          <p:nvPr/>
        </p:nvSpPr>
        <p:spPr>
          <a:xfrm>
            <a:off x="611560" y="6334780"/>
            <a:ext cx="4896544" cy="523220"/>
          </a:xfrm>
          <a:prstGeom prst="rect">
            <a:avLst/>
          </a:prstGeom>
          <a:noFill/>
        </p:spPr>
        <p:txBody>
          <a:bodyPr wrap="square" rtlCol="0">
            <a:spAutoFit/>
          </a:bodyPr>
          <a:lstStyle/>
          <a:p>
            <a:r>
              <a:rPr lang="es-ES" sz="2800" b="1" i="1" dirty="0" smtClean="0">
                <a:solidFill>
                  <a:srgbClr val="C00000"/>
                </a:solidFill>
              </a:rPr>
              <a:t>La Cueva de </a:t>
            </a:r>
            <a:r>
              <a:rPr lang="es-ES" sz="2800" b="1" i="1" dirty="0" smtClean="0">
                <a:solidFill>
                  <a:srgbClr val="C00000"/>
                </a:solidFill>
                <a:latin typeface="Constantia" pitchFamily="18" charset="0"/>
              </a:rPr>
              <a:t>Ambrosio</a:t>
            </a:r>
            <a:endParaRPr lang="es-ES" sz="2800" b="1" i="1" dirty="0">
              <a:solidFill>
                <a:srgbClr val="C00000"/>
              </a:solidFill>
              <a:latin typeface="Constantia" pitchFamily="18"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P6042149r.JPG"/>
          <p:cNvPicPr>
            <a:picLocks noChangeAspect="1"/>
          </p:cNvPicPr>
          <p:nvPr/>
        </p:nvPicPr>
        <p:blipFill>
          <a:blip r:embed="rId2" cstate="print"/>
          <a:stretch>
            <a:fillRect/>
          </a:stretch>
        </p:blipFill>
        <p:spPr>
          <a:xfrm>
            <a:off x="0" y="0"/>
            <a:ext cx="9144001" cy="6858000"/>
          </a:xfrm>
          <a:prstGeom prst="rect">
            <a:avLst/>
          </a:prstGeom>
        </p:spPr>
      </p:pic>
      <p:sp>
        <p:nvSpPr>
          <p:cNvPr id="5" name="4 CuadroTexto"/>
          <p:cNvSpPr txBox="1"/>
          <p:nvPr/>
        </p:nvSpPr>
        <p:spPr>
          <a:xfrm>
            <a:off x="2843808" y="5288340"/>
            <a:ext cx="6300192" cy="1569660"/>
          </a:xfrm>
          <a:prstGeom prst="rect">
            <a:avLst/>
          </a:prstGeom>
          <a:noFill/>
        </p:spPr>
        <p:txBody>
          <a:bodyPr wrap="square" rtlCol="0">
            <a:spAutoFit/>
          </a:bodyPr>
          <a:lstStyle/>
          <a:p>
            <a:pPr algn="ctr"/>
            <a:r>
              <a:rPr lang="es-ES" b="1" dirty="0" smtClean="0">
                <a:solidFill>
                  <a:srgbClr val="FFFF00"/>
                </a:solidFill>
                <a:latin typeface="Constantia" pitchFamily="18" charset="0"/>
              </a:rPr>
              <a:t>El Monumento Natural </a:t>
            </a:r>
            <a:r>
              <a:rPr lang="es-ES" sz="2400" b="1" dirty="0" smtClean="0">
                <a:solidFill>
                  <a:srgbClr val="FFFF00"/>
                </a:solidFill>
                <a:latin typeface="Constantia" pitchFamily="18" charset="0"/>
              </a:rPr>
              <a:t>Cueva de Ambrosio </a:t>
            </a:r>
            <a:r>
              <a:rPr lang="es-ES" b="1" dirty="0" smtClean="0">
                <a:solidFill>
                  <a:srgbClr val="FFFF00"/>
                </a:solidFill>
                <a:latin typeface="Constantia" pitchFamily="18" charset="0"/>
              </a:rPr>
              <a:t>se abre en un cantil de casi 100 m de altura en Vélez Blanco. Se trata de uno de los yacimientos paleolíticos más importantes del sureste español con pinturas rupestres de una antigüedad de 18.000 años</a:t>
            </a:r>
          </a:p>
        </p:txBody>
      </p:sp>
      <p:sp>
        <p:nvSpPr>
          <p:cNvPr id="6" name="5 CuadroTexto"/>
          <p:cNvSpPr txBox="1"/>
          <p:nvPr/>
        </p:nvSpPr>
        <p:spPr>
          <a:xfrm>
            <a:off x="2483768" y="476672"/>
            <a:ext cx="3203848" cy="646331"/>
          </a:xfrm>
          <a:prstGeom prst="rect">
            <a:avLst/>
          </a:prstGeom>
          <a:noFill/>
        </p:spPr>
        <p:txBody>
          <a:bodyPr wrap="square" rtlCol="0">
            <a:spAutoFit/>
          </a:bodyPr>
          <a:lstStyle/>
          <a:p>
            <a:pPr algn="ctr"/>
            <a:r>
              <a:rPr lang="es-ES" b="1" dirty="0" smtClean="0">
                <a:solidFill>
                  <a:srgbClr val="FFFF00"/>
                </a:solidFill>
              </a:rPr>
              <a:t>Pintura de caballo con una antigüedad de 18.000 años</a:t>
            </a:r>
            <a:endParaRPr lang="es-ES" b="1" dirty="0">
              <a:solidFill>
                <a:srgbClr val="FFFF00"/>
              </a:solidFill>
            </a:endParaRPr>
          </a:p>
        </p:txBody>
      </p:sp>
      <p:sp>
        <p:nvSpPr>
          <p:cNvPr id="7" name="6 Flecha abajo"/>
          <p:cNvSpPr/>
          <p:nvPr/>
        </p:nvSpPr>
        <p:spPr>
          <a:xfrm>
            <a:off x="3635896" y="1268760"/>
            <a:ext cx="216024" cy="12241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9" name="Picture 3" descr="C:\Documents and Settings\Usuario\Mis documentos\Mis imágenes\PictureProject\FOTOS REDUCIDAS\P3169493.JPG"/>
          <p:cNvPicPr>
            <a:picLocks noChangeAspect="1" noChangeArrowheads="1"/>
          </p:cNvPicPr>
          <p:nvPr/>
        </p:nvPicPr>
        <p:blipFill>
          <a:blip r:embed="rId2" cstate="print"/>
          <a:srcRect/>
          <a:stretch>
            <a:fillRect/>
          </a:stretch>
        </p:blipFill>
        <p:spPr bwMode="auto">
          <a:xfrm>
            <a:off x="0" y="0"/>
            <a:ext cx="9145304" cy="6858000"/>
          </a:xfrm>
          <a:prstGeom prst="rect">
            <a:avLst/>
          </a:prstGeom>
          <a:noFill/>
        </p:spPr>
      </p:pic>
      <p:sp>
        <p:nvSpPr>
          <p:cNvPr id="7" name="6 CuadroTexto"/>
          <p:cNvSpPr txBox="1"/>
          <p:nvPr/>
        </p:nvSpPr>
        <p:spPr>
          <a:xfrm>
            <a:off x="683568" y="332656"/>
            <a:ext cx="7272808" cy="707886"/>
          </a:xfrm>
          <a:prstGeom prst="rect">
            <a:avLst/>
          </a:prstGeom>
          <a:noFill/>
        </p:spPr>
        <p:txBody>
          <a:bodyPr wrap="square" rtlCol="0">
            <a:spAutoFit/>
          </a:bodyPr>
          <a:lstStyle/>
          <a:p>
            <a:pPr algn="ctr"/>
            <a:r>
              <a:rPr lang="es-ES" sz="4000" b="1" dirty="0" smtClean="0">
                <a:solidFill>
                  <a:schemeClr val="bg1"/>
                </a:solidFill>
                <a:latin typeface="Constantia" pitchFamily="18" charset="0"/>
              </a:rPr>
              <a:t>Cueva de Los Letreros</a:t>
            </a:r>
            <a:endParaRPr lang="es-ES" sz="4000" b="1" dirty="0">
              <a:solidFill>
                <a:schemeClr val="bg1"/>
              </a:solidFill>
              <a:latin typeface="Constantia" pitchFamily="18" charset="0"/>
            </a:endParaRPr>
          </a:p>
        </p:txBody>
      </p:sp>
      <p:sp>
        <p:nvSpPr>
          <p:cNvPr id="8" name="7 CuadroTexto"/>
          <p:cNvSpPr txBox="1"/>
          <p:nvPr/>
        </p:nvSpPr>
        <p:spPr>
          <a:xfrm>
            <a:off x="1187624" y="5103674"/>
            <a:ext cx="5976664" cy="1200329"/>
          </a:xfrm>
          <a:prstGeom prst="rect">
            <a:avLst/>
          </a:prstGeom>
          <a:noFill/>
        </p:spPr>
        <p:txBody>
          <a:bodyPr wrap="square" rtlCol="0">
            <a:spAutoFit/>
          </a:bodyPr>
          <a:lstStyle/>
          <a:p>
            <a:pPr algn="ctr"/>
            <a:r>
              <a:rPr lang="es-ES" b="1" dirty="0" smtClean="0">
                <a:solidFill>
                  <a:schemeClr val="bg1"/>
                </a:solidFill>
                <a:latin typeface="Constantia" pitchFamily="18" charset="0"/>
              </a:rPr>
              <a:t>La cueva de Los Letreros está en el municipio de Vélez-Blanco. Sus dimensiones son 25 metros de ancho por 6 de profundidad y una altura que oscila en entre 8 y 10 metros.</a:t>
            </a:r>
            <a:endParaRPr lang="es-ES" dirty="0" smtClean="0">
              <a:solidFill>
                <a:schemeClr val="bg1"/>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Documents and Settings\Usuario\Mis documentos\Mis imágenes\PictureProject\miercoles mañana\P4188682.JPG"/>
          <p:cNvPicPr>
            <a:picLocks noChangeAspect="1" noChangeArrowheads="1"/>
          </p:cNvPicPr>
          <p:nvPr/>
        </p:nvPicPr>
        <p:blipFill>
          <a:blip r:embed="rId2" cstate="print"/>
          <a:srcRect/>
          <a:stretch>
            <a:fillRect/>
          </a:stretch>
        </p:blipFill>
        <p:spPr bwMode="auto">
          <a:xfrm>
            <a:off x="3995936" y="-6085"/>
            <a:ext cx="5148064" cy="6864085"/>
          </a:xfrm>
          <a:prstGeom prst="rect">
            <a:avLst/>
          </a:prstGeom>
          <a:noFill/>
        </p:spPr>
      </p:pic>
      <p:pic>
        <p:nvPicPr>
          <p:cNvPr id="6" name="5 Imagen" descr="P6042168r.JPG"/>
          <p:cNvPicPr>
            <a:picLocks noChangeAspect="1"/>
          </p:cNvPicPr>
          <p:nvPr/>
        </p:nvPicPr>
        <p:blipFill>
          <a:blip r:embed="rId3" cstate="print"/>
          <a:stretch>
            <a:fillRect/>
          </a:stretch>
        </p:blipFill>
        <p:spPr>
          <a:xfrm>
            <a:off x="0" y="0"/>
            <a:ext cx="5774389" cy="3284984"/>
          </a:xfrm>
          <a:prstGeom prst="rect">
            <a:avLst/>
          </a:prstGeom>
        </p:spPr>
      </p:pic>
      <p:pic>
        <p:nvPicPr>
          <p:cNvPr id="7" name="Picture 2" descr="C:\Documents and Settings\Usuario\Mis documentos\Mis imágenes\PictureProject\FOTOS REDUCIDAS\P3169496.JPG"/>
          <p:cNvPicPr>
            <a:picLocks noChangeAspect="1" noChangeArrowheads="1"/>
          </p:cNvPicPr>
          <p:nvPr/>
        </p:nvPicPr>
        <p:blipFill>
          <a:blip r:embed="rId4" cstate="print"/>
          <a:srcRect/>
          <a:stretch>
            <a:fillRect/>
          </a:stretch>
        </p:blipFill>
        <p:spPr bwMode="auto">
          <a:xfrm>
            <a:off x="0" y="3068959"/>
            <a:ext cx="5049661" cy="3789041"/>
          </a:xfrm>
          <a:prstGeom prst="rect">
            <a:avLst/>
          </a:prstGeom>
          <a:noFill/>
        </p:spPr>
      </p:pic>
      <p:sp>
        <p:nvSpPr>
          <p:cNvPr id="8" name="7 CuadroTexto"/>
          <p:cNvSpPr txBox="1"/>
          <p:nvPr/>
        </p:nvSpPr>
        <p:spPr>
          <a:xfrm>
            <a:off x="4932040" y="0"/>
            <a:ext cx="4211960" cy="1200329"/>
          </a:xfrm>
          <a:prstGeom prst="rect">
            <a:avLst/>
          </a:prstGeom>
          <a:noFill/>
        </p:spPr>
        <p:txBody>
          <a:bodyPr wrap="square" rtlCol="0">
            <a:spAutoFit/>
          </a:bodyPr>
          <a:lstStyle/>
          <a:p>
            <a:pPr>
              <a:spcBef>
                <a:spcPct val="0"/>
              </a:spcBef>
              <a:spcAft>
                <a:spcPts val="1413"/>
              </a:spcAft>
            </a:pPr>
            <a:r>
              <a:rPr lang="es-ES" b="1" dirty="0" smtClean="0">
                <a:solidFill>
                  <a:srgbClr val="FFFF00"/>
                </a:solidFill>
                <a:latin typeface="Constantia" pitchFamily="18" charset="0"/>
              </a:rPr>
              <a:t>Contiene un gran número de figuras que se fechan en torno a 5.000 años a.C.. Entre las que destaca el “El BRUJO”</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Documents and Settings\Usuario\Mis documentos\Mis imágenes\PictureProject\Ruta Biología Geología 2015\P4101820R.JPG"/>
          <p:cNvPicPr>
            <a:picLocks noChangeAspect="1" noChangeArrowheads="1"/>
          </p:cNvPicPr>
          <p:nvPr/>
        </p:nvPicPr>
        <p:blipFill>
          <a:blip r:embed="rId2" cstate="print"/>
          <a:srcRect/>
          <a:stretch>
            <a:fillRect/>
          </a:stretch>
        </p:blipFill>
        <p:spPr bwMode="auto">
          <a:xfrm>
            <a:off x="0" y="0"/>
            <a:ext cx="9357579" cy="6858000"/>
          </a:xfrm>
          <a:prstGeom prst="rect">
            <a:avLst/>
          </a:prstGeom>
          <a:noFill/>
        </p:spPr>
      </p:pic>
      <p:sp>
        <p:nvSpPr>
          <p:cNvPr id="5" name="4 CuadroTexto"/>
          <p:cNvSpPr txBox="1"/>
          <p:nvPr/>
        </p:nvSpPr>
        <p:spPr>
          <a:xfrm>
            <a:off x="1691680" y="0"/>
            <a:ext cx="5544616" cy="584775"/>
          </a:xfrm>
          <a:prstGeom prst="rect">
            <a:avLst/>
          </a:prstGeom>
          <a:noFill/>
        </p:spPr>
        <p:txBody>
          <a:bodyPr wrap="square" rtlCol="0">
            <a:spAutoFit/>
          </a:bodyPr>
          <a:lstStyle/>
          <a:p>
            <a:pPr algn="ctr"/>
            <a:r>
              <a:rPr lang="es-ES" sz="3200" b="1" dirty="0" smtClean="0">
                <a:solidFill>
                  <a:srgbClr val="C00000"/>
                </a:solidFill>
                <a:latin typeface="Constantia" pitchFamily="18" charset="0"/>
              </a:rPr>
              <a:t>DÓLMENES</a:t>
            </a:r>
            <a:endParaRPr lang="es-ES" sz="3200" b="1" dirty="0">
              <a:solidFill>
                <a:srgbClr val="C00000"/>
              </a:solidFill>
              <a:latin typeface="Constantia" pitchFamily="18" charset="0"/>
            </a:endParaRPr>
          </a:p>
        </p:txBody>
      </p:sp>
      <p:sp>
        <p:nvSpPr>
          <p:cNvPr id="6" name="5 CuadroTexto"/>
          <p:cNvSpPr txBox="1"/>
          <p:nvPr/>
        </p:nvSpPr>
        <p:spPr>
          <a:xfrm>
            <a:off x="0" y="476673"/>
            <a:ext cx="4211960" cy="2308324"/>
          </a:xfrm>
          <a:prstGeom prst="rect">
            <a:avLst/>
          </a:prstGeom>
          <a:noFill/>
        </p:spPr>
        <p:txBody>
          <a:bodyPr wrap="square" rtlCol="0">
            <a:spAutoFit/>
          </a:bodyPr>
          <a:lstStyle/>
          <a:p>
            <a:pPr algn="just"/>
            <a:r>
              <a:rPr lang="es-ES" sz="1600" b="1" dirty="0" smtClean="0">
                <a:solidFill>
                  <a:srgbClr val="FFFF00"/>
                </a:solidFill>
                <a:latin typeface="Constantia" pitchFamily="18" charset="0"/>
              </a:rPr>
              <a:t>Su función atribuida es la de sepulcro colectivo. Fueron construidos durante el Neolítico Final y el </a:t>
            </a:r>
            <a:r>
              <a:rPr lang="es-ES" sz="1600" b="1" dirty="0" err="1" smtClean="0">
                <a:solidFill>
                  <a:srgbClr val="FFFF00"/>
                </a:solidFill>
                <a:latin typeface="Constantia" pitchFamily="18" charset="0"/>
              </a:rPr>
              <a:t>Calcolítico</a:t>
            </a:r>
            <a:r>
              <a:rPr lang="es-ES" sz="1600" b="1" dirty="0" smtClean="0">
                <a:solidFill>
                  <a:srgbClr val="FFFF00"/>
                </a:solidFill>
                <a:latin typeface="Constantia" pitchFamily="18" charset="0"/>
              </a:rPr>
              <a:t>. Una construcción megalítica consiste, por lo general, en varias losas hincadas en la tierra en posición vertical y una losa de cubierta apoyada sobre ellas, en posición horizontal. El conjunto conforma una cámara.</a:t>
            </a:r>
          </a:p>
        </p:txBody>
      </p:sp>
      <p:sp>
        <p:nvSpPr>
          <p:cNvPr id="7" name="6 CuadroTexto"/>
          <p:cNvSpPr txBox="1"/>
          <p:nvPr/>
        </p:nvSpPr>
        <p:spPr>
          <a:xfrm>
            <a:off x="4788024" y="6488668"/>
            <a:ext cx="4536504" cy="369332"/>
          </a:xfrm>
          <a:prstGeom prst="rect">
            <a:avLst/>
          </a:prstGeom>
          <a:noFill/>
        </p:spPr>
        <p:txBody>
          <a:bodyPr wrap="square" rtlCol="0">
            <a:spAutoFit/>
          </a:bodyPr>
          <a:lstStyle/>
          <a:p>
            <a:r>
              <a:rPr lang="es-ES" b="1" dirty="0" smtClean="0">
                <a:solidFill>
                  <a:srgbClr val="FF0000"/>
                </a:solidFill>
              </a:rPr>
              <a:t>Dolmen de </a:t>
            </a:r>
            <a:r>
              <a:rPr lang="es-ES" b="1" dirty="0" err="1" smtClean="0">
                <a:solidFill>
                  <a:srgbClr val="FF0000"/>
                </a:solidFill>
              </a:rPr>
              <a:t>Menga</a:t>
            </a:r>
            <a:r>
              <a:rPr lang="es-ES" b="1" dirty="0" smtClean="0">
                <a:solidFill>
                  <a:srgbClr val="FF0000"/>
                </a:solidFill>
              </a:rPr>
              <a:t>. Antequera. Málaga</a:t>
            </a:r>
            <a:endParaRPr lang="es-ES" b="1" dirty="0">
              <a:solidFill>
                <a:srgbClr val="FF0000"/>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Documents and Settings\Usuario\Mis documentos\Mis imágenes\PictureProject\Ruta Biología Geología 2015\P4101833R.JPG"/>
          <p:cNvPicPr>
            <a:picLocks noChangeAspect="1" noChangeArrowheads="1"/>
          </p:cNvPicPr>
          <p:nvPr/>
        </p:nvPicPr>
        <p:blipFill>
          <a:blip r:embed="rId2" cstate="print"/>
          <a:srcRect/>
          <a:stretch>
            <a:fillRect/>
          </a:stretch>
        </p:blipFill>
        <p:spPr bwMode="auto">
          <a:xfrm>
            <a:off x="0" y="-12041"/>
            <a:ext cx="9144000" cy="6033329"/>
          </a:xfrm>
          <a:prstGeom prst="rect">
            <a:avLst/>
          </a:prstGeom>
          <a:noFill/>
        </p:spPr>
      </p:pic>
      <p:sp>
        <p:nvSpPr>
          <p:cNvPr id="6" name="5 CuadroTexto"/>
          <p:cNvSpPr txBox="1"/>
          <p:nvPr/>
        </p:nvSpPr>
        <p:spPr>
          <a:xfrm>
            <a:off x="1403648" y="0"/>
            <a:ext cx="5544616" cy="584775"/>
          </a:xfrm>
          <a:prstGeom prst="rect">
            <a:avLst/>
          </a:prstGeom>
          <a:noFill/>
        </p:spPr>
        <p:txBody>
          <a:bodyPr wrap="square" rtlCol="0">
            <a:spAutoFit/>
          </a:bodyPr>
          <a:lstStyle/>
          <a:p>
            <a:pPr algn="ctr"/>
            <a:r>
              <a:rPr lang="es-ES" sz="3200" b="1" dirty="0" smtClean="0">
                <a:solidFill>
                  <a:srgbClr val="C00000"/>
                </a:solidFill>
                <a:latin typeface="Constantia" pitchFamily="18" charset="0"/>
              </a:rPr>
              <a:t>DÓLMENES</a:t>
            </a:r>
            <a:endParaRPr lang="es-ES" sz="3200" b="1" dirty="0">
              <a:solidFill>
                <a:srgbClr val="C00000"/>
              </a:solidFill>
              <a:latin typeface="Constantia" pitchFamily="18" charset="0"/>
            </a:endParaRPr>
          </a:p>
        </p:txBody>
      </p:sp>
      <p:sp>
        <p:nvSpPr>
          <p:cNvPr id="10" name="9 CuadroTexto"/>
          <p:cNvSpPr txBox="1"/>
          <p:nvPr/>
        </p:nvSpPr>
        <p:spPr>
          <a:xfrm>
            <a:off x="179512" y="6021288"/>
            <a:ext cx="8784976" cy="646331"/>
          </a:xfrm>
          <a:prstGeom prst="rect">
            <a:avLst/>
          </a:prstGeom>
          <a:noFill/>
        </p:spPr>
        <p:txBody>
          <a:bodyPr wrap="square" rtlCol="0">
            <a:spAutoFit/>
          </a:bodyPr>
          <a:lstStyle/>
          <a:p>
            <a:pPr algn="ctr"/>
            <a:r>
              <a:rPr lang="es-ES" b="1" dirty="0" smtClean="0">
                <a:solidFill>
                  <a:srgbClr val="FFFF00"/>
                </a:solidFill>
              </a:rPr>
              <a:t>El Dolmen de Viera (Antequera. Málaga), pertenece a la categoría de cámara y corredor, mostrando un largo pasillo.</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CuadroTexto"/>
          <p:cNvSpPr txBox="1"/>
          <p:nvPr/>
        </p:nvSpPr>
        <p:spPr>
          <a:xfrm>
            <a:off x="323528" y="5373216"/>
            <a:ext cx="6048672" cy="1323439"/>
          </a:xfrm>
          <a:prstGeom prst="rect">
            <a:avLst/>
          </a:prstGeom>
          <a:noFill/>
        </p:spPr>
        <p:txBody>
          <a:bodyPr wrap="square" rtlCol="0">
            <a:spAutoFit/>
          </a:bodyPr>
          <a:lstStyle/>
          <a:p>
            <a:pPr marL="216000" lvl="0" indent="-216000" algn="ctr">
              <a:buNone/>
            </a:pPr>
            <a:r>
              <a:rPr lang="es-ES" sz="1600" b="1" dirty="0" smtClean="0">
                <a:solidFill>
                  <a:srgbClr val="FFFF00"/>
                </a:solidFill>
                <a:latin typeface="Thorndale" pitchFamily="18"/>
              </a:rPr>
              <a:t>En Los Vélez aparecen pinturas rupestres que son símbolo de la provincia, como el Indalo o el Hechicero, es el caso de la Cueva de los Letreros o la Cueva de Ambrosio.</a:t>
            </a:r>
          </a:p>
          <a:p>
            <a:pPr marL="216000" lvl="0" indent="-216000" algn="ctr">
              <a:buNone/>
            </a:pPr>
            <a:r>
              <a:rPr lang="es-ES" sz="1600" b="1" dirty="0" smtClean="0">
                <a:solidFill>
                  <a:srgbClr val="FFFF00"/>
                </a:solidFill>
                <a:latin typeface="Thorndale" pitchFamily="18"/>
              </a:rPr>
              <a:t>La Comarca consta de los siguientes pueblos: Vélez Rubio, Vélez Blanco, María y </a:t>
            </a:r>
            <a:r>
              <a:rPr lang="es-ES" sz="1600" b="1" dirty="0" err="1" smtClean="0">
                <a:solidFill>
                  <a:srgbClr val="FFFF00"/>
                </a:solidFill>
                <a:latin typeface="Thorndale" pitchFamily="18"/>
              </a:rPr>
              <a:t>Chirivel</a:t>
            </a:r>
            <a:endParaRPr lang="es-ES" sz="1600" b="1" dirty="0">
              <a:solidFill>
                <a:srgbClr val="FFFF00"/>
              </a:solidFill>
              <a:latin typeface="Thorndale" pitchFamily="18"/>
            </a:endParaRPr>
          </a:p>
        </p:txBody>
      </p:sp>
      <p:pic>
        <p:nvPicPr>
          <p:cNvPr id="10" name="9 Imagen"/>
          <p:cNvPicPr>
            <a:picLocks noChangeAspect="1"/>
          </p:cNvPicPr>
          <p:nvPr/>
        </p:nvPicPr>
        <p:blipFill>
          <a:blip r:embed="rId2" cstate="print">
            <a:alphaModFix/>
            <a:lum/>
          </a:blip>
          <a:srcRect/>
          <a:stretch>
            <a:fillRect/>
          </a:stretch>
        </p:blipFill>
        <p:spPr>
          <a:xfrm>
            <a:off x="5610600" y="0"/>
            <a:ext cx="3533400" cy="2999880"/>
          </a:xfrm>
          <a:prstGeom prst="rect">
            <a:avLst/>
          </a:prstGeom>
          <a:noFill/>
          <a:ln>
            <a:noFill/>
          </a:ln>
        </p:spPr>
      </p:pic>
      <p:sp>
        <p:nvSpPr>
          <p:cNvPr id="12" name="11 CuadroTexto"/>
          <p:cNvSpPr txBox="1"/>
          <p:nvPr/>
        </p:nvSpPr>
        <p:spPr>
          <a:xfrm>
            <a:off x="0" y="0"/>
            <a:ext cx="5580112" cy="1200329"/>
          </a:xfrm>
          <a:prstGeom prst="rect">
            <a:avLst/>
          </a:prstGeom>
          <a:noFill/>
        </p:spPr>
        <p:txBody>
          <a:bodyPr wrap="square" rtlCol="0">
            <a:spAutoFit/>
          </a:bodyPr>
          <a:lstStyle/>
          <a:p>
            <a:pPr marL="216000" lvl="0" indent="-216000" algn="ctr">
              <a:buNone/>
            </a:pPr>
            <a:r>
              <a:rPr lang="es-ES" b="1" dirty="0" smtClean="0">
                <a:solidFill>
                  <a:srgbClr val="CCCC04"/>
                </a:solidFill>
                <a:latin typeface="Thorndale" pitchFamily="18"/>
              </a:rPr>
              <a:t>En la comarca se encuentra el  Parque Natural Sierra María-Los Vélez, situado en la parte norte  de la provincia de Almería y cercano a las provincias vecinas de Granada y Murcia</a:t>
            </a:r>
          </a:p>
        </p:txBody>
      </p:sp>
      <p:pic>
        <p:nvPicPr>
          <p:cNvPr id="15" name="Picture 3" descr="C:\Documents and Settings\Usuario\Mis documentos\Mis imágenes\PictureProject\intercambio escolar alemania baviera 2012 parque natural vélez blanco\P4188679.JPG"/>
          <p:cNvPicPr>
            <a:picLocks noChangeAspect="1" noChangeArrowheads="1"/>
          </p:cNvPicPr>
          <p:nvPr/>
        </p:nvPicPr>
        <p:blipFill>
          <a:blip r:embed="rId3" cstate="print"/>
          <a:srcRect/>
          <a:stretch>
            <a:fillRect/>
          </a:stretch>
        </p:blipFill>
        <p:spPr bwMode="auto">
          <a:xfrm>
            <a:off x="6263680" y="3017574"/>
            <a:ext cx="2880320" cy="3840426"/>
          </a:xfrm>
          <a:prstGeom prst="rect">
            <a:avLst/>
          </a:prstGeom>
          <a:noFill/>
        </p:spPr>
      </p:pic>
      <p:pic>
        <p:nvPicPr>
          <p:cNvPr id="1026" name="Picture 2" descr="C:\Documents and Settings\Usuario\Mis documentos\Mis imágenes\PictureProject\COMENIUS 2012-2014\arco 3.jpg"/>
          <p:cNvPicPr>
            <a:picLocks noGrp="1" noChangeAspect="1" noChangeArrowheads="1"/>
          </p:cNvPicPr>
          <p:nvPr>
            <p:ph idx="1"/>
          </p:nvPr>
        </p:nvPicPr>
        <p:blipFill>
          <a:blip r:embed="rId4" cstate="print"/>
          <a:srcRect/>
          <a:stretch>
            <a:fillRect/>
          </a:stretch>
        </p:blipFill>
        <p:spPr bwMode="auto">
          <a:xfrm>
            <a:off x="0" y="1196974"/>
            <a:ext cx="5508104" cy="4131079"/>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Documents and Settings\Usuario\Mis documentos\Mis imágenes\PictureProject\Ruta Biología Geología 2015\P4101853R.JPG"/>
          <p:cNvPicPr>
            <a:picLocks noChangeAspect="1" noChangeArrowheads="1"/>
          </p:cNvPicPr>
          <p:nvPr/>
        </p:nvPicPr>
        <p:blipFill>
          <a:blip r:embed="rId2" cstate="print"/>
          <a:srcRect/>
          <a:stretch>
            <a:fillRect/>
          </a:stretch>
        </p:blipFill>
        <p:spPr bwMode="auto">
          <a:xfrm>
            <a:off x="0" y="0"/>
            <a:ext cx="9145823" cy="6858000"/>
          </a:xfrm>
          <a:prstGeom prst="rect">
            <a:avLst/>
          </a:prstGeom>
          <a:noFill/>
        </p:spPr>
      </p:pic>
      <p:sp>
        <p:nvSpPr>
          <p:cNvPr id="6" name="5 CuadroTexto"/>
          <p:cNvSpPr txBox="1"/>
          <p:nvPr/>
        </p:nvSpPr>
        <p:spPr>
          <a:xfrm>
            <a:off x="3275856" y="4771275"/>
            <a:ext cx="5868144" cy="2086725"/>
          </a:xfrm>
          <a:prstGeom prst="rect">
            <a:avLst/>
          </a:prstGeom>
          <a:noFill/>
        </p:spPr>
        <p:txBody>
          <a:bodyPr wrap="square" rtlCol="0">
            <a:spAutoFit/>
          </a:bodyPr>
          <a:lstStyle/>
          <a:p>
            <a:pPr algn="ctr">
              <a:lnSpc>
                <a:spcPct val="90000"/>
              </a:lnSpc>
            </a:pPr>
            <a:r>
              <a:rPr lang="es-ES" b="1" dirty="0" smtClean="0"/>
              <a:t>El Parque Megalítico de </a:t>
            </a:r>
            <a:r>
              <a:rPr lang="es-ES" b="1" dirty="0" err="1" smtClean="0"/>
              <a:t>Gorafe</a:t>
            </a:r>
            <a:r>
              <a:rPr lang="es-ES" b="1" dirty="0" smtClean="0"/>
              <a:t> (Granada), es una zona con más de 190 dólmenes, vestigios prehistóricos datados desde finales del Neolítico hasta la Edad de Bronce. Estos sepulcros megalíticos (dólmenes) constituyen uno de los conjuntos funerarios de mayor importancia de Europa. Rodeados de un paisaje extraordinario llamado </a:t>
            </a:r>
            <a:r>
              <a:rPr lang="es-ES" b="1" dirty="0" err="1" smtClean="0"/>
              <a:t>Bad</a:t>
            </a:r>
            <a:r>
              <a:rPr lang="es-ES" b="1" dirty="0" smtClean="0"/>
              <a:t> </a:t>
            </a:r>
            <a:r>
              <a:rPr lang="es-ES" b="1" dirty="0" err="1" smtClean="0"/>
              <a:t>Lands</a:t>
            </a:r>
            <a:r>
              <a:rPr lang="es-ES" b="1" dirty="0" smtClean="0"/>
              <a:t>.</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USUARIO\Downloads\mosaico.jpg"/>
          <p:cNvPicPr>
            <a:picLocks noChangeAspect="1" noChangeArrowheads="1"/>
          </p:cNvPicPr>
          <p:nvPr/>
        </p:nvPicPr>
        <p:blipFill>
          <a:blip r:embed="rId2" cstate="print"/>
          <a:srcRect/>
          <a:stretch>
            <a:fillRect/>
          </a:stretch>
        </p:blipFill>
        <p:spPr bwMode="auto">
          <a:xfrm>
            <a:off x="0" y="0"/>
            <a:ext cx="9159427" cy="6858000"/>
          </a:xfrm>
          <a:prstGeom prst="rect">
            <a:avLst/>
          </a:prstGeom>
          <a:noFill/>
          <a:ln w="9525">
            <a:noFill/>
            <a:miter lim="800000"/>
            <a:headEnd/>
            <a:tailEnd/>
          </a:ln>
        </p:spPr>
      </p:pic>
      <p:sp>
        <p:nvSpPr>
          <p:cNvPr id="5" name="4 CuadroTexto"/>
          <p:cNvSpPr txBox="1"/>
          <p:nvPr/>
        </p:nvSpPr>
        <p:spPr>
          <a:xfrm>
            <a:off x="971600" y="404664"/>
            <a:ext cx="7704856" cy="646331"/>
          </a:xfrm>
          <a:prstGeom prst="rect">
            <a:avLst/>
          </a:prstGeom>
          <a:noFill/>
        </p:spPr>
        <p:txBody>
          <a:bodyPr wrap="square" rtlCol="0">
            <a:spAutoFit/>
          </a:bodyPr>
          <a:lstStyle/>
          <a:p>
            <a:r>
              <a:rPr lang="es-ES" sz="3600" b="1" dirty="0" smtClean="0">
                <a:solidFill>
                  <a:srgbClr val="FFFF00"/>
                </a:solidFill>
              </a:rPr>
              <a:t>Villa Romana del Villar. </a:t>
            </a:r>
            <a:r>
              <a:rPr lang="es-ES" sz="3600" b="1" dirty="0" err="1" smtClean="0">
                <a:solidFill>
                  <a:srgbClr val="FFFF00"/>
                </a:solidFill>
              </a:rPr>
              <a:t>Chirivel</a:t>
            </a:r>
            <a:endParaRPr lang="es-ES" sz="3600" b="1" dirty="0">
              <a:solidFill>
                <a:srgbClr val="FFFF00"/>
              </a:solidFill>
            </a:endParaRPr>
          </a:p>
        </p:txBody>
      </p:sp>
      <p:sp>
        <p:nvSpPr>
          <p:cNvPr id="6" name="5 CuadroTexto"/>
          <p:cNvSpPr txBox="1"/>
          <p:nvPr/>
        </p:nvSpPr>
        <p:spPr>
          <a:xfrm>
            <a:off x="971600" y="5517232"/>
            <a:ext cx="7488832" cy="923330"/>
          </a:xfrm>
          <a:prstGeom prst="rect">
            <a:avLst/>
          </a:prstGeom>
          <a:noFill/>
        </p:spPr>
        <p:txBody>
          <a:bodyPr wrap="square" rtlCol="0">
            <a:spAutoFit/>
          </a:bodyPr>
          <a:lstStyle/>
          <a:p>
            <a:pPr algn="ctr"/>
            <a:r>
              <a:rPr lang="es-ES" dirty="0" smtClean="0">
                <a:solidFill>
                  <a:srgbClr val="FFFF00"/>
                </a:solidFill>
              </a:rPr>
              <a:t>Es una villa romana del siglo I d.C. Ubicada al pie de la Vía Augusta, en la que se han encontrado interesantes pavimentos de decoración geométrica.</a:t>
            </a:r>
          </a:p>
          <a:p>
            <a:pPr algn="ctr"/>
            <a:r>
              <a:rPr lang="es-ES" dirty="0" smtClean="0">
                <a:solidFill>
                  <a:srgbClr val="FFFF00"/>
                </a:solidFill>
              </a:rPr>
              <a:t>Vasijas cerámicas y restos de un  horno</a:t>
            </a:r>
            <a:endParaRPr lang="es-ES" dirty="0">
              <a:solidFill>
                <a:srgbClr val="FFFF00"/>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USUARIO\Downloads\232px-Dionisos_de_chirivel.jpg"/>
          <p:cNvPicPr>
            <a:picLocks noChangeAspect="1" noChangeArrowheads="1"/>
          </p:cNvPicPr>
          <p:nvPr/>
        </p:nvPicPr>
        <p:blipFill>
          <a:blip r:embed="rId2" cstate="print"/>
          <a:srcRect/>
          <a:stretch>
            <a:fillRect/>
          </a:stretch>
        </p:blipFill>
        <p:spPr bwMode="auto">
          <a:xfrm>
            <a:off x="7020272" y="3356992"/>
            <a:ext cx="1948246" cy="3501008"/>
          </a:xfrm>
          <a:prstGeom prst="rect">
            <a:avLst/>
          </a:prstGeom>
          <a:noFill/>
          <a:ln w="9525">
            <a:noFill/>
            <a:miter lim="800000"/>
            <a:headEnd/>
            <a:tailEnd/>
          </a:ln>
        </p:spPr>
      </p:pic>
      <p:pic>
        <p:nvPicPr>
          <p:cNvPr id="5" name="Picture 4" descr="C:\Users\USUARIO\Downloads\700px-Mosaico12.jpg"/>
          <p:cNvPicPr>
            <a:picLocks noChangeAspect="1" noChangeArrowheads="1"/>
          </p:cNvPicPr>
          <p:nvPr/>
        </p:nvPicPr>
        <p:blipFill>
          <a:blip r:embed="rId3" cstate="print"/>
          <a:srcRect/>
          <a:stretch>
            <a:fillRect/>
          </a:stretch>
        </p:blipFill>
        <p:spPr bwMode="auto">
          <a:xfrm>
            <a:off x="3203848" y="0"/>
            <a:ext cx="5795962" cy="3392488"/>
          </a:xfrm>
          <a:prstGeom prst="rect">
            <a:avLst/>
          </a:prstGeom>
          <a:noFill/>
          <a:ln w="9525">
            <a:noFill/>
            <a:miter lim="800000"/>
            <a:headEnd/>
            <a:tailEnd/>
          </a:ln>
        </p:spPr>
      </p:pic>
      <p:pic>
        <p:nvPicPr>
          <p:cNvPr id="6" name="Picture 3" descr="C:\Users\USUARIO\Downloads\393px-Pie.jpg"/>
          <p:cNvPicPr>
            <a:picLocks noChangeAspect="1" noChangeArrowheads="1"/>
          </p:cNvPicPr>
          <p:nvPr/>
        </p:nvPicPr>
        <p:blipFill>
          <a:blip r:embed="rId4" cstate="print"/>
          <a:srcRect/>
          <a:stretch>
            <a:fillRect/>
          </a:stretch>
        </p:blipFill>
        <p:spPr bwMode="auto">
          <a:xfrm>
            <a:off x="0" y="-1"/>
            <a:ext cx="3275856" cy="3388759"/>
          </a:xfrm>
          <a:prstGeom prst="rect">
            <a:avLst/>
          </a:prstGeom>
          <a:noFill/>
          <a:ln w="9525">
            <a:noFill/>
            <a:miter lim="800000"/>
            <a:headEnd/>
            <a:tailEnd/>
          </a:ln>
        </p:spPr>
      </p:pic>
      <p:pic>
        <p:nvPicPr>
          <p:cNvPr id="7" name="Picture 5" descr="C:\Users\USUARIO\Downloads\700px-Tronco.jpg"/>
          <p:cNvPicPr>
            <a:picLocks noChangeAspect="1" noChangeArrowheads="1"/>
          </p:cNvPicPr>
          <p:nvPr/>
        </p:nvPicPr>
        <p:blipFill>
          <a:blip r:embed="rId5" cstate="print"/>
          <a:srcRect/>
          <a:stretch>
            <a:fillRect/>
          </a:stretch>
        </p:blipFill>
        <p:spPr bwMode="auto">
          <a:xfrm>
            <a:off x="0" y="3371235"/>
            <a:ext cx="5796136" cy="3486765"/>
          </a:xfrm>
          <a:prstGeom prst="rect">
            <a:avLst/>
          </a:prstGeom>
          <a:noFill/>
          <a:ln w="9525">
            <a:noFill/>
            <a:miter lim="800000"/>
            <a:headEnd/>
            <a:tailEnd/>
          </a:ln>
        </p:spPr>
      </p:pic>
      <p:sp>
        <p:nvSpPr>
          <p:cNvPr id="8" name="7 CuadroTexto"/>
          <p:cNvSpPr txBox="1"/>
          <p:nvPr/>
        </p:nvSpPr>
        <p:spPr>
          <a:xfrm>
            <a:off x="2735288" y="260648"/>
            <a:ext cx="6408712" cy="1200329"/>
          </a:xfrm>
          <a:prstGeom prst="rect">
            <a:avLst/>
          </a:prstGeom>
          <a:noFill/>
        </p:spPr>
        <p:txBody>
          <a:bodyPr wrap="square" rtlCol="0">
            <a:spAutoFit/>
          </a:bodyPr>
          <a:lstStyle/>
          <a:p>
            <a:r>
              <a:rPr lang="es-ES" dirty="0" smtClean="0">
                <a:solidFill>
                  <a:srgbClr val="FFFF00"/>
                </a:solidFill>
              </a:rPr>
              <a:t>Y dos piezas de mármol de época </a:t>
            </a:r>
            <a:r>
              <a:rPr lang="es-ES" dirty="0" err="1" smtClean="0">
                <a:solidFill>
                  <a:srgbClr val="FFFF00"/>
                </a:solidFill>
              </a:rPr>
              <a:t>altoimperial</a:t>
            </a:r>
            <a:r>
              <a:rPr lang="es-ES" dirty="0" smtClean="0">
                <a:solidFill>
                  <a:srgbClr val="FFFF00"/>
                </a:solidFill>
              </a:rPr>
              <a:t>: la primera, el pie izquierdo de una escultura perteneciente a una figura masculina. Y la segunda, una figura que representa al dios </a:t>
            </a:r>
            <a:r>
              <a:rPr lang="es-ES" dirty="0" err="1" smtClean="0">
                <a:solidFill>
                  <a:srgbClr val="FFFF00"/>
                </a:solidFill>
              </a:rPr>
              <a:t>Dionisios</a:t>
            </a:r>
            <a:r>
              <a:rPr lang="es-ES" dirty="0" smtClean="0">
                <a:solidFill>
                  <a:srgbClr val="FFFF00"/>
                </a:solidFill>
              </a:rPr>
              <a:t>.</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http://upload.wikimedia.org/wikipedia/commons/c/cb/Alhambra_Granada_desde_Albaicin.jpg"/>
          <p:cNvPicPr>
            <a:picLocks noChangeAspect="1" noChangeArrowheads="1"/>
          </p:cNvPicPr>
          <p:nvPr/>
        </p:nvPicPr>
        <p:blipFill>
          <a:blip r:embed="rId2" cstate="print"/>
          <a:srcRect/>
          <a:stretch>
            <a:fillRect/>
          </a:stretch>
        </p:blipFill>
        <p:spPr bwMode="auto">
          <a:xfrm>
            <a:off x="0" y="-1"/>
            <a:ext cx="9144000" cy="6858001"/>
          </a:xfrm>
          <a:prstGeom prst="rect">
            <a:avLst/>
          </a:prstGeom>
          <a:noFill/>
        </p:spPr>
      </p:pic>
      <p:sp>
        <p:nvSpPr>
          <p:cNvPr id="5" name="4 CuadroTexto"/>
          <p:cNvSpPr txBox="1"/>
          <p:nvPr/>
        </p:nvSpPr>
        <p:spPr>
          <a:xfrm>
            <a:off x="1043608" y="188640"/>
            <a:ext cx="6984776" cy="707886"/>
          </a:xfrm>
          <a:prstGeom prst="rect">
            <a:avLst/>
          </a:prstGeom>
          <a:noFill/>
        </p:spPr>
        <p:txBody>
          <a:bodyPr wrap="square" rtlCol="0">
            <a:spAutoFit/>
          </a:bodyPr>
          <a:lstStyle/>
          <a:p>
            <a:pPr algn="ctr"/>
            <a:r>
              <a:rPr lang="es-ES" sz="4000" b="1" dirty="0" smtClean="0">
                <a:solidFill>
                  <a:srgbClr val="CC0000"/>
                </a:solidFill>
              </a:rPr>
              <a:t>La Alhambra de Granada</a:t>
            </a:r>
            <a:endParaRPr lang="es-ES" sz="4000" b="1" dirty="0">
              <a:solidFill>
                <a:srgbClr val="CC0000"/>
              </a:solidFill>
            </a:endParaRPr>
          </a:p>
        </p:txBody>
      </p:sp>
      <p:sp>
        <p:nvSpPr>
          <p:cNvPr id="7" name="6 Rectángulo"/>
          <p:cNvSpPr/>
          <p:nvPr/>
        </p:nvSpPr>
        <p:spPr>
          <a:xfrm>
            <a:off x="683568" y="908720"/>
            <a:ext cx="7776864" cy="369332"/>
          </a:xfrm>
          <a:prstGeom prst="rect">
            <a:avLst/>
          </a:prstGeom>
        </p:spPr>
        <p:txBody>
          <a:bodyPr wrap="square">
            <a:spAutoFit/>
          </a:bodyPr>
          <a:lstStyle/>
          <a:p>
            <a:pPr algn="ctr"/>
            <a:r>
              <a:rPr lang="es-ES" b="1" dirty="0" smtClean="0">
                <a:solidFill>
                  <a:srgbClr val="FFFF00"/>
                </a:solidFill>
              </a:rPr>
              <a:t>La Alhambra es una ciudad palatina andalusí situada en Granada.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Documents and Settings\Usuario\Mis documentos\Mis imágenes\PictureProject\COMENIUS VUELTA 11 y 12 ABRIL 2014\P4110642 red.JPG"/>
          <p:cNvPicPr>
            <a:picLocks noChangeAspect="1" noChangeArrowheads="1"/>
          </p:cNvPicPr>
          <p:nvPr/>
        </p:nvPicPr>
        <p:blipFill>
          <a:blip r:embed="rId2" cstate="print"/>
          <a:srcRect/>
          <a:stretch>
            <a:fillRect/>
          </a:stretch>
        </p:blipFill>
        <p:spPr bwMode="auto">
          <a:xfrm>
            <a:off x="1" y="0"/>
            <a:ext cx="9144000" cy="6081187"/>
          </a:xfrm>
          <a:prstGeom prst="rect">
            <a:avLst/>
          </a:prstGeom>
          <a:noFill/>
        </p:spPr>
      </p:pic>
      <p:sp>
        <p:nvSpPr>
          <p:cNvPr id="5" name="4 CuadroTexto"/>
          <p:cNvSpPr txBox="1"/>
          <p:nvPr/>
        </p:nvSpPr>
        <p:spPr>
          <a:xfrm>
            <a:off x="0" y="6027003"/>
            <a:ext cx="9036496" cy="830997"/>
          </a:xfrm>
          <a:prstGeom prst="rect">
            <a:avLst/>
          </a:prstGeom>
          <a:noFill/>
        </p:spPr>
        <p:txBody>
          <a:bodyPr wrap="square" rtlCol="0">
            <a:spAutoFit/>
          </a:bodyPr>
          <a:lstStyle/>
          <a:p>
            <a:pPr lvl="1" algn="ctr"/>
            <a:r>
              <a:rPr lang="en-US" sz="1600" b="1" dirty="0" err="1" smtClean="0">
                <a:solidFill>
                  <a:srgbClr val="FFFF00"/>
                </a:solidFill>
              </a:rPr>
              <a:t>Fue</a:t>
            </a:r>
            <a:r>
              <a:rPr lang="en-US" sz="1600" b="1" dirty="0" smtClean="0">
                <a:solidFill>
                  <a:srgbClr val="FFFF00"/>
                </a:solidFill>
              </a:rPr>
              <a:t> el </a:t>
            </a:r>
            <a:r>
              <a:rPr lang="en-US" sz="1600" b="1" dirty="0" err="1" smtClean="0">
                <a:solidFill>
                  <a:srgbClr val="FFFF00"/>
                </a:solidFill>
              </a:rPr>
              <a:t>palacio</a:t>
            </a:r>
            <a:r>
              <a:rPr lang="en-US" sz="1600" b="1" dirty="0" smtClean="0">
                <a:solidFill>
                  <a:srgbClr val="FFFF00"/>
                </a:solidFill>
              </a:rPr>
              <a:t> </a:t>
            </a:r>
            <a:r>
              <a:rPr lang="en-US" sz="1600" b="1" dirty="0" err="1" smtClean="0">
                <a:solidFill>
                  <a:srgbClr val="FFFF00"/>
                </a:solidFill>
              </a:rPr>
              <a:t>fortificado</a:t>
            </a:r>
            <a:r>
              <a:rPr lang="en-US" sz="1600" b="1" dirty="0" smtClean="0">
                <a:solidFill>
                  <a:srgbClr val="FFFF00"/>
                </a:solidFill>
              </a:rPr>
              <a:t> de los </a:t>
            </a:r>
            <a:r>
              <a:rPr lang="en-US" sz="1600" b="1" dirty="0" err="1" smtClean="0">
                <a:solidFill>
                  <a:srgbClr val="FFFF00"/>
                </a:solidFill>
              </a:rPr>
              <a:t>Sultanes</a:t>
            </a:r>
            <a:r>
              <a:rPr lang="en-US" sz="1600" b="1" dirty="0" smtClean="0">
                <a:solidFill>
                  <a:srgbClr val="FFFF00"/>
                </a:solidFill>
              </a:rPr>
              <a:t> </a:t>
            </a:r>
            <a:r>
              <a:rPr lang="en-US" sz="1600" b="1" dirty="0" err="1" smtClean="0">
                <a:solidFill>
                  <a:srgbClr val="FFFF00"/>
                </a:solidFill>
              </a:rPr>
              <a:t>Nazaríes</a:t>
            </a:r>
            <a:r>
              <a:rPr lang="en-US" sz="1600" b="1" dirty="0" smtClean="0">
                <a:solidFill>
                  <a:srgbClr val="FFFF00"/>
                </a:solidFill>
              </a:rPr>
              <a:t>, los </a:t>
            </a:r>
            <a:r>
              <a:rPr lang="en-US" sz="1600" b="1" dirty="0" err="1" smtClean="0">
                <a:solidFill>
                  <a:srgbClr val="FFFF00"/>
                </a:solidFill>
              </a:rPr>
              <a:t>gobernantes</a:t>
            </a:r>
            <a:r>
              <a:rPr lang="en-US" sz="1600" b="1" dirty="0" smtClean="0">
                <a:solidFill>
                  <a:srgbClr val="FFFF00"/>
                </a:solidFill>
              </a:rPr>
              <a:t> del </a:t>
            </a:r>
            <a:r>
              <a:rPr lang="en-US" sz="1600" b="1" dirty="0" err="1" smtClean="0">
                <a:solidFill>
                  <a:srgbClr val="FFFF00"/>
                </a:solidFill>
              </a:rPr>
              <a:t>último</a:t>
            </a:r>
            <a:r>
              <a:rPr lang="en-US" sz="1600" b="1" dirty="0" smtClean="0">
                <a:solidFill>
                  <a:srgbClr val="FFFF00"/>
                </a:solidFill>
              </a:rPr>
              <a:t> </a:t>
            </a:r>
            <a:r>
              <a:rPr lang="en-US" sz="1600" b="1" dirty="0" err="1" smtClean="0">
                <a:solidFill>
                  <a:srgbClr val="FFFF00"/>
                </a:solidFill>
              </a:rPr>
              <a:t>reino</a:t>
            </a:r>
            <a:r>
              <a:rPr lang="en-US" sz="1600" b="1" dirty="0" smtClean="0">
                <a:solidFill>
                  <a:srgbClr val="FFFF00"/>
                </a:solidFill>
              </a:rPr>
              <a:t> </a:t>
            </a:r>
            <a:r>
              <a:rPr lang="en-US" sz="1600" b="1" dirty="0" err="1" smtClean="0">
                <a:solidFill>
                  <a:srgbClr val="FFFF00"/>
                </a:solidFill>
              </a:rPr>
              <a:t>musulmán</a:t>
            </a:r>
            <a:r>
              <a:rPr lang="en-US" sz="1600" b="1" dirty="0" smtClean="0">
                <a:solidFill>
                  <a:srgbClr val="FFFF00"/>
                </a:solidFill>
              </a:rPr>
              <a:t> en </a:t>
            </a:r>
            <a:r>
              <a:rPr lang="en-US" sz="1600" b="1" dirty="0" err="1" smtClean="0">
                <a:solidFill>
                  <a:srgbClr val="FFFF00"/>
                </a:solidFill>
              </a:rPr>
              <a:t>España</a:t>
            </a:r>
            <a:r>
              <a:rPr lang="en-US" sz="1600" b="1" dirty="0" smtClean="0">
                <a:solidFill>
                  <a:srgbClr val="FFFF00"/>
                </a:solidFill>
              </a:rPr>
              <a:t>. Su </a:t>
            </a:r>
            <a:r>
              <a:rPr lang="en-US" sz="1600" b="1" dirty="0" err="1" smtClean="0">
                <a:solidFill>
                  <a:srgbClr val="FFFF00"/>
                </a:solidFill>
              </a:rPr>
              <a:t>edificación</a:t>
            </a:r>
            <a:r>
              <a:rPr lang="en-US" sz="1600" b="1" dirty="0" smtClean="0">
                <a:solidFill>
                  <a:srgbClr val="FFFF00"/>
                </a:solidFill>
              </a:rPr>
              <a:t> de arte </a:t>
            </a:r>
            <a:r>
              <a:rPr lang="en-US" sz="1600" b="1" dirty="0" err="1" smtClean="0">
                <a:solidFill>
                  <a:srgbClr val="FFFF00"/>
                </a:solidFill>
              </a:rPr>
              <a:t>árabe</a:t>
            </a:r>
            <a:r>
              <a:rPr lang="en-US" sz="1600" b="1" dirty="0" smtClean="0">
                <a:solidFill>
                  <a:srgbClr val="FFFF00"/>
                </a:solidFill>
              </a:rPr>
              <a:t> </a:t>
            </a:r>
            <a:r>
              <a:rPr lang="en-US" sz="1600" b="1" dirty="0" err="1" smtClean="0">
                <a:solidFill>
                  <a:srgbClr val="FFFF00"/>
                </a:solidFill>
              </a:rPr>
              <a:t>alcanza</a:t>
            </a:r>
            <a:r>
              <a:rPr lang="en-US" sz="1600" b="1" dirty="0" smtClean="0">
                <a:solidFill>
                  <a:srgbClr val="FFFF00"/>
                </a:solidFill>
              </a:rPr>
              <a:t> </a:t>
            </a:r>
            <a:r>
              <a:rPr lang="en-US" sz="1600" b="1" dirty="0" err="1" smtClean="0">
                <a:solidFill>
                  <a:srgbClr val="FFFF00"/>
                </a:solidFill>
              </a:rPr>
              <a:t>su</a:t>
            </a:r>
            <a:r>
              <a:rPr lang="en-US" sz="1600" b="1" dirty="0" smtClean="0">
                <a:solidFill>
                  <a:srgbClr val="FFFF00"/>
                </a:solidFill>
              </a:rPr>
              <a:t> </a:t>
            </a:r>
            <a:r>
              <a:rPr lang="en-US" sz="1600" b="1" dirty="0" err="1" smtClean="0">
                <a:solidFill>
                  <a:srgbClr val="FFFF00"/>
                </a:solidFill>
              </a:rPr>
              <a:t>punto</a:t>
            </a:r>
            <a:r>
              <a:rPr lang="en-US" sz="1600" b="1" dirty="0" smtClean="0">
                <a:solidFill>
                  <a:srgbClr val="FFFF00"/>
                </a:solidFill>
              </a:rPr>
              <a:t> </a:t>
            </a:r>
            <a:r>
              <a:rPr lang="en-US" sz="1600" b="1" dirty="0" err="1" smtClean="0">
                <a:solidFill>
                  <a:srgbClr val="FFFF00"/>
                </a:solidFill>
              </a:rPr>
              <a:t>culminante</a:t>
            </a:r>
            <a:r>
              <a:rPr lang="en-US" sz="1600" b="1" dirty="0" smtClean="0">
                <a:solidFill>
                  <a:srgbClr val="FFFF00"/>
                </a:solidFill>
              </a:rPr>
              <a:t> de </a:t>
            </a:r>
            <a:r>
              <a:rPr lang="en-US" sz="1600" b="1" dirty="0" err="1" smtClean="0">
                <a:solidFill>
                  <a:srgbClr val="FFFF00"/>
                </a:solidFill>
              </a:rPr>
              <a:t>manera</a:t>
            </a:r>
            <a:r>
              <a:rPr lang="en-US" sz="1600" b="1" dirty="0" smtClean="0">
                <a:solidFill>
                  <a:srgbClr val="FFFF00"/>
                </a:solidFill>
              </a:rPr>
              <a:t> </a:t>
            </a:r>
            <a:r>
              <a:rPr lang="en-US" sz="1600" b="1" dirty="0" err="1" smtClean="0">
                <a:solidFill>
                  <a:srgbClr val="FFFF00"/>
                </a:solidFill>
              </a:rPr>
              <a:t>espectacular</a:t>
            </a:r>
            <a:r>
              <a:rPr lang="en-US" sz="1600" b="1" dirty="0" smtClean="0">
                <a:solidFill>
                  <a:srgbClr val="FFFF00"/>
                </a:solidFill>
              </a:rPr>
              <a:t> . El </a:t>
            </a:r>
            <a:r>
              <a:rPr lang="en-US" sz="1600" b="1" dirty="0" err="1" smtClean="0">
                <a:solidFill>
                  <a:srgbClr val="FFFF00"/>
                </a:solidFill>
              </a:rPr>
              <a:t>edificio</a:t>
            </a:r>
            <a:r>
              <a:rPr lang="en-US" sz="1600" b="1" dirty="0" smtClean="0">
                <a:solidFill>
                  <a:srgbClr val="FFFF00"/>
                </a:solidFill>
              </a:rPr>
              <a:t> </a:t>
            </a:r>
            <a:r>
              <a:rPr lang="en-US" sz="1600" b="1" dirty="0" err="1" smtClean="0">
                <a:solidFill>
                  <a:srgbClr val="FFFF00"/>
                </a:solidFill>
              </a:rPr>
              <a:t>revela</a:t>
            </a:r>
            <a:r>
              <a:rPr lang="en-US" sz="1600" b="1" dirty="0" smtClean="0">
                <a:solidFill>
                  <a:srgbClr val="FFFF00"/>
                </a:solidFill>
              </a:rPr>
              <a:t> la </a:t>
            </a:r>
            <a:r>
              <a:rPr lang="en-US" sz="1600" b="1" dirty="0" err="1" smtClean="0">
                <a:solidFill>
                  <a:srgbClr val="FFFF00"/>
                </a:solidFill>
              </a:rPr>
              <a:t>vida</a:t>
            </a:r>
            <a:r>
              <a:rPr lang="en-US" sz="1600" b="1" dirty="0" smtClean="0">
                <a:solidFill>
                  <a:srgbClr val="FFFF00"/>
                </a:solidFill>
              </a:rPr>
              <a:t> y la </a:t>
            </a:r>
            <a:r>
              <a:rPr lang="en-US" sz="1600" b="1" dirty="0" err="1" smtClean="0">
                <a:solidFill>
                  <a:srgbClr val="FFFF00"/>
                </a:solidFill>
              </a:rPr>
              <a:t>cultura</a:t>
            </a:r>
            <a:r>
              <a:rPr lang="en-US" sz="1600" b="1" dirty="0" smtClean="0">
                <a:solidFill>
                  <a:srgbClr val="FFFF00"/>
                </a:solidFill>
              </a:rPr>
              <a:t> </a:t>
            </a:r>
            <a:r>
              <a:rPr lang="en-US" sz="1600" b="1" dirty="0" err="1" smtClean="0">
                <a:solidFill>
                  <a:srgbClr val="FFFF00"/>
                </a:solidFill>
              </a:rPr>
              <a:t>árabe</a:t>
            </a:r>
            <a:endParaRPr lang="es-ES" sz="1600" b="1" dirty="0">
              <a:solidFill>
                <a:srgbClr val="FFFF00"/>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C:\Documents and Settings\Usuario\Mis documentos\Mis imágenes\PictureProject\COMENIUS 2012-2014\DSCN18401222.JPG"/>
          <p:cNvPicPr>
            <a:picLocks noChangeAspect="1" noChangeArrowheads="1"/>
          </p:cNvPicPr>
          <p:nvPr/>
        </p:nvPicPr>
        <p:blipFill>
          <a:blip r:embed="rId2" cstate="print"/>
          <a:srcRect/>
          <a:stretch>
            <a:fillRect/>
          </a:stretch>
        </p:blipFill>
        <p:spPr bwMode="auto">
          <a:xfrm>
            <a:off x="0" y="0"/>
            <a:ext cx="9144487" cy="6858000"/>
          </a:xfrm>
          <a:prstGeom prst="rect">
            <a:avLst/>
          </a:prstGeom>
          <a:noFill/>
        </p:spPr>
      </p:pic>
      <p:sp>
        <p:nvSpPr>
          <p:cNvPr id="7" name="6 Rectángulo"/>
          <p:cNvSpPr/>
          <p:nvPr/>
        </p:nvSpPr>
        <p:spPr>
          <a:xfrm>
            <a:off x="395536" y="4869160"/>
            <a:ext cx="8640960" cy="923330"/>
          </a:xfrm>
          <a:prstGeom prst="rect">
            <a:avLst/>
          </a:prstGeom>
        </p:spPr>
        <p:txBody>
          <a:bodyPr wrap="square">
            <a:spAutoFit/>
          </a:bodyPr>
          <a:lstStyle/>
          <a:p>
            <a:pPr algn="ctr">
              <a:lnSpc>
                <a:spcPct val="90000"/>
              </a:lnSpc>
            </a:pPr>
            <a:r>
              <a:rPr lang="es-ES" sz="2000" b="1" dirty="0" smtClean="0">
                <a:solidFill>
                  <a:schemeClr val="accent3">
                    <a:lumMod val="40000"/>
                    <a:lumOff val="60000"/>
                  </a:schemeClr>
                </a:solidFill>
              </a:rPr>
              <a:t>El Castellón es una de las montañas que rodea Vélez Rubio. En la cima se encuentran las ruinas del primer Vélez Rubio, la alcazaba musulmana de </a:t>
            </a:r>
            <a:r>
              <a:rPr lang="es-ES" sz="2000" b="1" i="1" dirty="0" smtClean="0">
                <a:solidFill>
                  <a:schemeClr val="accent3">
                    <a:lumMod val="40000"/>
                    <a:lumOff val="60000"/>
                  </a:schemeClr>
                </a:solidFill>
              </a:rPr>
              <a:t>Velad al Hamar </a:t>
            </a:r>
            <a:r>
              <a:rPr lang="es-ES" sz="2000" b="1" dirty="0" smtClean="0">
                <a:solidFill>
                  <a:schemeClr val="accent3">
                    <a:lumMod val="40000"/>
                    <a:lumOff val="60000"/>
                  </a:schemeClr>
                </a:solidFill>
              </a:rPr>
              <a:t>( Vélez el Rojo)</a:t>
            </a:r>
          </a:p>
        </p:txBody>
      </p:sp>
      <p:sp>
        <p:nvSpPr>
          <p:cNvPr id="8" name="7 CuadroTexto"/>
          <p:cNvSpPr txBox="1"/>
          <p:nvPr/>
        </p:nvSpPr>
        <p:spPr>
          <a:xfrm>
            <a:off x="1619672" y="116632"/>
            <a:ext cx="4968552" cy="707886"/>
          </a:xfrm>
          <a:prstGeom prst="rect">
            <a:avLst/>
          </a:prstGeom>
          <a:noFill/>
        </p:spPr>
        <p:txBody>
          <a:bodyPr wrap="square" rtlCol="0">
            <a:spAutoFit/>
          </a:bodyPr>
          <a:lstStyle/>
          <a:p>
            <a:pPr algn="ctr"/>
            <a:r>
              <a:rPr lang="es-ES" sz="4000" b="1" dirty="0" smtClean="0">
                <a:solidFill>
                  <a:srgbClr val="990000"/>
                </a:solidFill>
              </a:rPr>
              <a:t>El Castellón</a:t>
            </a:r>
            <a:endParaRPr lang="es-ES" sz="4000" b="1" dirty="0">
              <a:solidFill>
                <a:srgbClr val="990000"/>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C:\Documents and Settings\Usuario\Mis documentos\Mis imágenes\PictureProject\0346\DSCN13124311.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sp>
        <p:nvSpPr>
          <p:cNvPr id="6" name="5 CuadroTexto"/>
          <p:cNvSpPr txBox="1"/>
          <p:nvPr/>
        </p:nvSpPr>
        <p:spPr>
          <a:xfrm>
            <a:off x="1331640" y="0"/>
            <a:ext cx="6624736" cy="830997"/>
          </a:xfrm>
          <a:prstGeom prst="rect">
            <a:avLst/>
          </a:prstGeom>
          <a:noFill/>
        </p:spPr>
        <p:txBody>
          <a:bodyPr wrap="square" rtlCol="0">
            <a:spAutoFit/>
          </a:bodyPr>
          <a:lstStyle/>
          <a:p>
            <a:pPr algn="ctr"/>
            <a:r>
              <a:rPr lang="es-ES" sz="2400" b="1" dirty="0" smtClean="0">
                <a:solidFill>
                  <a:srgbClr val="990000"/>
                </a:solidFill>
              </a:rPr>
              <a:t>La alcazaba del Castellón es de época musulmana (711-1492)</a:t>
            </a:r>
            <a:endParaRPr lang="es-ES" sz="2400" b="1" dirty="0">
              <a:solidFill>
                <a:srgbClr val="990000"/>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C:\Documents and Settings\Usuario\Mis documentos\Mis imágenes\PictureProject\excursión instituto cueva ambrosio cueva letreros marzo 2013\P3219658.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4 CuadroTexto"/>
          <p:cNvSpPr txBox="1"/>
          <p:nvPr/>
        </p:nvSpPr>
        <p:spPr>
          <a:xfrm>
            <a:off x="683568" y="0"/>
            <a:ext cx="7776864" cy="584775"/>
          </a:xfrm>
          <a:prstGeom prst="rect">
            <a:avLst/>
          </a:prstGeom>
          <a:noFill/>
        </p:spPr>
        <p:txBody>
          <a:bodyPr wrap="square" rtlCol="0">
            <a:spAutoFit/>
          </a:bodyPr>
          <a:lstStyle/>
          <a:p>
            <a:r>
              <a:rPr lang="es-ES" sz="3200" dirty="0" smtClean="0">
                <a:solidFill>
                  <a:srgbClr val="FFFF00"/>
                </a:solidFill>
              </a:rPr>
              <a:t>Necrópolis  Musulmana del Cerro del Judío</a:t>
            </a:r>
            <a:endParaRPr lang="es-ES" sz="3200" dirty="0">
              <a:solidFill>
                <a:srgbClr val="FFFF00"/>
              </a:solidFill>
            </a:endParaRPr>
          </a:p>
        </p:txBody>
      </p:sp>
      <p:sp>
        <p:nvSpPr>
          <p:cNvPr id="6" name="5 CuadroTexto"/>
          <p:cNvSpPr txBox="1"/>
          <p:nvPr/>
        </p:nvSpPr>
        <p:spPr>
          <a:xfrm>
            <a:off x="1403648" y="692696"/>
            <a:ext cx="6336704" cy="923330"/>
          </a:xfrm>
          <a:prstGeom prst="rect">
            <a:avLst/>
          </a:prstGeom>
          <a:noFill/>
        </p:spPr>
        <p:txBody>
          <a:bodyPr wrap="square" rtlCol="0">
            <a:spAutoFit/>
          </a:bodyPr>
          <a:lstStyle/>
          <a:p>
            <a:pPr algn="ctr"/>
            <a:r>
              <a:rPr lang="es-ES" dirty="0" smtClean="0">
                <a:solidFill>
                  <a:srgbClr val="FFFF00"/>
                </a:solidFill>
              </a:rPr>
              <a:t>Se encuentra en Vélez Blanco. Es un cementerio musulmán caracterizado por las estrechas tumbas en las que los cadáveres eran enterrados mirando hacia La Meca</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Documents and Settings\Usuario\Mis documentos\Mis imágenes\PictureProject\0062\DSCN0960.JPG"/>
          <p:cNvPicPr>
            <a:picLocks noChangeAspect="1" noChangeArrowheads="1"/>
          </p:cNvPicPr>
          <p:nvPr/>
        </p:nvPicPr>
        <p:blipFill>
          <a:blip r:embed="rId2" cstate="print"/>
          <a:srcRect/>
          <a:stretch>
            <a:fillRect/>
          </a:stretch>
        </p:blipFill>
        <p:spPr bwMode="auto">
          <a:xfrm>
            <a:off x="-487" y="0"/>
            <a:ext cx="9144487" cy="6858000"/>
          </a:xfrm>
          <a:prstGeom prst="rect">
            <a:avLst/>
          </a:prstGeom>
          <a:noFill/>
        </p:spPr>
      </p:pic>
      <p:sp>
        <p:nvSpPr>
          <p:cNvPr id="8" name="7 CuadroTexto"/>
          <p:cNvSpPr txBox="1"/>
          <p:nvPr/>
        </p:nvSpPr>
        <p:spPr>
          <a:xfrm>
            <a:off x="827584" y="116632"/>
            <a:ext cx="5112568" cy="646331"/>
          </a:xfrm>
          <a:prstGeom prst="rect">
            <a:avLst/>
          </a:prstGeom>
          <a:noFill/>
        </p:spPr>
        <p:txBody>
          <a:bodyPr wrap="square" rtlCol="0">
            <a:spAutoFit/>
          </a:bodyPr>
          <a:lstStyle/>
          <a:p>
            <a:r>
              <a:rPr lang="es-ES" sz="3600" dirty="0" smtClean="0">
                <a:solidFill>
                  <a:schemeClr val="accent5">
                    <a:lumMod val="40000"/>
                    <a:lumOff val="60000"/>
                  </a:schemeClr>
                </a:solidFill>
              </a:rPr>
              <a:t>Castillo de Vélez Blanco</a:t>
            </a:r>
            <a:endParaRPr lang="es-ES" sz="3600" dirty="0">
              <a:solidFill>
                <a:schemeClr val="accent5">
                  <a:lumMod val="40000"/>
                  <a:lumOff val="60000"/>
                </a:schemeClr>
              </a:solidFill>
            </a:endParaRPr>
          </a:p>
        </p:txBody>
      </p:sp>
      <p:sp>
        <p:nvSpPr>
          <p:cNvPr id="9" name="8 CuadroTexto"/>
          <p:cNvSpPr txBox="1"/>
          <p:nvPr/>
        </p:nvSpPr>
        <p:spPr>
          <a:xfrm>
            <a:off x="971600" y="1340768"/>
            <a:ext cx="4032448" cy="923330"/>
          </a:xfrm>
          <a:prstGeom prst="rect">
            <a:avLst/>
          </a:prstGeom>
          <a:noFill/>
        </p:spPr>
        <p:txBody>
          <a:bodyPr wrap="square" rtlCol="0">
            <a:spAutoFit/>
          </a:bodyPr>
          <a:lstStyle/>
          <a:p>
            <a:r>
              <a:rPr lang="es-ES" dirty="0" smtClean="0">
                <a:solidFill>
                  <a:srgbClr val="FFFF00"/>
                </a:solidFill>
              </a:rPr>
              <a:t>Fue mandado  construir  en 1506 por don Pedro Fajardo, Marqués de los Vélez.</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Documents and Settings\Usuario\Mis documentos\Mis imágenes\PictureProject\0348\P6063123.JPG"/>
          <p:cNvPicPr>
            <a:picLocks noChangeAspect="1" noChangeArrowheads="1"/>
          </p:cNvPicPr>
          <p:nvPr/>
        </p:nvPicPr>
        <p:blipFill>
          <a:blip r:embed="rId2" cstate="print"/>
          <a:srcRect/>
          <a:stretch>
            <a:fillRect/>
          </a:stretch>
        </p:blipFill>
        <p:spPr bwMode="auto">
          <a:xfrm>
            <a:off x="0" y="0"/>
            <a:ext cx="9144000" cy="6858001"/>
          </a:xfrm>
          <a:prstGeom prst="rect">
            <a:avLst/>
          </a:prstGeom>
          <a:noFill/>
        </p:spPr>
      </p:pic>
      <p:sp>
        <p:nvSpPr>
          <p:cNvPr id="6" name="5 CuadroTexto"/>
          <p:cNvSpPr txBox="1"/>
          <p:nvPr/>
        </p:nvSpPr>
        <p:spPr>
          <a:xfrm>
            <a:off x="1115616" y="5903893"/>
            <a:ext cx="7128792" cy="830997"/>
          </a:xfrm>
          <a:prstGeom prst="rect">
            <a:avLst/>
          </a:prstGeom>
          <a:noFill/>
        </p:spPr>
        <p:txBody>
          <a:bodyPr wrap="square" rtlCol="0">
            <a:spAutoFit/>
          </a:bodyPr>
          <a:lstStyle/>
          <a:p>
            <a:pPr algn="ctr"/>
            <a:r>
              <a:rPr lang="es-ES" sz="2400" b="1" dirty="0" smtClean="0">
                <a:solidFill>
                  <a:srgbClr val="FFFF00"/>
                </a:solidFill>
              </a:rPr>
              <a:t>Su construcción finalizo en 1515. El castillo combina los estilos gótico y renacentista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descr="P5199867r.JPG"/>
          <p:cNvPicPr>
            <a:picLocks noGrp="1" noChangeAspect="1"/>
          </p:cNvPicPr>
          <p:nvPr>
            <p:ph idx="1"/>
          </p:nvPr>
        </p:nvPicPr>
        <p:blipFill>
          <a:blip r:embed="rId2" cstate="print"/>
          <a:stretch>
            <a:fillRect/>
          </a:stretch>
        </p:blipFill>
        <p:spPr>
          <a:xfrm>
            <a:off x="-1" y="0"/>
            <a:ext cx="9144001" cy="6858000"/>
          </a:xfrm>
        </p:spPr>
      </p:pic>
      <p:sp>
        <p:nvSpPr>
          <p:cNvPr id="5" name="4 CuadroTexto"/>
          <p:cNvSpPr txBox="1"/>
          <p:nvPr/>
        </p:nvSpPr>
        <p:spPr>
          <a:xfrm>
            <a:off x="1403648" y="0"/>
            <a:ext cx="7740352" cy="1015663"/>
          </a:xfrm>
          <a:prstGeom prst="rect">
            <a:avLst/>
          </a:prstGeom>
          <a:noFill/>
        </p:spPr>
        <p:txBody>
          <a:bodyPr wrap="square" rtlCol="0">
            <a:spAutoFit/>
          </a:bodyPr>
          <a:lstStyle/>
          <a:p>
            <a:r>
              <a:rPr lang="es-ES" sz="2000" dirty="0" smtClean="0">
                <a:solidFill>
                  <a:srgbClr val="C00000"/>
                </a:solidFill>
              </a:rPr>
              <a:t>El Parque Natural de Sierra de María-Los Vélez tiene una gran riqueza de flora y fauna. La tortuga mora  es una especie rara de reptil que vive en su entorno</a:t>
            </a:r>
            <a:endParaRPr lang="es-ES" sz="2000" dirty="0">
              <a:solidFill>
                <a:srgbClr val="C00000"/>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Documents and Settings\Usuario\Mis documentos\Mis imágenes\PictureProject\esta\DSCN20965980.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pic>
        <p:nvPicPr>
          <p:cNvPr id="6" name="Picture 6" descr="800px-Met,_patio_from_the_castle_of_vélez_blanco,_01"/>
          <p:cNvPicPr>
            <a:picLocks noChangeAspect="1" noChangeArrowheads="1"/>
          </p:cNvPicPr>
          <p:nvPr/>
        </p:nvPicPr>
        <p:blipFill>
          <a:blip r:embed="rId3" cstate="print"/>
          <a:srcRect/>
          <a:stretch>
            <a:fillRect/>
          </a:stretch>
        </p:blipFill>
        <p:spPr bwMode="auto">
          <a:xfrm>
            <a:off x="0" y="-8963"/>
            <a:ext cx="6372200" cy="6866963"/>
          </a:xfrm>
          <a:prstGeom prst="rect">
            <a:avLst/>
          </a:prstGeom>
          <a:noFill/>
        </p:spPr>
      </p:pic>
      <p:sp>
        <p:nvSpPr>
          <p:cNvPr id="7" name="6 CuadroTexto"/>
          <p:cNvSpPr txBox="1"/>
          <p:nvPr/>
        </p:nvSpPr>
        <p:spPr>
          <a:xfrm>
            <a:off x="539552" y="5768471"/>
            <a:ext cx="8064896" cy="1089529"/>
          </a:xfrm>
          <a:prstGeom prst="rect">
            <a:avLst/>
          </a:prstGeom>
          <a:noFill/>
        </p:spPr>
        <p:txBody>
          <a:bodyPr wrap="square" rtlCol="0">
            <a:spAutoFit/>
          </a:bodyPr>
          <a:lstStyle/>
          <a:p>
            <a:pPr algn="ctr">
              <a:lnSpc>
                <a:spcPct val="90000"/>
              </a:lnSpc>
            </a:pPr>
            <a:r>
              <a:rPr lang="es-ES" sz="2400" b="1" dirty="0" smtClean="0">
                <a:solidFill>
                  <a:srgbClr val="FFFF00"/>
                </a:solidFill>
              </a:rPr>
              <a:t>En 1905 el patio del castillo fue vendido y actualmente se encuentra en </a:t>
            </a:r>
            <a:r>
              <a:rPr lang="es-ES" sz="2400" b="1" dirty="0">
                <a:solidFill>
                  <a:srgbClr val="FFFF00"/>
                </a:solidFill>
              </a:rPr>
              <a:t>e</a:t>
            </a:r>
            <a:r>
              <a:rPr lang="es-ES" sz="2400" b="1" dirty="0" smtClean="0">
                <a:solidFill>
                  <a:srgbClr val="FFFF00"/>
                </a:solidFill>
              </a:rPr>
              <a:t>l Museo Metropolitano de Nueva York, montado tal como se puede ver en la imagen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Documents and Settings\Usuario\Mis documentos\Mis imágenes\PictureProject\plaza encarnación iglesia vélez rubio\P4306039.JPG"/>
          <p:cNvPicPr>
            <a:picLocks noChangeAspect="1" noChangeArrowheads="1"/>
          </p:cNvPicPr>
          <p:nvPr/>
        </p:nvPicPr>
        <p:blipFill>
          <a:blip r:embed="rId2" cstate="print"/>
          <a:srcRect/>
          <a:stretch>
            <a:fillRect/>
          </a:stretch>
        </p:blipFill>
        <p:spPr bwMode="auto">
          <a:xfrm>
            <a:off x="0" y="0"/>
            <a:ext cx="9144000" cy="6858001"/>
          </a:xfrm>
          <a:prstGeom prst="rect">
            <a:avLst/>
          </a:prstGeom>
          <a:noFill/>
        </p:spPr>
      </p:pic>
      <p:sp>
        <p:nvSpPr>
          <p:cNvPr id="7" name="6 CuadroTexto"/>
          <p:cNvSpPr txBox="1"/>
          <p:nvPr/>
        </p:nvSpPr>
        <p:spPr>
          <a:xfrm>
            <a:off x="0" y="476672"/>
            <a:ext cx="2952328" cy="3637919"/>
          </a:xfrm>
          <a:prstGeom prst="rect">
            <a:avLst/>
          </a:prstGeom>
          <a:noFill/>
        </p:spPr>
        <p:txBody>
          <a:bodyPr wrap="square" rtlCol="0">
            <a:spAutoFit/>
          </a:bodyPr>
          <a:lstStyle/>
          <a:p>
            <a:pPr>
              <a:lnSpc>
                <a:spcPct val="80000"/>
              </a:lnSpc>
            </a:pPr>
            <a:r>
              <a:rPr lang="es-ES" sz="1600" dirty="0" smtClean="0">
                <a:solidFill>
                  <a:schemeClr val="bg1"/>
                </a:solidFill>
              </a:rPr>
              <a:t>Se ve desde cualquier punto interior o exterior del pueblo de Vélez Rubio, fue levantada entre 1753 y 1768. Se construyó por el X Marqués de los Vélez tras el terremoto de 1751, que arruinó la primitiva Iglesia de San Pedro. La portada con un auténtico repertorio decorativo de la época, resaltando el escudo de la Casa y la Anunciación en la cima. Edificio religioso más característico, espectacular y valioso del Barroco almeriense del siglo XVIII. Monumento Histórico de carácter Nacional desde 1981. </a:t>
            </a:r>
          </a:p>
        </p:txBody>
      </p:sp>
      <p:sp>
        <p:nvSpPr>
          <p:cNvPr id="8" name="7 CuadroTexto"/>
          <p:cNvSpPr txBox="1"/>
          <p:nvPr/>
        </p:nvSpPr>
        <p:spPr>
          <a:xfrm>
            <a:off x="1547664" y="0"/>
            <a:ext cx="4680520" cy="523220"/>
          </a:xfrm>
          <a:prstGeom prst="rect">
            <a:avLst/>
          </a:prstGeom>
          <a:noFill/>
        </p:spPr>
        <p:txBody>
          <a:bodyPr wrap="square" rtlCol="0">
            <a:spAutoFit/>
          </a:bodyPr>
          <a:lstStyle/>
          <a:p>
            <a:pPr algn="ctr"/>
            <a:r>
              <a:rPr lang="es-ES" sz="2800" b="1" dirty="0" smtClean="0">
                <a:solidFill>
                  <a:srgbClr val="C00000"/>
                </a:solidFill>
              </a:rPr>
              <a:t>Iglesia de la En carnación</a:t>
            </a:r>
            <a:endParaRPr lang="es-ES" sz="2800" b="1" dirty="0">
              <a:solidFill>
                <a:srgbClr val="C00000"/>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Documents and Settings\Usuario\Mis documentos\Mis imágenes\PictureProject\ALMANAQUE 2010\Rodante. Lista para publicar..jpg"/>
          <p:cNvPicPr>
            <a:picLocks noChangeAspect="1" noChangeArrowheads="1"/>
          </p:cNvPicPr>
          <p:nvPr/>
        </p:nvPicPr>
        <p:blipFill>
          <a:blip r:embed="rId2" cstate="print"/>
          <a:srcRect/>
          <a:stretch>
            <a:fillRect/>
          </a:stretch>
        </p:blipFill>
        <p:spPr bwMode="auto">
          <a:xfrm>
            <a:off x="0" y="0"/>
            <a:ext cx="9144000" cy="6931678"/>
          </a:xfrm>
          <a:prstGeom prst="rect">
            <a:avLst/>
          </a:prstGeom>
          <a:noFill/>
        </p:spPr>
      </p:pic>
      <p:sp>
        <p:nvSpPr>
          <p:cNvPr id="5" name="4 CuadroTexto"/>
          <p:cNvSpPr txBox="1"/>
          <p:nvPr/>
        </p:nvSpPr>
        <p:spPr>
          <a:xfrm>
            <a:off x="1043608" y="188640"/>
            <a:ext cx="7848872" cy="523220"/>
          </a:xfrm>
          <a:prstGeom prst="rect">
            <a:avLst/>
          </a:prstGeom>
          <a:noFill/>
        </p:spPr>
        <p:txBody>
          <a:bodyPr wrap="square" rtlCol="0">
            <a:spAutoFit/>
          </a:bodyPr>
          <a:lstStyle/>
          <a:p>
            <a:r>
              <a:rPr lang="es-ES" sz="2800" b="1" dirty="0" smtClean="0">
                <a:solidFill>
                  <a:srgbClr val="FFFF00"/>
                </a:solidFill>
              </a:rPr>
              <a:t>Puertas de Lorca e Iglesia de la Encarnación</a:t>
            </a:r>
            <a:endParaRPr lang="es-ES" sz="2800" b="1" dirty="0">
              <a:solidFill>
                <a:srgbClr val="FFFF00"/>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Documents and Settings\Usuario\Mis documentos\Mis imágenes\PictureProject\ALMANAQUE 2010\ammonites 18.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4 CuadroTexto"/>
          <p:cNvSpPr txBox="1"/>
          <p:nvPr/>
        </p:nvSpPr>
        <p:spPr>
          <a:xfrm>
            <a:off x="2267744" y="0"/>
            <a:ext cx="4896544" cy="461665"/>
          </a:xfrm>
          <a:prstGeom prst="rect">
            <a:avLst/>
          </a:prstGeom>
          <a:noFill/>
        </p:spPr>
        <p:txBody>
          <a:bodyPr wrap="square" rtlCol="0">
            <a:spAutoFit/>
          </a:bodyPr>
          <a:lstStyle/>
          <a:p>
            <a:r>
              <a:rPr lang="es-ES" sz="2400" b="1" dirty="0" smtClean="0">
                <a:solidFill>
                  <a:srgbClr val="FFFF00"/>
                </a:solidFill>
              </a:rPr>
              <a:t>MANSIONES DE VÉLEZ-RUBIO</a:t>
            </a:r>
            <a:endParaRPr lang="es-ES" sz="2400" b="1" dirty="0">
              <a:solidFill>
                <a:srgbClr val="FFFF00"/>
              </a:solidFill>
            </a:endParaRPr>
          </a:p>
        </p:txBody>
      </p:sp>
      <p:sp>
        <p:nvSpPr>
          <p:cNvPr id="6" name="5 CuadroTexto"/>
          <p:cNvSpPr txBox="1"/>
          <p:nvPr/>
        </p:nvSpPr>
        <p:spPr>
          <a:xfrm>
            <a:off x="467544" y="332656"/>
            <a:ext cx="8424936" cy="923330"/>
          </a:xfrm>
          <a:prstGeom prst="rect">
            <a:avLst/>
          </a:prstGeom>
          <a:noFill/>
        </p:spPr>
        <p:txBody>
          <a:bodyPr wrap="square" rtlCol="0">
            <a:spAutoFit/>
          </a:bodyPr>
          <a:lstStyle/>
          <a:p>
            <a:pPr algn="ctr"/>
            <a:r>
              <a:rPr lang="es-ES" dirty="0" smtClean="0">
                <a:solidFill>
                  <a:srgbClr val="FFFF00"/>
                </a:solidFill>
              </a:rPr>
              <a:t>Son de estilo barroco y modernista. Lo más destacado de estas casas y edificios públicos son sus fachadas pintadas de colores y sus muchos elementos decorativos. Los interiores también están decorados con pinturas  en las modernistas</a:t>
            </a:r>
            <a:endParaRPr lang="es-ES" dirty="0">
              <a:solidFill>
                <a:srgbClr val="FFFF00"/>
              </a:solidFill>
            </a:endParaRPr>
          </a:p>
        </p:txBody>
      </p:sp>
      <p:sp>
        <p:nvSpPr>
          <p:cNvPr id="7" name="6 CuadroTexto"/>
          <p:cNvSpPr txBox="1"/>
          <p:nvPr/>
        </p:nvSpPr>
        <p:spPr>
          <a:xfrm>
            <a:off x="6588224" y="5877272"/>
            <a:ext cx="2376264" cy="923330"/>
          </a:xfrm>
          <a:prstGeom prst="rect">
            <a:avLst/>
          </a:prstGeom>
          <a:noFill/>
        </p:spPr>
        <p:txBody>
          <a:bodyPr wrap="square" rtlCol="0">
            <a:spAutoFit/>
          </a:bodyPr>
          <a:lstStyle/>
          <a:p>
            <a:pPr algn="ctr"/>
            <a:r>
              <a:rPr lang="es-ES" i="1" dirty="0" smtClean="0">
                <a:solidFill>
                  <a:srgbClr val="FFFF00"/>
                </a:solidFill>
              </a:rPr>
              <a:t>Antiguo Hospital Real, hoy Museo. Barroco Civil</a:t>
            </a:r>
            <a:endParaRPr lang="es-ES" i="1" dirty="0">
              <a:solidFill>
                <a:srgbClr val="FFFF00"/>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Documents and Settings\Usuario\Mis documentos\Mis imágenes\PictureProject\calendario 2011\DSCN0874.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pic>
        <p:nvPicPr>
          <p:cNvPr id="6" name="Picture 4" descr="C:\Documents and Settings\Usuario\Mis documentos\Mis imágenes\PictureProject\0192\P4306047.JPG"/>
          <p:cNvPicPr>
            <a:picLocks noChangeAspect="1" noChangeArrowheads="1"/>
          </p:cNvPicPr>
          <p:nvPr/>
        </p:nvPicPr>
        <p:blipFill>
          <a:blip r:embed="rId3" cstate="print"/>
          <a:srcRect/>
          <a:stretch>
            <a:fillRect/>
          </a:stretch>
        </p:blipFill>
        <p:spPr bwMode="auto">
          <a:xfrm>
            <a:off x="5508104" y="-1"/>
            <a:ext cx="3635896" cy="2726923"/>
          </a:xfrm>
          <a:prstGeom prst="rect">
            <a:avLst/>
          </a:prstGeom>
          <a:noFill/>
        </p:spPr>
      </p:pic>
      <p:sp>
        <p:nvSpPr>
          <p:cNvPr id="7" name="6 CuadroTexto"/>
          <p:cNvSpPr txBox="1"/>
          <p:nvPr/>
        </p:nvSpPr>
        <p:spPr>
          <a:xfrm>
            <a:off x="1547664" y="5877272"/>
            <a:ext cx="5832648" cy="400110"/>
          </a:xfrm>
          <a:prstGeom prst="rect">
            <a:avLst/>
          </a:prstGeom>
          <a:noFill/>
        </p:spPr>
        <p:txBody>
          <a:bodyPr wrap="square" rtlCol="0">
            <a:spAutoFit/>
          </a:bodyPr>
          <a:lstStyle/>
          <a:p>
            <a:pPr algn="ctr"/>
            <a:r>
              <a:rPr lang="es-ES" sz="2000" b="1" i="1" dirty="0" smtClean="0">
                <a:solidFill>
                  <a:srgbClr val="1D3913"/>
                </a:solidFill>
              </a:rPr>
              <a:t>Mansión modernista con pinturas murales</a:t>
            </a:r>
            <a:endParaRPr lang="es-ES" sz="2000" b="1" i="1" dirty="0">
              <a:solidFill>
                <a:srgbClr val="1D3913"/>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Documents and Settings\Usuario\Mis documentos\Mis imágenes\PictureProject\ALMANAQUE 2010\PC260195.JPG"/>
          <p:cNvPicPr>
            <a:picLocks noChangeAspect="1" noChangeArrowheads="1"/>
          </p:cNvPicPr>
          <p:nvPr/>
        </p:nvPicPr>
        <p:blipFill>
          <a:blip r:embed="rId2" cstate="print"/>
          <a:srcRect/>
          <a:stretch>
            <a:fillRect/>
          </a:stretch>
        </p:blipFill>
        <p:spPr bwMode="auto">
          <a:xfrm>
            <a:off x="0" y="0"/>
            <a:ext cx="9144000" cy="6858001"/>
          </a:xfrm>
          <a:prstGeom prst="rect">
            <a:avLst/>
          </a:prstGeom>
          <a:noFill/>
        </p:spPr>
      </p:pic>
      <p:sp>
        <p:nvSpPr>
          <p:cNvPr id="6" name="5 CuadroTexto"/>
          <p:cNvSpPr txBox="1"/>
          <p:nvPr/>
        </p:nvSpPr>
        <p:spPr>
          <a:xfrm>
            <a:off x="2051720" y="0"/>
            <a:ext cx="4968552" cy="461665"/>
          </a:xfrm>
          <a:prstGeom prst="rect">
            <a:avLst/>
          </a:prstGeom>
          <a:noFill/>
        </p:spPr>
        <p:txBody>
          <a:bodyPr wrap="square" rtlCol="0">
            <a:spAutoFit/>
          </a:bodyPr>
          <a:lstStyle/>
          <a:p>
            <a:pPr algn="ctr"/>
            <a:r>
              <a:rPr lang="es-ES" sz="2400" b="1" dirty="0" smtClean="0">
                <a:solidFill>
                  <a:srgbClr val="FFFF00"/>
                </a:solidFill>
              </a:rPr>
              <a:t>Centro de Salud de Vélez Rubio</a:t>
            </a:r>
            <a:endParaRPr lang="es-ES" sz="2400" b="1" dirty="0">
              <a:solidFill>
                <a:srgbClr val="FFFF00"/>
              </a:solidFill>
            </a:endParaRPr>
          </a:p>
        </p:txBody>
      </p:sp>
      <p:sp>
        <p:nvSpPr>
          <p:cNvPr id="7" name="6 CuadroTexto"/>
          <p:cNvSpPr txBox="1"/>
          <p:nvPr/>
        </p:nvSpPr>
        <p:spPr>
          <a:xfrm>
            <a:off x="251520" y="764704"/>
            <a:ext cx="4752528" cy="1754326"/>
          </a:xfrm>
          <a:prstGeom prst="rect">
            <a:avLst/>
          </a:prstGeom>
          <a:noFill/>
        </p:spPr>
        <p:txBody>
          <a:bodyPr wrap="square" rtlCol="0">
            <a:spAutoFit/>
          </a:bodyPr>
          <a:lstStyle/>
          <a:p>
            <a:r>
              <a:rPr lang="es-ES" dirty="0" smtClean="0">
                <a:solidFill>
                  <a:srgbClr val="860000"/>
                </a:solidFill>
              </a:rPr>
              <a:t>Un joven estudio de arquitectura diseñó el nuevo Centro de Salud y la Guardería Infantil de Vélez Rubio. La idea está inspirada en la meteorización de las rocas del Maimón, importante para conectar con el entorno y el pueblo.</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Documents and Settings\Usuario\Mis documentos\Mis imágenes\PictureProject\CALENDARIO 2009 1º\DSCN25212223.JPG"/>
          <p:cNvPicPr>
            <a:picLocks noChangeAspect="1" noChangeArrowheads="1"/>
          </p:cNvPicPr>
          <p:nvPr/>
        </p:nvPicPr>
        <p:blipFill>
          <a:blip r:embed="rId2" cstate="print"/>
          <a:srcRect/>
          <a:stretch>
            <a:fillRect/>
          </a:stretch>
        </p:blipFill>
        <p:spPr bwMode="auto">
          <a:xfrm>
            <a:off x="0" y="0"/>
            <a:ext cx="9144487" cy="6858000"/>
          </a:xfrm>
          <a:prstGeom prst="rect">
            <a:avLst/>
          </a:prstGeom>
          <a:noFill/>
        </p:spPr>
      </p:pic>
      <p:sp>
        <p:nvSpPr>
          <p:cNvPr id="6" name="5 CuadroTexto"/>
          <p:cNvSpPr txBox="1"/>
          <p:nvPr/>
        </p:nvSpPr>
        <p:spPr>
          <a:xfrm>
            <a:off x="1835696" y="0"/>
            <a:ext cx="5976664" cy="523220"/>
          </a:xfrm>
          <a:prstGeom prst="rect">
            <a:avLst/>
          </a:prstGeom>
          <a:noFill/>
        </p:spPr>
        <p:txBody>
          <a:bodyPr wrap="square" rtlCol="0">
            <a:spAutoFit/>
          </a:bodyPr>
          <a:lstStyle/>
          <a:p>
            <a:pPr algn="ctr"/>
            <a:r>
              <a:rPr lang="es-ES" sz="2800" b="1" dirty="0" smtClean="0">
                <a:solidFill>
                  <a:srgbClr val="FFFF00"/>
                </a:solidFill>
              </a:rPr>
              <a:t>Nueva Guardería Municipal</a:t>
            </a:r>
            <a:endParaRPr lang="es-ES" sz="2800" b="1" dirty="0">
              <a:solidFill>
                <a:srgbClr val="FFFF00"/>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descr="https://fbcdn-sphotos-d-a.akamaihd.net/hphotos-ak-ash3/t1/46156_479710475408519_2145383693_n.jpg"/>
          <p:cNvPicPr>
            <a:picLocks noChangeAspect="1" noChangeArrowheads="1"/>
          </p:cNvPicPr>
          <p:nvPr/>
        </p:nvPicPr>
        <p:blipFill>
          <a:blip r:embed="rId2" cstate="print"/>
          <a:srcRect/>
          <a:stretch>
            <a:fillRect/>
          </a:stretch>
        </p:blipFill>
        <p:spPr bwMode="auto">
          <a:xfrm>
            <a:off x="0" y="1"/>
            <a:ext cx="9143999" cy="6858000"/>
          </a:xfrm>
          <a:prstGeom prst="rect">
            <a:avLst/>
          </a:prstGeom>
          <a:noFill/>
        </p:spPr>
      </p:pic>
      <p:sp>
        <p:nvSpPr>
          <p:cNvPr id="11" name="10 CuadroTexto"/>
          <p:cNvSpPr txBox="1"/>
          <p:nvPr/>
        </p:nvSpPr>
        <p:spPr>
          <a:xfrm>
            <a:off x="1331640" y="260648"/>
            <a:ext cx="6624736" cy="584775"/>
          </a:xfrm>
          <a:prstGeom prst="rect">
            <a:avLst/>
          </a:prstGeom>
          <a:noFill/>
        </p:spPr>
        <p:txBody>
          <a:bodyPr wrap="square" rtlCol="0">
            <a:spAutoFit/>
          </a:bodyPr>
          <a:lstStyle/>
          <a:p>
            <a:pPr algn="ctr"/>
            <a:r>
              <a:rPr lang="es-ES" sz="3200" b="1" dirty="0" smtClean="0">
                <a:solidFill>
                  <a:srgbClr val="FFFF00"/>
                </a:solidFill>
              </a:rPr>
              <a:t>IES JOSÉ MARÍN</a:t>
            </a:r>
            <a:endParaRPr lang="es-ES" sz="3200" b="1" dirty="0">
              <a:solidFill>
                <a:srgbClr val="FFFF00"/>
              </a:solidFill>
            </a:endParaRPr>
          </a:p>
        </p:txBody>
      </p:sp>
      <p:sp>
        <p:nvSpPr>
          <p:cNvPr id="12" name="11 CuadroTexto"/>
          <p:cNvSpPr txBox="1"/>
          <p:nvPr/>
        </p:nvSpPr>
        <p:spPr>
          <a:xfrm>
            <a:off x="467544" y="5157192"/>
            <a:ext cx="8280920" cy="1477328"/>
          </a:xfrm>
          <a:prstGeom prst="rect">
            <a:avLst/>
          </a:prstGeom>
          <a:noFill/>
        </p:spPr>
        <p:txBody>
          <a:bodyPr wrap="square" rtlCol="0">
            <a:spAutoFit/>
          </a:bodyPr>
          <a:lstStyle/>
          <a:p>
            <a:pPr lvl="0" algn="ctr"/>
            <a:r>
              <a:rPr lang="es-ES" b="1" dirty="0" smtClean="0">
                <a:solidFill>
                  <a:srgbClr val="FFFF00"/>
                </a:solidFill>
              </a:rPr>
              <a:t>El Instituto de Educación Secundaria  José Marín se localiza en el municipio Almeriense de Vélez Rubio, cuenta con 60 años de antigüedad. Es el único centro educativo de la comarca de Los Vélez en el cual se imparte completamente la Educación Secundaria Obligatoria, el Bachillerato y varios Ciclos Formativos.</a:t>
            </a:r>
            <a:endParaRPr lang="es-ES" b="1" dirty="0">
              <a:solidFill>
                <a:srgbClr val="FFFF00"/>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s://scontent-b-ams.xx.fbcdn.net/hphotos-frc3/t1/1507074_616093298471115_706272823_n.jpg"/>
          <p:cNvPicPr>
            <a:picLocks noChangeAspect="1" noChangeArrowheads="1"/>
          </p:cNvPicPr>
          <p:nvPr/>
        </p:nvPicPr>
        <p:blipFill>
          <a:blip r:embed="rId2" cstate="print"/>
          <a:srcRect/>
          <a:stretch>
            <a:fillRect/>
          </a:stretch>
        </p:blipFill>
        <p:spPr bwMode="auto">
          <a:xfrm>
            <a:off x="0" y="0"/>
            <a:ext cx="9144000" cy="5953125"/>
          </a:xfrm>
          <a:prstGeom prst="rect">
            <a:avLst/>
          </a:prstGeom>
          <a:noFill/>
        </p:spPr>
      </p:pic>
      <p:sp>
        <p:nvSpPr>
          <p:cNvPr id="5" name="4 CuadroTexto"/>
          <p:cNvSpPr txBox="1"/>
          <p:nvPr/>
        </p:nvSpPr>
        <p:spPr>
          <a:xfrm>
            <a:off x="323528" y="5949280"/>
            <a:ext cx="8640960" cy="1246495"/>
          </a:xfrm>
          <a:prstGeom prst="rect">
            <a:avLst/>
          </a:prstGeom>
          <a:noFill/>
        </p:spPr>
        <p:txBody>
          <a:bodyPr wrap="square" rtlCol="0">
            <a:spAutoFit/>
          </a:bodyPr>
          <a:lstStyle/>
          <a:p>
            <a:pPr algn="just" hangingPunct="0">
              <a:defRPr sz="1900"/>
            </a:pPr>
            <a:r>
              <a:rPr lang="es-ES" sz="1400" b="1" dirty="0" smtClean="0">
                <a:solidFill>
                  <a:srgbClr val="FFFF00"/>
                </a:solidFill>
                <a:latin typeface="Nimbus Sans L" pitchFamily="18"/>
                <a:ea typeface="DejaVu Sans" pitchFamily="2"/>
                <a:cs typeface="DejaVu Sans" pitchFamily="2"/>
              </a:rPr>
              <a:t>EL IES José Marín fue fundado en el año 1954. Debe su nombre al ilustre velezano D. José Marín, huérfano y pobre antes que rico filántropo. En agosto de 1958 se compraron 26.905 metros cuadrados por un importe de 403.375 pesetas y se invirtieron 3.942.418 pesetas más en la construcción y acondicionamiento de un campo de prácticas agrícolas</a:t>
            </a:r>
          </a:p>
          <a:p>
            <a:pPr lvl="0" hangingPunct="0">
              <a:defRPr sz="1900"/>
            </a:pPr>
            <a:endParaRPr lang="es-ES" dirty="0" smtClean="0">
              <a:solidFill>
                <a:srgbClr val="FF0000"/>
              </a:solidFill>
              <a:latin typeface="Nimbus Sans L" pitchFamily="18"/>
              <a:ea typeface="DejaVu Sans" pitchFamily="2"/>
              <a:cs typeface="DejaVu Sans" pitchFamily="2"/>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323528" y="4797152"/>
            <a:ext cx="8352928" cy="1846659"/>
          </a:xfrm>
          <a:prstGeom prst="rect">
            <a:avLst/>
          </a:prstGeom>
          <a:noFill/>
        </p:spPr>
        <p:txBody>
          <a:bodyPr wrap="square" rtlCol="0">
            <a:spAutoFit/>
          </a:bodyPr>
          <a:lstStyle/>
          <a:p>
            <a:pPr algn="ctr" hangingPunct="0">
              <a:defRPr sz="1900"/>
            </a:pPr>
            <a:r>
              <a:rPr lang="es-ES" b="1" dirty="0" smtClean="0">
                <a:solidFill>
                  <a:srgbClr val="FFFF00"/>
                </a:solidFill>
              </a:rPr>
              <a:t>Actualmente el centro cuenta con más de 500 alumnos, procedentes en su mayoría de </a:t>
            </a:r>
            <a:r>
              <a:rPr lang="es-ES" sz="1900" b="1" dirty="0" smtClean="0">
                <a:solidFill>
                  <a:srgbClr val="FFFF00"/>
                </a:solidFill>
              </a:rPr>
              <a:t>Vélez-Rubio, Comarca de los Vélez y entorno. Los jóvenes son recogidos por el transporte escolar de las localidades Topares, Las Cañadas de </a:t>
            </a:r>
            <a:r>
              <a:rPr lang="es-ES" sz="1900" b="1" dirty="0" err="1" smtClean="0">
                <a:solidFill>
                  <a:srgbClr val="FFFF00"/>
                </a:solidFill>
              </a:rPr>
              <a:t>Cañepla</a:t>
            </a:r>
            <a:r>
              <a:rPr lang="es-ES" sz="1900" b="1" dirty="0" smtClean="0">
                <a:solidFill>
                  <a:srgbClr val="FFFF00"/>
                </a:solidFill>
              </a:rPr>
              <a:t>, María, Vélez-Blanco, </a:t>
            </a:r>
            <a:r>
              <a:rPr lang="es-ES" sz="1900" b="1" dirty="0" err="1" smtClean="0">
                <a:solidFill>
                  <a:srgbClr val="FFFF00"/>
                </a:solidFill>
              </a:rPr>
              <a:t>Chirivel</a:t>
            </a:r>
            <a:r>
              <a:rPr lang="es-ES" sz="1900" b="1" dirty="0" smtClean="0">
                <a:solidFill>
                  <a:srgbClr val="FFFF00"/>
                </a:solidFill>
              </a:rPr>
              <a:t>, El Contador, Las Vertientes, Los </a:t>
            </a:r>
            <a:r>
              <a:rPr lang="es-ES" sz="1900" b="1" dirty="0" err="1" smtClean="0">
                <a:solidFill>
                  <a:srgbClr val="FFFF00"/>
                </a:solidFill>
              </a:rPr>
              <a:t>Cerricos</a:t>
            </a:r>
            <a:r>
              <a:rPr lang="es-ES" sz="1900" b="1" dirty="0" smtClean="0">
                <a:solidFill>
                  <a:srgbClr val="FFFF00"/>
                </a:solidFill>
              </a:rPr>
              <a:t>, Los Gatos, Fuente Grande, Los </a:t>
            </a:r>
            <a:r>
              <a:rPr lang="es-ES" sz="1900" b="1" dirty="0" err="1" smtClean="0">
                <a:solidFill>
                  <a:srgbClr val="FFFF00"/>
                </a:solidFill>
              </a:rPr>
              <a:t>Asensios</a:t>
            </a:r>
            <a:r>
              <a:rPr lang="es-ES" sz="1900" b="1" dirty="0" smtClean="0">
                <a:solidFill>
                  <a:srgbClr val="FFFF00"/>
                </a:solidFill>
              </a:rPr>
              <a:t>, …</a:t>
            </a:r>
          </a:p>
          <a:p>
            <a:pPr lvl="0" algn="ctr" hangingPunct="0">
              <a:defRPr sz="1900"/>
            </a:pPr>
            <a:endParaRPr lang="es-ES" dirty="0" smtClean="0">
              <a:solidFill>
                <a:srgbClr val="FF0000"/>
              </a:solidFill>
              <a:ea typeface="DejaVu Sans" pitchFamily="2"/>
              <a:cs typeface="DejaVu Sans" pitchFamily="2"/>
            </a:endParaRPr>
          </a:p>
        </p:txBody>
      </p:sp>
      <p:pic>
        <p:nvPicPr>
          <p:cNvPr id="45059" name="Picture 3" descr="C:\Documents and Settings\Usuario\Mis documentos\Mis imágenes\PictureProject\COMENIUS 2012-2014\DSCN0484.JPG"/>
          <p:cNvPicPr>
            <a:picLocks noChangeAspect="1" noChangeArrowheads="1"/>
          </p:cNvPicPr>
          <p:nvPr/>
        </p:nvPicPr>
        <p:blipFill>
          <a:blip r:embed="rId2" cstate="print"/>
          <a:srcRect/>
          <a:stretch>
            <a:fillRect/>
          </a:stretch>
        </p:blipFill>
        <p:spPr bwMode="auto">
          <a:xfrm>
            <a:off x="0" y="0"/>
            <a:ext cx="9144000" cy="4557831"/>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descr="P6031185R.JPG"/>
          <p:cNvPicPr>
            <a:picLocks noChangeAspect="1"/>
          </p:cNvPicPr>
          <p:nvPr/>
        </p:nvPicPr>
        <p:blipFill>
          <a:blip r:embed="rId2" cstate="print"/>
          <a:stretch>
            <a:fillRect/>
          </a:stretch>
        </p:blipFill>
        <p:spPr>
          <a:xfrm>
            <a:off x="3995936" y="-1"/>
            <a:ext cx="5148064" cy="6864085"/>
          </a:xfrm>
          <a:prstGeom prst="rect">
            <a:avLst/>
          </a:prstGeom>
        </p:spPr>
      </p:pic>
      <p:pic>
        <p:nvPicPr>
          <p:cNvPr id="7" name="6 Imagen" descr="P6031189R.JPG"/>
          <p:cNvPicPr>
            <a:picLocks noChangeAspect="1"/>
          </p:cNvPicPr>
          <p:nvPr/>
        </p:nvPicPr>
        <p:blipFill>
          <a:blip r:embed="rId3" cstate="print"/>
          <a:stretch>
            <a:fillRect/>
          </a:stretch>
        </p:blipFill>
        <p:spPr>
          <a:xfrm>
            <a:off x="0" y="3669248"/>
            <a:ext cx="4251669" cy="3188752"/>
          </a:xfrm>
          <a:prstGeom prst="rect">
            <a:avLst/>
          </a:prstGeom>
        </p:spPr>
      </p:pic>
      <p:pic>
        <p:nvPicPr>
          <p:cNvPr id="8" name="7 Imagen" descr="P6031182R.JPG"/>
          <p:cNvPicPr>
            <a:picLocks noChangeAspect="1"/>
          </p:cNvPicPr>
          <p:nvPr/>
        </p:nvPicPr>
        <p:blipFill>
          <a:blip r:embed="rId4" cstate="print"/>
          <a:stretch>
            <a:fillRect/>
          </a:stretch>
        </p:blipFill>
        <p:spPr>
          <a:xfrm>
            <a:off x="0" y="0"/>
            <a:ext cx="5053592" cy="3789040"/>
          </a:xfrm>
          <a:prstGeom prst="rect">
            <a:avLst/>
          </a:prstGeom>
        </p:spPr>
      </p:pic>
      <p:sp>
        <p:nvSpPr>
          <p:cNvPr id="9" name="8 CuadroTexto"/>
          <p:cNvSpPr txBox="1"/>
          <p:nvPr/>
        </p:nvSpPr>
        <p:spPr>
          <a:xfrm>
            <a:off x="2663280" y="0"/>
            <a:ext cx="6480720" cy="707886"/>
          </a:xfrm>
          <a:prstGeom prst="rect">
            <a:avLst/>
          </a:prstGeom>
          <a:noFill/>
        </p:spPr>
        <p:txBody>
          <a:bodyPr wrap="square" rtlCol="0">
            <a:spAutoFit/>
          </a:bodyPr>
          <a:lstStyle/>
          <a:p>
            <a:r>
              <a:rPr lang="es-ES" sz="2000" b="1" dirty="0" smtClean="0">
                <a:solidFill>
                  <a:srgbClr val="C00000"/>
                </a:solidFill>
              </a:rPr>
              <a:t>En el Parque Natural hay un centro de recuperación de la tortuga mora, especie en peligro de extinción</a:t>
            </a:r>
            <a:endParaRPr lang="es-ES" sz="2000" b="1" dirty="0">
              <a:solidFill>
                <a:srgbClr val="C00000"/>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ttps://fbcdn-sphotos-b-a.akamaihd.net/hphotos-ak-frc3/t1/1781893_661549223891309_449984042_n.jpg"/>
          <p:cNvPicPr>
            <a:picLocks noChangeAspect="1" noChangeArrowheads="1"/>
          </p:cNvPicPr>
          <p:nvPr/>
        </p:nvPicPr>
        <p:blipFill>
          <a:blip r:embed="rId2" cstate="print"/>
          <a:srcRect/>
          <a:stretch>
            <a:fillRect/>
          </a:stretch>
        </p:blipFill>
        <p:spPr bwMode="auto">
          <a:xfrm>
            <a:off x="0" y="0"/>
            <a:ext cx="9144000" cy="5143501"/>
          </a:xfrm>
          <a:prstGeom prst="rect">
            <a:avLst/>
          </a:prstGeom>
          <a:noFill/>
        </p:spPr>
      </p:pic>
      <p:sp>
        <p:nvSpPr>
          <p:cNvPr id="8" name="7 CuadroTexto"/>
          <p:cNvSpPr txBox="1"/>
          <p:nvPr/>
        </p:nvSpPr>
        <p:spPr>
          <a:xfrm>
            <a:off x="251520" y="5103674"/>
            <a:ext cx="8640960" cy="1754326"/>
          </a:xfrm>
          <a:prstGeom prst="rect">
            <a:avLst/>
          </a:prstGeom>
          <a:noFill/>
        </p:spPr>
        <p:txBody>
          <a:bodyPr wrap="square" rtlCol="0">
            <a:spAutoFit/>
          </a:bodyPr>
          <a:lstStyle/>
          <a:p>
            <a:pPr algn="ctr"/>
            <a:r>
              <a:rPr lang="es-ES" dirty="0" smtClean="0">
                <a:solidFill>
                  <a:srgbClr val="FFFF00"/>
                </a:solidFill>
              </a:rPr>
              <a:t>En el centro se imparten las enseñanzas de los Departamentos Didácticos  de: Filosofía, Biología y Geología, Clásicas, Lengua Castellana y Literatura, Educación Física, Geografía e Historia, Matemáticas, Física y Química, Idiomas, Artística, Orientación, Tecnología, Administración, Formación y Orientación Laboral, Gestión de Recursos Naturales, Actividades Extraescolares  y Formación, Evaluación e Innovación</a:t>
            </a:r>
            <a:endParaRPr lang="es-ES" dirty="0">
              <a:solidFill>
                <a:srgbClr val="FFFF00"/>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Usuario\Mis documentos\Mis imágenes\PictureProject\excursión andalucía oriental 1º bachillerato 2013\P4039669.JPG"/>
          <p:cNvPicPr>
            <a:picLocks noChangeAspect="1" noChangeArrowheads="1"/>
          </p:cNvPicPr>
          <p:nvPr/>
        </p:nvPicPr>
        <p:blipFill>
          <a:blip r:embed="rId2" cstate="print"/>
          <a:srcRect/>
          <a:stretch>
            <a:fillRect/>
          </a:stretch>
        </p:blipFill>
        <p:spPr bwMode="auto">
          <a:xfrm>
            <a:off x="5091163" y="1916832"/>
            <a:ext cx="4052837" cy="4941168"/>
          </a:xfrm>
          <a:prstGeom prst="rect">
            <a:avLst/>
          </a:prstGeom>
          <a:noFill/>
        </p:spPr>
      </p:pic>
      <p:pic>
        <p:nvPicPr>
          <p:cNvPr id="18434" name="Picture 2" descr="C:\Documents and Settings\Usuario\Mis documentos\Mis imágenes\PictureProject\Ruta Biología Geología 2015\P4081712R.JPG"/>
          <p:cNvPicPr>
            <a:picLocks noChangeAspect="1" noChangeArrowheads="1"/>
          </p:cNvPicPr>
          <p:nvPr/>
        </p:nvPicPr>
        <p:blipFill>
          <a:blip r:embed="rId3" cstate="print"/>
          <a:srcRect/>
          <a:stretch>
            <a:fillRect/>
          </a:stretch>
        </p:blipFill>
        <p:spPr bwMode="auto">
          <a:xfrm>
            <a:off x="1" y="0"/>
            <a:ext cx="5580112" cy="4184250"/>
          </a:xfrm>
          <a:prstGeom prst="rect">
            <a:avLst/>
          </a:prstGeom>
          <a:noFill/>
        </p:spPr>
      </p:pic>
      <p:pic>
        <p:nvPicPr>
          <p:cNvPr id="8" name="Picture 2" descr="C:\Documents and Settings\Usuario\Mis documentos\Mis imágenes\PictureProject\Ruta Biología Geología 2015\P4091807R.JPG"/>
          <p:cNvPicPr>
            <a:picLocks noChangeAspect="1" noChangeArrowheads="1"/>
          </p:cNvPicPr>
          <p:nvPr/>
        </p:nvPicPr>
        <p:blipFill>
          <a:blip r:embed="rId4" cstate="print"/>
          <a:srcRect/>
          <a:stretch>
            <a:fillRect/>
          </a:stretch>
        </p:blipFill>
        <p:spPr bwMode="auto">
          <a:xfrm>
            <a:off x="0" y="2996952"/>
            <a:ext cx="5149092" cy="3861048"/>
          </a:xfrm>
          <a:prstGeom prst="rect">
            <a:avLst/>
          </a:prstGeom>
          <a:noFill/>
        </p:spPr>
      </p:pic>
      <p:pic>
        <p:nvPicPr>
          <p:cNvPr id="9" name="Picture 3" descr="C:\Documents and Settings\Usuario\Mis documentos\Mis imágenes\PictureProject\Ruta Biología Geología 2015\P4091797R.JPG"/>
          <p:cNvPicPr>
            <a:picLocks noChangeAspect="1" noChangeArrowheads="1"/>
          </p:cNvPicPr>
          <p:nvPr/>
        </p:nvPicPr>
        <p:blipFill>
          <a:blip r:embed="rId5" cstate="print"/>
          <a:srcRect/>
          <a:stretch>
            <a:fillRect/>
          </a:stretch>
        </p:blipFill>
        <p:spPr bwMode="auto">
          <a:xfrm>
            <a:off x="5580112" y="0"/>
            <a:ext cx="3563888" cy="3240336"/>
          </a:xfrm>
          <a:prstGeom prst="rect">
            <a:avLst/>
          </a:prstGeom>
          <a:noFill/>
        </p:spPr>
      </p:pic>
      <p:sp>
        <p:nvSpPr>
          <p:cNvPr id="10" name="9 Rectángulo"/>
          <p:cNvSpPr/>
          <p:nvPr/>
        </p:nvSpPr>
        <p:spPr>
          <a:xfrm>
            <a:off x="0" y="0"/>
            <a:ext cx="4572000" cy="1200329"/>
          </a:xfrm>
          <a:prstGeom prst="rect">
            <a:avLst/>
          </a:prstGeom>
        </p:spPr>
        <p:txBody>
          <a:bodyPr>
            <a:spAutoFit/>
          </a:bodyPr>
          <a:lstStyle/>
          <a:p>
            <a:r>
              <a:rPr lang="es-ES" b="1" dirty="0" smtClean="0">
                <a:solidFill>
                  <a:srgbClr val="FFFF00"/>
                </a:solidFill>
              </a:rPr>
              <a:t>En nuestro centro se realizan numerosas actividades en las que un gran número de alumnos participan cada año y aportan su granito de arena</a:t>
            </a:r>
            <a:endParaRPr lang="es-ES" b="1" dirty="0">
              <a:solidFill>
                <a:srgbClr val="FFFF00"/>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7" name="Picture 5" descr="C:\Documents and Settings\Usuario\Mis documentos\Mis imágenes\PictureProject\comenius alemania junio julio 2013\DSCN0778 red.JPG"/>
          <p:cNvPicPr>
            <a:picLocks noChangeAspect="1" noChangeArrowheads="1"/>
          </p:cNvPicPr>
          <p:nvPr/>
        </p:nvPicPr>
        <p:blipFill>
          <a:blip r:embed="rId2" cstate="print"/>
          <a:srcRect/>
          <a:stretch>
            <a:fillRect/>
          </a:stretch>
        </p:blipFill>
        <p:spPr bwMode="auto">
          <a:xfrm>
            <a:off x="4572000" y="1"/>
            <a:ext cx="4572000" cy="3429365"/>
          </a:xfrm>
          <a:prstGeom prst="rect">
            <a:avLst/>
          </a:prstGeom>
          <a:noFill/>
        </p:spPr>
      </p:pic>
      <p:sp>
        <p:nvSpPr>
          <p:cNvPr id="9" name="8 Rectángulo"/>
          <p:cNvSpPr/>
          <p:nvPr/>
        </p:nvSpPr>
        <p:spPr>
          <a:xfrm>
            <a:off x="251520" y="3789040"/>
            <a:ext cx="8533456" cy="2862322"/>
          </a:xfrm>
          <a:prstGeom prst="rect">
            <a:avLst/>
          </a:prstGeom>
        </p:spPr>
        <p:txBody>
          <a:bodyPr wrap="square">
            <a:spAutoFit/>
          </a:bodyPr>
          <a:lstStyle/>
          <a:p>
            <a:pPr algn="ctr"/>
            <a:r>
              <a:rPr lang="es-ES" dirty="0" smtClean="0">
                <a:solidFill>
                  <a:srgbClr val="FFFF00"/>
                </a:solidFill>
              </a:rPr>
              <a:t>Estas actividades pueden ser:</a:t>
            </a:r>
          </a:p>
          <a:p>
            <a:pPr algn="ctr"/>
            <a:endParaRPr lang="es-ES" dirty="0" smtClean="0">
              <a:solidFill>
                <a:srgbClr val="FFFF00"/>
              </a:solidFill>
            </a:endParaRPr>
          </a:p>
          <a:p>
            <a:pPr algn="ctr"/>
            <a:r>
              <a:rPr lang="es-ES" dirty="0" smtClean="0">
                <a:solidFill>
                  <a:srgbClr val="FFFF00"/>
                </a:solidFill>
              </a:rPr>
              <a:t>Olimpiada matemática(nivel comarcal)</a:t>
            </a:r>
          </a:p>
          <a:p>
            <a:pPr algn="ctr"/>
            <a:r>
              <a:rPr lang="es-ES" dirty="0" smtClean="0">
                <a:solidFill>
                  <a:srgbClr val="FFFF00"/>
                </a:solidFill>
              </a:rPr>
              <a:t>Concurso de postales navideñas</a:t>
            </a:r>
          </a:p>
          <a:p>
            <a:pPr algn="ctr"/>
            <a:r>
              <a:rPr lang="es-ES" dirty="0" smtClean="0">
                <a:solidFill>
                  <a:srgbClr val="FFFF00"/>
                </a:solidFill>
              </a:rPr>
              <a:t>Excursión de Biología y Geología por Andalucía Oriental</a:t>
            </a:r>
          </a:p>
          <a:p>
            <a:pPr algn="ctr"/>
            <a:r>
              <a:rPr lang="es-ES" dirty="0" smtClean="0">
                <a:solidFill>
                  <a:srgbClr val="FFFF00"/>
                </a:solidFill>
              </a:rPr>
              <a:t>Concurso de fotografía de Igualdad de genero</a:t>
            </a:r>
          </a:p>
          <a:p>
            <a:pPr algn="ctr"/>
            <a:r>
              <a:rPr lang="es-ES" dirty="0" smtClean="0">
                <a:solidFill>
                  <a:srgbClr val="FFFF00"/>
                </a:solidFill>
              </a:rPr>
              <a:t>Liga de los recreos(futbol)</a:t>
            </a:r>
          </a:p>
          <a:p>
            <a:pPr algn="ctr"/>
            <a:r>
              <a:rPr lang="es-ES" dirty="0" smtClean="0">
                <a:solidFill>
                  <a:srgbClr val="FFFF00"/>
                </a:solidFill>
              </a:rPr>
              <a:t>Viaje de estudios en 4º de ESO</a:t>
            </a:r>
          </a:p>
          <a:p>
            <a:pPr algn="ctr"/>
            <a:r>
              <a:rPr lang="es-ES" dirty="0" smtClean="0">
                <a:solidFill>
                  <a:srgbClr val="FFFF00"/>
                </a:solidFill>
              </a:rPr>
              <a:t>Concurso de Villancicos Navideños</a:t>
            </a:r>
          </a:p>
          <a:p>
            <a:pPr algn="ctr"/>
            <a:r>
              <a:rPr lang="es-ES" b="1" dirty="0" smtClean="0">
                <a:solidFill>
                  <a:srgbClr val="FFFF00"/>
                </a:solidFill>
              </a:rPr>
              <a:t>Intercambio Escolar con Alemania</a:t>
            </a:r>
            <a:endParaRPr lang="es-ES" b="1" dirty="0">
              <a:solidFill>
                <a:srgbClr val="FFFF00"/>
              </a:solidFill>
            </a:endParaRPr>
          </a:p>
        </p:txBody>
      </p:sp>
      <p:pic>
        <p:nvPicPr>
          <p:cNvPr id="2050" name="Picture 2" descr="Foto"/>
          <p:cNvPicPr>
            <a:picLocks noChangeAspect="1" noChangeArrowheads="1"/>
          </p:cNvPicPr>
          <p:nvPr/>
        </p:nvPicPr>
        <p:blipFill>
          <a:blip r:embed="rId3" cstate="print"/>
          <a:srcRect/>
          <a:stretch>
            <a:fillRect/>
          </a:stretch>
        </p:blipFill>
        <p:spPr bwMode="auto">
          <a:xfrm>
            <a:off x="0" y="1"/>
            <a:ext cx="4577800" cy="3428999"/>
          </a:xfrm>
          <a:prstGeom prst="rect">
            <a:avLst/>
          </a:prstGeom>
          <a:noFill/>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3058185"/>
          </a:xfrm>
          <a:prstGeom prst="rect">
            <a:avLst/>
          </a:prstGeom>
        </p:spPr>
      </p:pic>
      <p:sp>
        <p:nvSpPr>
          <p:cNvPr id="6" name="Rectángulo 5"/>
          <p:cNvSpPr/>
          <p:nvPr/>
        </p:nvSpPr>
        <p:spPr>
          <a:xfrm>
            <a:off x="2286000" y="3356992"/>
            <a:ext cx="4572000" cy="3046988"/>
          </a:xfrm>
          <a:prstGeom prst="rect">
            <a:avLst/>
          </a:prstGeom>
        </p:spPr>
        <p:txBody>
          <a:bodyPr>
            <a:spAutoFit/>
          </a:bodyPr>
          <a:lstStyle/>
          <a:p>
            <a:pPr lvl="0" algn="ctr"/>
            <a:r>
              <a:rPr lang="es-ES" sz="3200" b="1" dirty="0">
                <a:solidFill>
                  <a:srgbClr val="FFFF00"/>
                </a:solidFill>
              </a:rPr>
              <a:t>ESTO HA SIDO UN POCO DE NUESTRO PAÍS Y NUESTRO CENTRO.  </a:t>
            </a:r>
          </a:p>
          <a:p>
            <a:pPr lvl="0" algn="ctr"/>
            <a:r>
              <a:rPr lang="es-ES" sz="3200" b="1" dirty="0">
                <a:solidFill>
                  <a:srgbClr val="FFFF00"/>
                </a:solidFill>
              </a:rPr>
              <a:t>¡¡OS ESPERAMOS PRONTO!!</a:t>
            </a:r>
          </a:p>
        </p:txBody>
      </p:sp>
    </p:spTree>
    <p:extLst>
      <p:ext uri="{BB962C8B-B14F-4D97-AF65-F5344CB8AC3E}">
        <p14:creationId xmlns:p14="http://schemas.microsoft.com/office/powerpoint/2010/main" val="31620981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P7271222r.JPG"/>
          <p:cNvPicPr>
            <a:picLocks noChangeAspect="1"/>
          </p:cNvPicPr>
          <p:nvPr/>
        </p:nvPicPr>
        <p:blipFill>
          <a:blip r:embed="rId2" cstate="print"/>
          <a:stretch>
            <a:fillRect/>
          </a:stretch>
        </p:blipFill>
        <p:spPr>
          <a:xfrm>
            <a:off x="0" y="0"/>
            <a:ext cx="9144001" cy="6858000"/>
          </a:xfrm>
          <a:prstGeom prst="rect">
            <a:avLst/>
          </a:prstGeom>
        </p:spPr>
      </p:pic>
      <p:sp>
        <p:nvSpPr>
          <p:cNvPr id="5" name="4 CuadroTexto"/>
          <p:cNvSpPr txBox="1"/>
          <p:nvPr/>
        </p:nvSpPr>
        <p:spPr>
          <a:xfrm>
            <a:off x="3851920" y="332656"/>
            <a:ext cx="4896544" cy="923330"/>
          </a:xfrm>
          <a:prstGeom prst="rect">
            <a:avLst/>
          </a:prstGeom>
          <a:noFill/>
        </p:spPr>
        <p:txBody>
          <a:bodyPr wrap="square" rtlCol="0">
            <a:spAutoFit/>
          </a:bodyPr>
          <a:lstStyle/>
          <a:p>
            <a:r>
              <a:rPr lang="es-ES" b="1" dirty="0" smtClean="0">
                <a:solidFill>
                  <a:srgbClr val="FFFF00"/>
                </a:solidFill>
              </a:rPr>
              <a:t>El buitre leonado se ha recuperado en el Parque Natural a través  con un programa de reintroducción</a:t>
            </a:r>
            <a:endParaRPr lang="es-ES" b="1" dirty="0">
              <a:solidFill>
                <a:srgbClr val="FFFF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D:\COMENIUS ALEMANIA JUNIO-JULIO´13\PowerPoint AMMONITES\Informacion comarca de los Vélez- Viaje hermanamiento sept. 2009\IMÁGENES\Umbría de Sierra María.JPG"/>
          <p:cNvPicPr>
            <a:picLocks noChangeAspect="1" noChangeArrowheads="1"/>
          </p:cNvPicPr>
          <p:nvPr/>
        </p:nvPicPr>
        <p:blipFill>
          <a:blip r:embed="rId2" cstate="print"/>
          <a:srcRect/>
          <a:stretch>
            <a:fillRect/>
          </a:stretch>
        </p:blipFill>
        <p:spPr bwMode="auto">
          <a:xfrm>
            <a:off x="0" y="620688"/>
            <a:ext cx="5148064" cy="3423128"/>
          </a:xfrm>
          <a:prstGeom prst="rect">
            <a:avLst/>
          </a:prstGeom>
          <a:noFill/>
        </p:spPr>
      </p:pic>
      <p:pic>
        <p:nvPicPr>
          <p:cNvPr id="15" name="Picture 6" descr="C:\Documents and Settings\Usuario\Mis documentos\Mis imágenes\PictureProject\PARQUE NATURAL\P6263214.JPG"/>
          <p:cNvPicPr>
            <a:picLocks noChangeAspect="1" noChangeArrowheads="1"/>
          </p:cNvPicPr>
          <p:nvPr/>
        </p:nvPicPr>
        <p:blipFill>
          <a:blip r:embed="rId3" cstate="print"/>
          <a:srcRect/>
          <a:stretch>
            <a:fillRect/>
          </a:stretch>
        </p:blipFill>
        <p:spPr bwMode="auto">
          <a:xfrm>
            <a:off x="4012303" y="3503992"/>
            <a:ext cx="5131697" cy="3354008"/>
          </a:xfrm>
          <a:prstGeom prst="rect">
            <a:avLst/>
          </a:prstGeom>
          <a:noFill/>
        </p:spPr>
      </p:pic>
      <p:pic>
        <p:nvPicPr>
          <p:cNvPr id="2055" name="Picture 7" descr="C:\Documents and Settings\Usuario\Mis documentos\Mis imágenes\PictureProject\PARQUE NATURAL\DSCN0421.JPG"/>
          <p:cNvPicPr>
            <a:picLocks noChangeAspect="1" noChangeArrowheads="1"/>
          </p:cNvPicPr>
          <p:nvPr/>
        </p:nvPicPr>
        <p:blipFill>
          <a:blip r:embed="rId4" cstate="print"/>
          <a:srcRect/>
          <a:stretch>
            <a:fillRect/>
          </a:stretch>
        </p:blipFill>
        <p:spPr bwMode="auto">
          <a:xfrm>
            <a:off x="5051835" y="620688"/>
            <a:ext cx="4092165" cy="3068960"/>
          </a:xfrm>
          <a:prstGeom prst="rect">
            <a:avLst/>
          </a:prstGeom>
          <a:noFill/>
        </p:spPr>
      </p:pic>
      <p:pic>
        <p:nvPicPr>
          <p:cNvPr id="17" name="Picture 2" descr="C:\Documents and Settings\Usuario\Mis documentos\Mis imágenes\PictureProject\PARQUE NATURAL\382746_208959189184530_100002113517447_463846_1266768352_n[2].jpg"/>
          <p:cNvPicPr>
            <a:picLocks noChangeAspect="1" noChangeArrowheads="1"/>
          </p:cNvPicPr>
          <p:nvPr/>
        </p:nvPicPr>
        <p:blipFill>
          <a:blip r:embed="rId5" cstate="print"/>
          <a:srcRect/>
          <a:stretch>
            <a:fillRect/>
          </a:stretch>
        </p:blipFill>
        <p:spPr bwMode="auto">
          <a:xfrm>
            <a:off x="0" y="3483006"/>
            <a:ext cx="4499992" cy="3374994"/>
          </a:xfrm>
          <a:prstGeom prst="rect">
            <a:avLst/>
          </a:prstGeom>
          <a:noFill/>
        </p:spPr>
      </p:pic>
      <p:sp>
        <p:nvSpPr>
          <p:cNvPr id="18" name="17 CuadroTexto"/>
          <p:cNvSpPr txBox="1"/>
          <p:nvPr/>
        </p:nvSpPr>
        <p:spPr>
          <a:xfrm>
            <a:off x="323528" y="116632"/>
            <a:ext cx="8424936" cy="369332"/>
          </a:xfrm>
          <a:prstGeom prst="rect">
            <a:avLst/>
          </a:prstGeom>
          <a:noFill/>
        </p:spPr>
        <p:txBody>
          <a:bodyPr wrap="square" rtlCol="0">
            <a:spAutoFit/>
          </a:bodyPr>
          <a:lstStyle/>
          <a:p>
            <a:pPr algn="ctr"/>
            <a:r>
              <a:rPr lang="es-ES" dirty="0" smtClean="0"/>
              <a:t> </a:t>
            </a:r>
            <a:r>
              <a:rPr lang="es-ES" b="1" dirty="0" smtClean="0">
                <a:solidFill>
                  <a:srgbClr val="FFFF00"/>
                </a:solidFill>
              </a:rPr>
              <a:t>La Comarca de Los Vélez es de vocación rural</a:t>
            </a:r>
            <a:endParaRPr lang="es-ES" b="1" dirty="0">
              <a:solidFill>
                <a:srgbClr val="FFFF0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Documents and Settings\Usuario\Mis documentos\Mis imágenes\PictureProject\PowerPoint ammonites fotos reducidas\5.JPG"/>
          <p:cNvPicPr>
            <a:picLocks noChangeAspect="1" noChangeArrowheads="1"/>
          </p:cNvPicPr>
          <p:nvPr/>
        </p:nvPicPr>
        <p:blipFill>
          <a:blip r:embed="rId2" cstate="print"/>
          <a:srcRect/>
          <a:stretch>
            <a:fillRect/>
          </a:stretch>
        </p:blipFill>
        <p:spPr bwMode="auto">
          <a:xfrm>
            <a:off x="0" y="-10222"/>
            <a:ext cx="9036496" cy="6868222"/>
          </a:xfrm>
          <a:prstGeom prst="rect">
            <a:avLst/>
          </a:prstGeom>
          <a:noFill/>
        </p:spPr>
      </p:pic>
      <p:pic>
        <p:nvPicPr>
          <p:cNvPr id="6" name="Picture 3" descr="C:\Documents and Settings\Usuario\Mis documentos\Mis imágenes\PictureProject\puertas lorca nocturna\ammonites 36.JPG"/>
          <p:cNvPicPr>
            <a:picLocks noChangeAspect="1" noChangeArrowheads="1"/>
          </p:cNvPicPr>
          <p:nvPr/>
        </p:nvPicPr>
        <p:blipFill>
          <a:blip r:embed="rId3" cstate="print"/>
          <a:srcRect/>
          <a:stretch>
            <a:fillRect/>
          </a:stretch>
        </p:blipFill>
        <p:spPr bwMode="auto">
          <a:xfrm>
            <a:off x="6374563" y="1"/>
            <a:ext cx="2769437" cy="2204864"/>
          </a:xfrm>
          <a:prstGeom prst="rect">
            <a:avLst/>
          </a:prstGeom>
          <a:noFill/>
        </p:spPr>
      </p:pic>
      <p:pic>
        <p:nvPicPr>
          <p:cNvPr id="8" name="Picture 4" descr="C:\Documents and Settings\Usuario\Mis documentos\Mis imágenes\PictureProject\plaza encarnación iglesia vélez rubio\P4306040.JPG"/>
          <p:cNvPicPr>
            <a:picLocks noChangeAspect="1" noChangeArrowheads="1"/>
          </p:cNvPicPr>
          <p:nvPr/>
        </p:nvPicPr>
        <p:blipFill>
          <a:blip r:embed="rId4" cstate="print"/>
          <a:srcRect/>
          <a:stretch>
            <a:fillRect/>
          </a:stretch>
        </p:blipFill>
        <p:spPr bwMode="auto">
          <a:xfrm>
            <a:off x="6516216" y="4887162"/>
            <a:ext cx="2627784" cy="1970838"/>
          </a:xfrm>
          <a:prstGeom prst="rect">
            <a:avLst/>
          </a:prstGeom>
          <a:noFill/>
        </p:spPr>
      </p:pic>
      <p:sp>
        <p:nvSpPr>
          <p:cNvPr id="11" name="10 CuadroTexto"/>
          <p:cNvSpPr txBox="1"/>
          <p:nvPr/>
        </p:nvSpPr>
        <p:spPr>
          <a:xfrm>
            <a:off x="107504" y="116632"/>
            <a:ext cx="6120680" cy="1231106"/>
          </a:xfrm>
          <a:prstGeom prst="rect">
            <a:avLst/>
          </a:prstGeom>
          <a:noFill/>
        </p:spPr>
        <p:txBody>
          <a:bodyPr wrap="square" rtlCol="0">
            <a:spAutoFit/>
          </a:bodyPr>
          <a:lstStyle/>
          <a:p>
            <a:r>
              <a:rPr lang="es-ES" sz="1400" dirty="0" smtClean="0">
                <a:solidFill>
                  <a:srgbClr val="C00000"/>
                </a:solidFill>
              </a:rPr>
              <a:t>Vélez-Rubio es el centro administrativo de la Comarca. Tiene una extensión de 282 km2 y 7.071 habitantes aprox. Su patrimonio se enriquece con yacimientos arqueológicos y restos de civilizaciones, así como la alcazaba árabe del cerro de El Castellón y la Iglesia de la Encarnación</a:t>
            </a:r>
          </a:p>
          <a:p>
            <a:pPr lvl="0"/>
            <a:endParaRPr lang="es-ES"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ujo">
  <a:themeElements>
    <a:clrScheme name="Fluj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uj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uj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2006</TotalTime>
  <Words>2224</Words>
  <Application>Microsoft Office PowerPoint</Application>
  <PresentationFormat>Presentación en pantalla (4:3)</PresentationFormat>
  <Paragraphs>131</Paragraphs>
  <Slides>63</Slides>
  <Notes>1</Notes>
  <HiddenSlides>0</HiddenSlides>
  <MMClips>0</MMClips>
  <ScaleCrop>false</ScaleCrop>
  <HeadingPairs>
    <vt:vector size="6" baseType="variant">
      <vt:variant>
        <vt:lpstr>Fuentes usadas</vt:lpstr>
      </vt:variant>
      <vt:variant>
        <vt:i4>13</vt:i4>
      </vt:variant>
      <vt:variant>
        <vt:lpstr>Tema</vt:lpstr>
      </vt:variant>
      <vt:variant>
        <vt:i4>1</vt:i4>
      </vt:variant>
      <vt:variant>
        <vt:lpstr>Títulos de diapositiva</vt:lpstr>
      </vt:variant>
      <vt:variant>
        <vt:i4>63</vt:i4>
      </vt:variant>
    </vt:vector>
  </HeadingPairs>
  <TitlesOfParts>
    <vt:vector size="77" baseType="lpstr">
      <vt:lpstr>Microsoft YaHei</vt:lpstr>
      <vt:lpstr>Aharoni</vt:lpstr>
      <vt:lpstr>Arial</vt:lpstr>
      <vt:lpstr>Berlin Sans FB Demi</vt:lpstr>
      <vt:lpstr>Bodoni MT Black</vt:lpstr>
      <vt:lpstr>Calibri</vt:lpstr>
      <vt:lpstr>Constantia</vt:lpstr>
      <vt:lpstr>DejaVu Sans</vt:lpstr>
      <vt:lpstr>Mangal</vt:lpstr>
      <vt:lpstr>Nimbus Sans L</vt:lpstr>
      <vt:lpstr>Thorndale</vt:lpstr>
      <vt:lpstr>Times New Roman</vt:lpstr>
      <vt:lpstr>Wingdings 2</vt:lpstr>
      <vt:lpstr>Flujo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Usuario</dc:creator>
  <cp:lastModifiedBy>Usuario</cp:lastModifiedBy>
  <cp:revision>196</cp:revision>
  <dcterms:created xsi:type="dcterms:W3CDTF">2014-02-08T19:33:03Z</dcterms:created>
  <dcterms:modified xsi:type="dcterms:W3CDTF">2017-07-20T10:44:12Z</dcterms:modified>
</cp:coreProperties>
</file>