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mv" ContentType="video/x-ms-wmv"/>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1"/>
  </p:notesMasterIdLst>
  <p:sldIdLst>
    <p:sldId id="256" r:id="rId2"/>
    <p:sldId id="262" r:id="rId3"/>
    <p:sldId id="263" r:id="rId4"/>
    <p:sldId id="264" r:id="rId5"/>
    <p:sldId id="257" r:id="rId6"/>
    <p:sldId id="258" r:id="rId7"/>
    <p:sldId id="259" r:id="rId8"/>
    <p:sldId id="260" r:id="rId9"/>
    <p:sldId id="261" r:id="rId10"/>
  </p:sldIdLst>
  <p:sldSz cx="12192000" cy="6858000"/>
  <p:notesSz cx="6858000" cy="9144000"/>
  <p:defaultTextStyle>
    <a:defPPr>
      <a:defRPr lang="it-IT"/>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2758" autoAdjust="0"/>
    <p:restoredTop sz="94660" autoAdjust="0"/>
  </p:normalViewPr>
  <p:slideViewPr>
    <p:cSldViewPr snapToGrid="0">
      <p:cViewPr varScale="1">
        <p:scale>
          <a:sx n="90" d="100"/>
          <a:sy n="90" d="100"/>
        </p:scale>
        <p:origin x="504" y="82"/>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smtClean="0">
                <a:latin typeface="+mn-lt"/>
              </a:defRPr>
            </a:lvl1pPr>
          </a:lstStyle>
          <a:p>
            <a:pPr>
              <a:defRPr/>
            </a:pPr>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smtClean="0">
                <a:latin typeface="+mn-lt"/>
              </a:defRPr>
            </a:lvl1pPr>
          </a:lstStyle>
          <a:p>
            <a:pPr>
              <a:defRPr/>
            </a:pPr>
            <a:fld id="{54B45CE0-184A-46B0-BB40-2FEB6D8D60B4}" type="datetimeFigureOut">
              <a:rPr lang="it-IT"/>
              <a:pPr>
                <a:defRPr/>
              </a:pPr>
              <a:t>16/09/2017</a:t>
            </a:fld>
            <a:endParaRPr lang="it-IT"/>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it-IT" noProof="0" smtClean="0"/>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noProof="0" smtClean="0"/>
              <a:t>Modifica gli stili del testo dello schema</a:t>
            </a:r>
          </a:p>
          <a:p>
            <a:pPr lvl="1"/>
            <a:r>
              <a:rPr lang="it-IT" noProof="0" smtClean="0"/>
              <a:t>Secondo livello</a:t>
            </a:r>
          </a:p>
          <a:p>
            <a:pPr lvl="2"/>
            <a:r>
              <a:rPr lang="it-IT" noProof="0" smtClean="0"/>
              <a:t>Terzo livello</a:t>
            </a:r>
          </a:p>
          <a:p>
            <a:pPr lvl="3"/>
            <a:r>
              <a:rPr lang="it-IT" noProof="0" smtClean="0"/>
              <a:t>Quarto livello</a:t>
            </a:r>
          </a:p>
          <a:p>
            <a:pPr lvl="4"/>
            <a:r>
              <a:rPr lang="it-IT" noProof="0" smtClean="0"/>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smtClean="0">
                <a:latin typeface="+mn-lt"/>
              </a:defRPr>
            </a:lvl1pPr>
          </a:lstStyle>
          <a:p>
            <a:pPr>
              <a:defRPr/>
            </a:pPr>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eaLnBrk="1" fontAlgn="auto" hangingPunct="1">
              <a:spcBef>
                <a:spcPts val="0"/>
              </a:spcBef>
              <a:spcAft>
                <a:spcPts val="0"/>
              </a:spcAft>
              <a:defRPr sz="1200" smtClean="0">
                <a:latin typeface="+mn-lt"/>
              </a:defRPr>
            </a:lvl1pPr>
          </a:lstStyle>
          <a:p>
            <a:pPr>
              <a:defRPr/>
            </a:pPr>
            <a:fld id="{ED97782E-C69A-4180-9CFA-299CC08254F4}" type="slidenum">
              <a:rPr lang="it-IT"/>
              <a:pPr>
                <a:defRPr/>
              </a:pPr>
              <a:t>‹Nº›</a:t>
            </a:fld>
            <a:endParaRPr lang="it-IT"/>
          </a:p>
        </p:txBody>
      </p:sp>
    </p:spTree>
    <p:extLst>
      <p:ext uri="{BB962C8B-B14F-4D97-AF65-F5344CB8AC3E}">
        <p14:creationId xmlns:p14="http://schemas.microsoft.com/office/powerpoint/2010/main" val="519761192"/>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1524000" y="1122363"/>
            <a:ext cx="9144000" cy="2387600"/>
          </a:xfrm>
        </p:spPr>
        <p:txBody>
          <a:bodyPr anchor="b"/>
          <a:lstStyle>
            <a:lvl1pPr algn="ctr">
              <a:defRPr sz="6000"/>
            </a:lvl1pPr>
          </a:lstStyle>
          <a:p>
            <a:r>
              <a:rPr lang="it-IT" smtClean="0"/>
              <a:t>Fare clic per modificare lo stile del titolo</a:t>
            </a:r>
            <a:endParaRPr lang="it-IT"/>
          </a:p>
        </p:txBody>
      </p:sp>
      <p:sp>
        <p:nvSpPr>
          <p:cNvPr id="3" name="Sottotito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lvl1pPr>
              <a:defRPr/>
            </a:lvl1pPr>
          </a:lstStyle>
          <a:p>
            <a:pPr>
              <a:defRPr/>
            </a:pPr>
            <a:fld id="{1B7E1088-850A-4B89-8DE1-F6052E2C1E32}" type="datetimeFigureOut">
              <a:rPr lang="it-IT"/>
              <a:pPr>
                <a:defRPr/>
              </a:pPr>
              <a:t>16/09/2017</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E53C8413-26FC-47F0-910F-753A15779E97}" type="slidenum">
              <a:rPr lang="it-IT"/>
              <a:pPr>
                <a:defRPr/>
              </a:pPr>
              <a:t>‹Nº›</a:t>
            </a:fld>
            <a:endParaRPr lang="it-IT"/>
          </a:p>
        </p:txBody>
      </p:sp>
    </p:spTree>
    <p:extLst>
      <p:ext uri="{BB962C8B-B14F-4D97-AF65-F5344CB8AC3E}">
        <p14:creationId xmlns:p14="http://schemas.microsoft.com/office/powerpoint/2010/main" val="6305355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D01539A7-617E-48D5-BEF2-CB8BFD80569F}" type="datetimeFigureOut">
              <a:rPr lang="it-IT"/>
              <a:pPr>
                <a:defRPr/>
              </a:pPr>
              <a:t>16/09/2017</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2FEB4F6B-422F-4443-8742-4A0356D0B91C}" type="slidenum">
              <a:rPr lang="it-IT"/>
              <a:pPr>
                <a:defRPr/>
              </a:pPr>
              <a:t>‹Nº›</a:t>
            </a:fld>
            <a:endParaRPr lang="it-IT"/>
          </a:p>
        </p:txBody>
      </p:sp>
    </p:spTree>
    <p:extLst>
      <p:ext uri="{BB962C8B-B14F-4D97-AF65-F5344CB8AC3E}">
        <p14:creationId xmlns:p14="http://schemas.microsoft.com/office/powerpoint/2010/main" val="22213182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8724900" y="365125"/>
            <a:ext cx="2628900" cy="5811838"/>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838200" y="365125"/>
            <a:ext cx="7734300" cy="5811838"/>
          </a:xfrm>
        </p:spPr>
        <p:txBody>
          <a:bodyPr vert="eaVert"/>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342FC807-6E24-4A02-8B19-4FBD4C02FCFA}" type="datetimeFigureOut">
              <a:rPr lang="it-IT"/>
              <a:pPr>
                <a:defRPr/>
              </a:pPr>
              <a:t>16/09/2017</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9FE6591B-F4DE-4695-BF28-7FF8C21750C8}" type="slidenum">
              <a:rPr lang="it-IT"/>
              <a:pPr>
                <a:defRPr/>
              </a:pPr>
              <a:t>‹Nº›</a:t>
            </a:fld>
            <a:endParaRPr lang="it-IT"/>
          </a:p>
        </p:txBody>
      </p:sp>
    </p:spTree>
    <p:extLst>
      <p:ext uri="{BB962C8B-B14F-4D97-AF65-F5344CB8AC3E}">
        <p14:creationId xmlns:p14="http://schemas.microsoft.com/office/powerpoint/2010/main" val="12166959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23D03565-7D81-4667-BD6C-8BF3D9DFC887}" type="datetimeFigureOut">
              <a:rPr lang="it-IT"/>
              <a:pPr>
                <a:defRPr/>
              </a:pPr>
              <a:t>16/09/2017</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FA8C6E48-FD86-4CE5-9D1E-009CB8918B01}" type="slidenum">
              <a:rPr lang="it-IT"/>
              <a:pPr>
                <a:defRPr/>
              </a:pPr>
              <a:t>‹Nº›</a:t>
            </a:fld>
            <a:endParaRPr lang="it-IT"/>
          </a:p>
        </p:txBody>
      </p:sp>
    </p:spTree>
    <p:extLst>
      <p:ext uri="{BB962C8B-B14F-4D97-AF65-F5344CB8AC3E}">
        <p14:creationId xmlns:p14="http://schemas.microsoft.com/office/powerpoint/2010/main" val="26186026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831850" y="1709738"/>
            <a:ext cx="10515600" cy="2852737"/>
          </a:xfrm>
        </p:spPr>
        <p:txBody>
          <a:bodyPr anchor="b"/>
          <a:lstStyle>
            <a:lvl1pPr>
              <a:defRPr sz="6000"/>
            </a:lvl1pPr>
          </a:lstStyle>
          <a:p>
            <a:r>
              <a:rPr lang="it-IT" smtClean="0"/>
              <a:t>Fare clic per modificare lo stile del titolo</a:t>
            </a:r>
            <a:endParaRPr lang="it-IT"/>
          </a:p>
        </p:txBody>
      </p:sp>
      <p:sp>
        <p:nvSpPr>
          <p:cNvPr id="3" name="Segnaposto tes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smtClean="0"/>
              <a:t>Modifica gli stili del testo dello schema</a:t>
            </a:r>
          </a:p>
        </p:txBody>
      </p:sp>
      <p:sp>
        <p:nvSpPr>
          <p:cNvPr id="4" name="Segnaposto data 3"/>
          <p:cNvSpPr>
            <a:spLocks noGrp="1"/>
          </p:cNvSpPr>
          <p:nvPr>
            <p:ph type="dt" sz="half" idx="10"/>
          </p:nvPr>
        </p:nvSpPr>
        <p:spPr/>
        <p:txBody>
          <a:bodyPr/>
          <a:lstStyle>
            <a:lvl1pPr>
              <a:defRPr/>
            </a:lvl1pPr>
          </a:lstStyle>
          <a:p>
            <a:pPr>
              <a:defRPr/>
            </a:pPr>
            <a:fld id="{43537FA1-38E5-44CE-947D-BA9D9292FA1A}" type="datetimeFigureOut">
              <a:rPr lang="it-IT"/>
              <a:pPr>
                <a:defRPr/>
              </a:pPr>
              <a:t>16/09/2017</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D2002EF6-27ED-4370-BEF5-36E7B4ADFCE6}" type="slidenum">
              <a:rPr lang="it-IT"/>
              <a:pPr>
                <a:defRPr/>
              </a:pPr>
              <a:t>‹Nº›</a:t>
            </a:fld>
            <a:endParaRPr lang="it-IT"/>
          </a:p>
        </p:txBody>
      </p:sp>
    </p:spTree>
    <p:extLst>
      <p:ext uri="{BB962C8B-B14F-4D97-AF65-F5344CB8AC3E}">
        <p14:creationId xmlns:p14="http://schemas.microsoft.com/office/powerpoint/2010/main" val="8773242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838200" y="1825625"/>
            <a:ext cx="5181600" cy="4351338"/>
          </a:xfrm>
        </p:spPr>
        <p:txBody>
          <a:body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6172200" y="1825625"/>
            <a:ext cx="5181600" cy="4351338"/>
          </a:xfrm>
        </p:spPr>
        <p:txBody>
          <a:body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3"/>
          <p:cNvSpPr>
            <a:spLocks noGrp="1"/>
          </p:cNvSpPr>
          <p:nvPr>
            <p:ph type="dt" sz="half" idx="10"/>
          </p:nvPr>
        </p:nvSpPr>
        <p:spPr/>
        <p:txBody>
          <a:bodyPr/>
          <a:lstStyle>
            <a:lvl1pPr>
              <a:defRPr/>
            </a:lvl1pPr>
          </a:lstStyle>
          <a:p>
            <a:pPr>
              <a:defRPr/>
            </a:pPr>
            <a:fld id="{502FE75A-A742-48C4-B00A-43488CF95688}" type="datetimeFigureOut">
              <a:rPr lang="it-IT"/>
              <a:pPr>
                <a:defRPr/>
              </a:pPr>
              <a:t>16/09/2017</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2FE9B96A-A008-41A7-905E-C4643F7E991D}" type="slidenum">
              <a:rPr lang="it-IT"/>
              <a:pPr>
                <a:defRPr/>
              </a:pPr>
              <a:t>‹Nº›</a:t>
            </a:fld>
            <a:endParaRPr lang="it-IT"/>
          </a:p>
        </p:txBody>
      </p:sp>
    </p:spTree>
    <p:extLst>
      <p:ext uri="{BB962C8B-B14F-4D97-AF65-F5344CB8AC3E}">
        <p14:creationId xmlns:p14="http://schemas.microsoft.com/office/powerpoint/2010/main" val="9427541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839788" y="365125"/>
            <a:ext cx="10515600" cy="1325563"/>
          </a:xfrm>
        </p:spPr>
        <p:txBody>
          <a:bodyPr/>
          <a:lstStyle/>
          <a:p>
            <a:r>
              <a:rPr lang="it-IT" smtClean="0"/>
              <a:t>Fare clic per modificare lo stile del titolo</a:t>
            </a:r>
            <a:endParaRPr lang="it-IT"/>
          </a:p>
        </p:txBody>
      </p:sp>
      <p:sp>
        <p:nvSpPr>
          <p:cNvPr id="3" name="Segnaposto tes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Modifica gli stili del testo dello schema</a:t>
            </a:r>
          </a:p>
        </p:txBody>
      </p:sp>
      <p:sp>
        <p:nvSpPr>
          <p:cNvPr id="4" name="Segnaposto contenuto 3"/>
          <p:cNvSpPr>
            <a:spLocks noGrp="1"/>
          </p:cNvSpPr>
          <p:nvPr>
            <p:ph sz="half" idx="2"/>
          </p:nvPr>
        </p:nvSpPr>
        <p:spPr>
          <a:xfrm>
            <a:off x="839788" y="2505075"/>
            <a:ext cx="5157787" cy="3684588"/>
          </a:xfrm>
        </p:spPr>
        <p:txBody>
          <a:body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Modifica gli stili del testo dello schema</a:t>
            </a:r>
          </a:p>
        </p:txBody>
      </p:sp>
      <p:sp>
        <p:nvSpPr>
          <p:cNvPr id="6" name="Segnaposto contenuto 5"/>
          <p:cNvSpPr>
            <a:spLocks noGrp="1"/>
          </p:cNvSpPr>
          <p:nvPr>
            <p:ph sz="quarter" idx="4"/>
          </p:nvPr>
        </p:nvSpPr>
        <p:spPr>
          <a:xfrm>
            <a:off x="6172200" y="2505075"/>
            <a:ext cx="5183188" cy="3684588"/>
          </a:xfrm>
        </p:spPr>
        <p:txBody>
          <a:body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3"/>
          <p:cNvSpPr>
            <a:spLocks noGrp="1"/>
          </p:cNvSpPr>
          <p:nvPr>
            <p:ph type="dt" sz="half" idx="10"/>
          </p:nvPr>
        </p:nvSpPr>
        <p:spPr/>
        <p:txBody>
          <a:bodyPr/>
          <a:lstStyle>
            <a:lvl1pPr>
              <a:defRPr/>
            </a:lvl1pPr>
          </a:lstStyle>
          <a:p>
            <a:pPr>
              <a:defRPr/>
            </a:pPr>
            <a:fld id="{1FB896B2-F59D-467D-B720-F1106DC7CFF8}" type="datetimeFigureOut">
              <a:rPr lang="it-IT"/>
              <a:pPr>
                <a:defRPr/>
              </a:pPr>
              <a:t>16/09/2017</a:t>
            </a:fld>
            <a:endParaRPr lang="it-IT"/>
          </a:p>
        </p:txBody>
      </p:sp>
      <p:sp>
        <p:nvSpPr>
          <p:cNvPr id="8" name="Segnaposto piè di pagina 4"/>
          <p:cNvSpPr>
            <a:spLocks noGrp="1"/>
          </p:cNvSpPr>
          <p:nvPr>
            <p:ph type="ftr" sz="quarter" idx="11"/>
          </p:nvPr>
        </p:nvSpPr>
        <p:spPr/>
        <p:txBody>
          <a:bodyPr/>
          <a:lstStyle>
            <a:lvl1pPr>
              <a:defRPr/>
            </a:lvl1pPr>
          </a:lstStyle>
          <a:p>
            <a:pPr>
              <a:defRPr/>
            </a:pPr>
            <a:endParaRPr lang="it-IT"/>
          </a:p>
        </p:txBody>
      </p:sp>
      <p:sp>
        <p:nvSpPr>
          <p:cNvPr id="9" name="Segnaposto numero diapositiva 5"/>
          <p:cNvSpPr>
            <a:spLocks noGrp="1"/>
          </p:cNvSpPr>
          <p:nvPr>
            <p:ph type="sldNum" sz="quarter" idx="12"/>
          </p:nvPr>
        </p:nvSpPr>
        <p:spPr/>
        <p:txBody>
          <a:bodyPr/>
          <a:lstStyle>
            <a:lvl1pPr>
              <a:defRPr/>
            </a:lvl1pPr>
          </a:lstStyle>
          <a:p>
            <a:pPr>
              <a:defRPr/>
            </a:pPr>
            <a:fld id="{85F8568D-5818-43ED-B0E6-3FA1B92D82A7}" type="slidenum">
              <a:rPr lang="it-IT"/>
              <a:pPr>
                <a:defRPr/>
              </a:pPr>
              <a:t>‹Nº›</a:t>
            </a:fld>
            <a:endParaRPr lang="it-IT"/>
          </a:p>
        </p:txBody>
      </p:sp>
    </p:spTree>
    <p:extLst>
      <p:ext uri="{BB962C8B-B14F-4D97-AF65-F5344CB8AC3E}">
        <p14:creationId xmlns:p14="http://schemas.microsoft.com/office/powerpoint/2010/main" val="36808263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3"/>
          <p:cNvSpPr>
            <a:spLocks noGrp="1"/>
          </p:cNvSpPr>
          <p:nvPr>
            <p:ph type="dt" sz="half" idx="10"/>
          </p:nvPr>
        </p:nvSpPr>
        <p:spPr/>
        <p:txBody>
          <a:bodyPr/>
          <a:lstStyle>
            <a:lvl1pPr>
              <a:defRPr/>
            </a:lvl1pPr>
          </a:lstStyle>
          <a:p>
            <a:pPr>
              <a:defRPr/>
            </a:pPr>
            <a:fld id="{04FB0D83-64DB-493F-B691-581DCC7864C3}" type="datetimeFigureOut">
              <a:rPr lang="it-IT"/>
              <a:pPr>
                <a:defRPr/>
              </a:pPr>
              <a:t>16/09/2017</a:t>
            </a:fld>
            <a:endParaRPr lang="it-IT"/>
          </a:p>
        </p:txBody>
      </p:sp>
      <p:sp>
        <p:nvSpPr>
          <p:cNvPr id="4" name="Segnaposto piè di pagina 4"/>
          <p:cNvSpPr>
            <a:spLocks noGrp="1"/>
          </p:cNvSpPr>
          <p:nvPr>
            <p:ph type="ftr" sz="quarter" idx="11"/>
          </p:nvPr>
        </p:nvSpPr>
        <p:spPr/>
        <p:txBody>
          <a:bodyPr/>
          <a:lstStyle>
            <a:lvl1pPr>
              <a:defRPr/>
            </a:lvl1pPr>
          </a:lstStyle>
          <a:p>
            <a:pPr>
              <a:defRPr/>
            </a:pPr>
            <a:endParaRPr lang="it-IT"/>
          </a:p>
        </p:txBody>
      </p:sp>
      <p:sp>
        <p:nvSpPr>
          <p:cNvPr id="5" name="Segnaposto numero diapositiva 5"/>
          <p:cNvSpPr>
            <a:spLocks noGrp="1"/>
          </p:cNvSpPr>
          <p:nvPr>
            <p:ph type="sldNum" sz="quarter" idx="12"/>
          </p:nvPr>
        </p:nvSpPr>
        <p:spPr/>
        <p:txBody>
          <a:bodyPr/>
          <a:lstStyle>
            <a:lvl1pPr>
              <a:defRPr/>
            </a:lvl1pPr>
          </a:lstStyle>
          <a:p>
            <a:pPr>
              <a:defRPr/>
            </a:pPr>
            <a:fld id="{659AD1AE-2C74-4DC2-B0F7-DAA184C77EFE}" type="slidenum">
              <a:rPr lang="it-IT"/>
              <a:pPr>
                <a:defRPr/>
              </a:pPr>
              <a:t>‹Nº›</a:t>
            </a:fld>
            <a:endParaRPr lang="it-IT"/>
          </a:p>
        </p:txBody>
      </p:sp>
    </p:spTree>
    <p:extLst>
      <p:ext uri="{BB962C8B-B14F-4D97-AF65-F5344CB8AC3E}">
        <p14:creationId xmlns:p14="http://schemas.microsoft.com/office/powerpoint/2010/main" val="27098352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3"/>
          <p:cNvSpPr>
            <a:spLocks noGrp="1"/>
          </p:cNvSpPr>
          <p:nvPr>
            <p:ph type="dt" sz="half" idx="10"/>
          </p:nvPr>
        </p:nvSpPr>
        <p:spPr/>
        <p:txBody>
          <a:bodyPr/>
          <a:lstStyle>
            <a:lvl1pPr>
              <a:defRPr/>
            </a:lvl1pPr>
          </a:lstStyle>
          <a:p>
            <a:pPr>
              <a:defRPr/>
            </a:pPr>
            <a:fld id="{8B0AAC14-45F4-41C4-ACB4-2296F9936B15}" type="datetimeFigureOut">
              <a:rPr lang="it-IT"/>
              <a:pPr>
                <a:defRPr/>
              </a:pPr>
              <a:t>16/09/2017</a:t>
            </a:fld>
            <a:endParaRPr lang="it-IT"/>
          </a:p>
        </p:txBody>
      </p:sp>
      <p:sp>
        <p:nvSpPr>
          <p:cNvPr id="3" name="Segnaposto piè di pagina 4"/>
          <p:cNvSpPr>
            <a:spLocks noGrp="1"/>
          </p:cNvSpPr>
          <p:nvPr>
            <p:ph type="ftr" sz="quarter" idx="11"/>
          </p:nvPr>
        </p:nvSpPr>
        <p:spPr/>
        <p:txBody>
          <a:bodyPr/>
          <a:lstStyle>
            <a:lvl1pPr>
              <a:defRPr/>
            </a:lvl1pPr>
          </a:lstStyle>
          <a:p>
            <a:pPr>
              <a:defRPr/>
            </a:pPr>
            <a:endParaRPr lang="it-IT"/>
          </a:p>
        </p:txBody>
      </p:sp>
      <p:sp>
        <p:nvSpPr>
          <p:cNvPr id="4" name="Segnaposto numero diapositiva 5"/>
          <p:cNvSpPr>
            <a:spLocks noGrp="1"/>
          </p:cNvSpPr>
          <p:nvPr>
            <p:ph type="sldNum" sz="quarter" idx="12"/>
          </p:nvPr>
        </p:nvSpPr>
        <p:spPr/>
        <p:txBody>
          <a:bodyPr/>
          <a:lstStyle>
            <a:lvl1pPr>
              <a:defRPr/>
            </a:lvl1pPr>
          </a:lstStyle>
          <a:p>
            <a:pPr>
              <a:defRPr/>
            </a:pPr>
            <a:fld id="{DC6B02E5-AC3E-43CF-BD62-0ACDD88A90BD}" type="slidenum">
              <a:rPr lang="it-IT"/>
              <a:pPr>
                <a:defRPr/>
              </a:pPr>
              <a:t>‹Nº›</a:t>
            </a:fld>
            <a:endParaRPr lang="it-IT"/>
          </a:p>
        </p:txBody>
      </p:sp>
    </p:spTree>
    <p:extLst>
      <p:ext uri="{BB962C8B-B14F-4D97-AF65-F5344CB8AC3E}">
        <p14:creationId xmlns:p14="http://schemas.microsoft.com/office/powerpoint/2010/main" val="20248954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839788" y="457200"/>
            <a:ext cx="3932237" cy="1600200"/>
          </a:xfrm>
        </p:spPr>
        <p:txBody>
          <a:bodyPr anchor="b"/>
          <a:lstStyle>
            <a:lvl1pPr>
              <a:defRPr sz="3200"/>
            </a:lvl1pPr>
          </a:lstStyle>
          <a:p>
            <a:r>
              <a:rPr lang="it-IT" smtClean="0"/>
              <a:t>Fare clic per modificare lo stile del titolo</a:t>
            </a:r>
            <a:endParaRPr lang="it-IT"/>
          </a:p>
        </p:txBody>
      </p:sp>
      <p:sp>
        <p:nvSpPr>
          <p:cNvPr id="3" name="Segnaposto contenut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smtClean="0"/>
              <a:t>Modifica gli stili del testo dello schema</a:t>
            </a:r>
          </a:p>
        </p:txBody>
      </p:sp>
      <p:sp>
        <p:nvSpPr>
          <p:cNvPr id="5" name="Segnaposto data 3"/>
          <p:cNvSpPr>
            <a:spLocks noGrp="1"/>
          </p:cNvSpPr>
          <p:nvPr>
            <p:ph type="dt" sz="half" idx="10"/>
          </p:nvPr>
        </p:nvSpPr>
        <p:spPr/>
        <p:txBody>
          <a:bodyPr/>
          <a:lstStyle>
            <a:lvl1pPr>
              <a:defRPr/>
            </a:lvl1pPr>
          </a:lstStyle>
          <a:p>
            <a:pPr>
              <a:defRPr/>
            </a:pPr>
            <a:fld id="{08CE8154-25D4-4373-BC54-396AD10BABA0}" type="datetimeFigureOut">
              <a:rPr lang="it-IT"/>
              <a:pPr>
                <a:defRPr/>
              </a:pPr>
              <a:t>16/09/2017</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82B767A5-4FE6-4C71-A799-50F8F8EBE480}" type="slidenum">
              <a:rPr lang="it-IT"/>
              <a:pPr>
                <a:defRPr/>
              </a:pPr>
              <a:t>‹Nº›</a:t>
            </a:fld>
            <a:endParaRPr lang="it-IT"/>
          </a:p>
        </p:txBody>
      </p:sp>
    </p:spTree>
    <p:extLst>
      <p:ext uri="{BB962C8B-B14F-4D97-AF65-F5344CB8AC3E}">
        <p14:creationId xmlns:p14="http://schemas.microsoft.com/office/powerpoint/2010/main" val="38876302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839788" y="457200"/>
            <a:ext cx="3932237" cy="1600200"/>
          </a:xfrm>
        </p:spPr>
        <p:txBody>
          <a:bodyPr anchor="b"/>
          <a:lstStyle>
            <a:lvl1pPr>
              <a:defRPr sz="3200"/>
            </a:lvl1pPr>
          </a:lstStyle>
          <a:p>
            <a:r>
              <a:rPr lang="it-IT" smtClean="0"/>
              <a:t>Fare clic per modificare lo stile del titolo</a:t>
            </a:r>
            <a:endParaRPr lang="it-IT"/>
          </a:p>
        </p:txBody>
      </p:sp>
      <p:sp>
        <p:nvSpPr>
          <p:cNvPr id="3" name="Segnaposto immagine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it-IT" noProof="0" smtClean="0"/>
              <a:t>Fare clic sull'icona per inserire un'immagine</a:t>
            </a:r>
          </a:p>
        </p:txBody>
      </p:sp>
      <p:sp>
        <p:nvSpPr>
          <p:cNvPr id="4" name="Segnaposto tes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smtClean="0"/>
              <a:t>Modifica gli stili del testo dello schema</a:t>
            </a:r>
          </a:p>
        </p:txBody>
      </p:sp>
      <p:sp>
        <p:nvSpPr>
          <p:cNvPr id="5" name="Segnaposto data 3"/>
          <p:cNvSpPr>
            <a:spLocks noGrp="1"/>
          </p:cNvSpPr>
          <p:nvPr>
            <p:ph type="dt" sz="half" idx="10"/>
          </p:nvPr>
        </p:nvSpPr>
        <p:spPr/>
        <p:txBody>
          <a:bodyPr/>
          <a:lstStyle>
            <a:lvl1pPr>
              <a:defRPr/>
            </a:lvl1pPr>
          </a:lstStyle>
          <a:p>
            <a:pPr>
              <a:defRPr/>
            </a:pPr>
            <a:fld id="{F558EA9C-72F4-422E-B6BC-47EC780516D2}" type="datetimeFigureOut">
              <a:rPr lang="it-IT"/>
              <a:pPr>
                <a:defRPr/>
              </a:pPr>
              <a:t>16/09/2017</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5B84D315-6F77-4442-BCE6-DEC33511664D}" type="slidenum">
              <a:rPr lang="it-IT"/>
              <a:pPr>
                <a:defRPr/>
              </a:pPr>
              <a:t>‹Nº›</a:t>
            </a:fld>
            <a:endParaRPr lang="it-IT"/>
          </a:p>
        </p:txBody>
      </p:sp>
    </p:spTree>
    <p:extLst>
      <p:ext uri="{BB962C8B-B14F-4D97-AF65-F5344CB8AC3E}">
        <p14:creationId xmlns:p14="http://schemas.microsoft.com/office/powerpoint/2010/main" val="5593105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Segnaposto titolo 1"/>
          <p:cNvSpPr>
            <a:spLocks noGrp="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altLang="it-IT" smtClean="0"/>
              <a:t>Fare clic per modificare lo stile del titolo</a:t>
            </a:r>
          </a:p>
        </p:txBody>
      </p:sp>
      <p:sp>
        <p:nvSpPr>
          <p:cNvPr id="1027" name="Segnaposto testo 2"/>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altLang="it-IT" smtClean="0"/>
              <a:t>Modifica gli stili del testo dello schema</a:t>
            </a:r>
          </a:p>
          <a:p>
            <a:pPr lvl="1"/>
            <a:r>
              <a:rPr lang="it-IT" altLang="it-IT" smtClean="0"/>
              <a:t>Secondo livello</a:t>
            </a:r>
          </a:p>
          <a:p>
            <a:pPr lvl="2"/>
            <a:r>
              <a:rPr lang="it-IT" altLang="it-IT" smtClean="0"/>
              <a:t>Terzo livello</a:t>
            </a:r>
          </a:p>
          <a:p>
            <a:pPr lvl="3"/>
            <a:r>
              <a:rPr lang="it-IT" altLang="it-IT" smtClean="0"/>
              <a:t>Quarto livello</a:t>
            </a:r>
          </a:p>
          <a:p>
            <a:pPr lvl="4"/>
            <a:r>
              <a:rPr lang="it-IT" altLang="it-IT" smtClean="0"/>
              <a:t>Quinto livello</a:t>
            </a:r>
          </a:p>
        </p:txBody>
      </p:sp>
      <p:sp>
        <p:nvSpPr>
          <p:cNvPr id="4" name="Segnaposto dat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smtClean="0">
                <a:solidFill>
                  <a:schemeClr val="tx1">
                    <a:tint val="75000"/>
                  </a:schemeClr>
                </a:solidFill>
                <a:latin typeface="+mn-lt"/>
              </a:defRPr>
            </a:lvl1pPr>
          </a:lstStyle>
          <a:p>
            <a:pPr>
              <a:defRPr/>
            </a:pPr>
            <a:fld id="{E5C292A4-679E-487F-82F2-D1E037A8C0CF}" type="datetimeFigureOut">
              <a:rPr lang="it-IT"/>
              <a:pPr>
                <a:defRPr/>
              </a:pPr>
              <a:t>16/09/2017</a:t>
            </a:fld>
            <a:endParaRPr lang="it-IT"/>
          </a:p>
        </p:txBody>
      </p:sp>
      <p:sp>
        <p:nvSpPr>
          <p:cNvPr id="5" name="Segnaposto piè di pa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smtClean="0">
                <a:solidFill>
                  <a:schemeClr val="tx1">
                    <a:tint val="75000"/>
                  </a:schemeClr>
                </a:solidFill>
                <a:latin typeface="+mn-lt"/>
              </a:defRPr>
            </a:lvl1pPr>
          </a:lstStyle>
          <a:p>
            <a:pPr>
              <a:defRPr/>
            </a:pPr>
            <a:endParaRPr lang="it-IT"/>
          </a:p>
        </p:txBody>
      </p:sp>
      <p:sp>
        <p:nvSpPr>
          <p:cNvPr id="6" name="Segnaposto numero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smtClean="0">
                <a:solidFill>
                  <a:schemeClr val="tx1">
                    <a:tint val="75000"/>
                  </a:schemeClr>
                </a:solidFill>
                <a:latin typeface="+mn-lt"/>
              </a:defRPr>
            </a:lvl1pPr>
          </a:lstStyle>
          <a:p>
            <a:pPr>
              <a:defRPr/>
            </a:pPr>
            <a:fld id="{74E83B3B-7FEC-42D9-AB5C-2265D07BF1B8}" type="slidenum">
              <a:rPr lang="it-IT"/>
              <a:pPr>
                <a:defRPr/>
              </a:pPr>
              <a:t>‹Nº›</a:t>
            </a:fld>
            <a:endParaRPr lang="it-IT"/>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rtl="0" eaLnBrk="1" fontAlgn="base" hangingPunct="1">
        <a:lnSpc>
          <a:spcPct val="90000"/>
        </a:lnSpc>
        <a:spcBef>
          <a:spcPct val="0"/>
        </a:spcBef>
        <a:spcAft>
          <a:spcPct val="0"/>
        </a:spcAft>
        <a:defRPr sz="4400" kern="1200">
          <a:solidFill>
            <a:schemeClr val="tx1"/>
          </a:solidFill>
          <a:latin typeface="+mj-lt"/>
          <a:ea typeface="+mj-ea"/>
          <a:cs typeface="+mj-cs"/>
        </a:defRPr>
      </a:lvl1pPr>
      <a:lvl2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2pPr>
      <a:lvl3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3pPr>
      <a:lvl4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4pPr>
      <a:lvl5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5pPr>
      <a:lvl6pPr marL="4572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6pPr>
      <a:lvl7pPr marL="9144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7pPr>
      <a:lvl8pPr marL="13716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8pPr>
      <a:lvl9pPr marL="18288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1" fontAlgn="base" hangingPunct="1">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1" fontAlgn="base" hangingPunct="1">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1" fontAlgn="base" hangingPunct="1">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1.wmv"/><Relationship Id="rId1" Type="http://schemas.openxmlformats.org/officeDocument/2006/relationships/video" Target="NULL" TargetMode="Externa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0.png"/><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3.wmv"/><Relationship Id="rId1" Type="http://schemas.openxmlformats.org/officeDocument/2006/relationships/video" Target="NULL" TargetMode="External"/><Relationship Id="rId5" Type="http://schemas.openxmlformats.org/officeDocument/2006/relationships/image" Target="../media/image12.png"/><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Immagine 13"/>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2419350" y="288925"/>
            <a:ext cx="7221538" cy="179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5" name="Immagine 14"/>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447675" y="166688"/>
            <a:ext cx="1289050" cy="1289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6" name="Immagine 15"/>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4173538" y="1846263"/>
            <a:ext cx="4802187" cy="428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Immagine 1"/>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182563" y="34924"/>
            <a:ext cx="1858962" cy="166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CasellaDiTesto 1"/>
          <p:cNvSpPr txBox="1"/>
          <p:nvPr/>
        </p:nvSpPr>
        <p:spPr>
          <a:xfrm>
            <a:off x="2222500" y="0"/>
            <a:ext cx="8553450" cy="1323439"/>
          </a:xfrm>
          <a:prstGeom prst="rect">
            <a:avLst/>
          </a:prstGeom>
          <a:noFill/>
        </p:spPr>
        <p:txBody>
          <a:bodyPr wrap="square" rtlCol="0">
            <a:spAutoFit/>
          </a:bodyPr>
          <a:lstStyle/>
          <a:p>
            <a:r>
              <a:rPr lang="it-IT" sz="8000" dirty="0" smtClean="0">
                <a:solidFill>
                  <a:srgbClr val="C00000"/>
                </a:solidFill>
                <a:latin typeface="Cambria" panose="02040503050406030204" pitchFamily="18" charset="0"/>
              </a:rPr>
              <a:t>CAMPI FLEGREI </a:t>
            </a:r>
            <a:endParaRPr lang="it-IT" sz="8000" dirty="0">
              <a:solidFill>
                <a:srgbClr val="C00000"/>
              </a:solidFill>
              <a:latin typeface="Cambria" panose="02040503050406030204" pitchFamily="18" charset="0"/>
            </a:endParaRPr>
          </a:p>
        </p:txBody>
      </p:sp>
      <p:sp>
        <p:nvSpPr>
          <p:cNvPr id="6" name="CasellaDiTesto 5"/>
          <p:cNvSpPr txBox="1"/>
          <p:nvPr/>
        </p:nvSpPr>
        <p:spPr>
          <a:xfrm>
            <a:off x="504825" y="2476500"/>
            <a:ext cx="4791075" cy="369332"/>
          </a:xfrm>
          <a:prstGeom prst="rect">
            <a:avLst/>
          </a:prstGeom>
          <a:noFill/>
        </p:spPr>
        <p:txBody>
          <a:bodyPr wrap="square" rtlCol="0">
            <a:spAutoFit/>
          </a:bodyPr>
          <a:lstStyle/>
          <a:p>
            <a:endParaRPr lang="it-IT" dirty="0"/>
          </a:p>
        </p:txBody>
      </p:sp>
      <p:sp>
        <p:nvSpPr>
          <p:cNvPr id="7" name="CasellaDiTesto 6"/>
          <p:cNvSpPr txBox="1"/>
          <p:nvPr/>
        </p:nvSpPr>
        <p:spPr>
          <a:xfrm>
            <a:off x="266700" y="1695449"/>
            <a:ext cx="5029200" cy="4678204"/>
          </a:xfrm>
          <a:prstGeom prst="rect">
            <a:avLst/>
          </a:prstGeom>
          <a:noFill/>
        </p:spPr>
        <p:txBody>
          <a:bodyPr wrap="square" rtlCol="0">
            <a:spAutoFit/>
          </a:bodyPr>
          <a:lstStyle/>
          <a:p>
            <a:pPr marL="285750" indent="-285750">
              <a:buFont typeface="Arial" panose="020B0604020202020204" pitchFamily="34" charset="0"/>
              <a:buChar char="•"/>
            </a:pPr>
            <a:r>
              <a:rPr lang="it-IT" sz="1400" dirty="0"/>
              <a:t>I Campi Flegrei  sono una vasta area situata nel golfo di Pozzuoli, a nord-ovest della città di Napoli e del suo golfo. L'area è nota sin dall'antichità per la sua vivace attività </a:t>
            </a:r>
            <a:r>
              <a:rPr lang="it-IT" sz="1400" dirty="0" err="1" smtClean="0"/>
              <a:t>vulcanica.Da</a:t>
            </a:r>
            <a:r>
              <a:rPr lang="it-IT" sz="1400" dirty="0" smtClean="0"/>
              <a:t> </a:t>
            </a:r>
            <a:r>
              <a:rPr lang="it-IT" sz="1400" dirty="0"/>
              <a:t>un punto di vista geologico, l'area è una grande caldera in stato di quiescenza, con un diametro di 12–15 km, i cui limiti sono dati dalla collina di Posillipo, dalla collina dei Camaldoli, dai rilievi settentrionali del cratere di Quarto, la collina di Sanseverino, l'acropoli di </a:t>
            </a:r>
            <a:r>
              <a:rPr lang="it-IT" sz="1400" dirty="0" err="1"/>
              <a:t>Cuma</a:t>
            </a:r>
            <a:r>
              <a:rPr lang="it-IT" sz="1400" dirty="0"/>
              <a:t>, e Monte di Procida. In questo circuito si trovano numerosi crateri e piccoli edifici vulcanici (almeno ventiquattro), alcuni dei quali presentano manifestazioni gassose effusive (area della Solfatara) o idrotermali (ad Agnano, Pozzuoli, Lucrino), nonché causa del fenomeno del bradisismo (molto riconoscibile per la sua entità nel passato nel cosiddetto tempio di Serapide a Pozzuoli). In tutta la zona sono visibili importanti depositi di origine vulcanica come il Tufo Grigio Campano (o Ignimbrite Campana) o il Tufo Giallo. Nella zona sono presenti dei laghi di origine vulcanica (Lago d'Averno) e laghi costieri originatisi per sbarramento (Lago di Lucrino, Lago Fusaro, e Lago Miseno).</a:t>
            </a:r>
          </a:p>
          <a:p>
            <a:r>
              <a:rPr lang="it-IT" sz="1400" dirty="0"/>
              <a:t> </a:t>
            </a:r>
          </a:p>
          <a:p>
            <a:r>
              <a:rPr lang="it-IT" dirty="0"/>
              <a:t> </a:t>
            </a:r>
          </a:p>
        </p:txBody>
      </p:sp>
      <p:sp>
        <p:nvSpPr>
          <p:cNvPr id="3" name="CasellaDiTesto 2"/>
          <p:cNvSpPr txBox="1"/>
          <p:nvPr/>
        </p:nvSpPr>
        <p:spPr>
          <a:xfrm>
            <a:off x="6000749" y="1816100"/>
            <a:ext cx="6067425" cy="3323987"/>
          </a:xfrm>
          <a:prstGeom prst="rect">
            <a:avLst/>
          </a:prstGeom>
          <a:noFill/>
        </p:spPr>
        <p:txBody>
          <a:bodyPr wrap="square" rtlCol="0">
            <a:spAutoFit/>
          </a:bodyPr>
          <a:lstStyle/>
          <a:p>
            <a:pPr marL="285750" indent="-285750">
              <a:buFont typeface="Arial" panose="020B0604020202020204" pitchFamily="34" charset="0"/>
              <a:buChar char="•"/>
            </a:pPr>
            <a:r>
              <a:rPr lang="it-IT" sz="1400" dirty="0" smtClean="0"/>
              <a:t> </a:t>
            </a:r>
            <a:r>
              <a:rPr lang="it-IT" sz="1400" dirty="0"/>
              <a:t>Campi Flegrei </a:t>
            </a:r>
            <a:r>
              <a:rPr lang="it-IT" sz="1400" dirty="0" err="1" smtClean="0"/>
              <a:t>is</a:t>
            </a:r>
            <a:r>
              <a:rPr lang="it-IT" sz="1400" dirty="0" smtClean="0"/>
              <a:t> </a:t>
            </a:r>
            <a:r>
              <a:rPr lang="it-IT" sz="1400" dirty="0"/>
              <a:t>a </a:t>
            </a:r>
            <a:r>
              <a:rPr lang="it-IT" sz="1400" dirty="0" err="1"/>
              <a:t>vast</a:t>
            </a:r>
            <a:r>
              <a:rPr lang="it-IT" sz="1400" dirty="0"/>
              <a:t> area </a:t>
            </a:r>
            <a:r>
              <a:rPr lang="it-IT" sz="1400" dirty="0" smtClean="0"/>
              <a:t>in </a:t>
            </a:r>
            <a:r>
              <a:rPr lang="it-IT" sz="1400" dirty="0"/>
              <a:t>the </a:t>
            </a:r>
            <a:r>
              <a:rPr lang="it-IT" sz="1400" dirty="0" err="1"/>
              <a:t>Gulf</a:t>
            </a:r>
            <a:r>
              <a:rPr lang="it-IT" sz="1400" dirty="0"/>
              <a:t> of Pozzuoli, </a:t>
            </a:r>
            <a:r>
              <a:rPr lang="it-IT" sz="1400" dirty="0" err="1"/>
              <a:t>north</a:t>
            </a:r>
            <a:r>
              <a:rPr lang="it-IT" sz="1400" dirty="0"/>
              <a:t>-west of the </a:t>
            </a:r>
            <a:r>
              <a:rPr lang="it-IT" sz="1400" dirty="0" smtClean="0"/>
              <a:t>city of </a:t>
            </a:r>
            <a:r>
              <a:rPr lang="it-IT" sz="1400" dirty="0" err="1" smtClean="0"/>
              <a:t>Naples</a:t>
            </a:r>
            <a:r>
              <a:rPr lang="it-IT" sz="1400" dirty="0" smtClean="0"/>
              <a:t> </a:t>
            </a:r>
            <a:r>
              <a:rPr lang="it-IT" sz="1400" dirty="0"/>
              <a:t>and </a:t>
            </a:r>
            <a:r>
              <a:rPr lang="it-IT" sz="1400" dirty="0" smtClean="0"/>
              <a:t>the </a:t>
            </a:r>
            <a:r>
              <a:rPr lang="it-IT" sz="1400" dirty="0" err="1" smtClean="0"/>
              <a:t>its</a:t>
            </a:r>
            <a:r>
              <a:rPr lang="it-IT" sz="1400" dirty="0" smtClean="0"/>
              <a:t> </a:t>
            </a:r>
            <a:r>
              <a:rPr lang="it-IT" sz="1400" dirty="0" err="1"/>
              <a:t>gulf</a:t>
            </a:r>
            <a:r>
              <a:rPr lang="it-IT" sz="1400" dirty="0"/>
              <a:t>. </a:t>
            </a:r>
            <a:r>
              <a:rPr lang="it-IT" sz="1400" dirty="0" smtClean="0"/>
              <a:t>The area </a:t>
            </a:r>
            <a:r>
              <a:rPr lang="it-IT" sz="1400" dirty="0" err="1" smtClean="0"/>
              <a:t>is</a:t>
            </a:r>
            <a:r>
              <a:rPr lang="it-IT" sz="1400" dirty="0" smtClean="0"/>
              <a:t> </a:t>
            </a:r>
            <a:r>
              <a:rPr lang="it-IT" sz="1400" dirty="0" err="1" smtClean="0"/>
              <a:t>known</a:t>
            </a:r>
            <a:r>
              <a:rPr lang="it-IT" sz="1400" dirty="0" smtClean="0"/>
              <a:t> </a:t>
            </a:r>
            <a:r>
              <a:rPr lang="en-US" sz="1400" dirty="0" smtClean="0"/>
              <a:t> </a:t>
            </a:r>
            <a:r>
              <a:rPr lang="en-US" sz="1400" dirty="0"/>
              <a:t>for its vibrant volcanic activity</a:t>
            </a:r>
            <a:r>
              <a:rPr lang="it-IT" sz="1400" dirty="0" smtClean="0"/>
              <a:t> .From a </a:t>
            </a:r>
            <a:r>
              <a:rPr lang="it-IT" sz="1400" dirty="0" err="1" smtClean="0"/>
              <a:t>geological</a:t>
            </a:r>
            <a:r>
              <a:rPr lang="it-IT" sz="1400" dirty="0" smtClean="0"/>
              <a:t> </a:t>
            </a:r>
            <a:r>
              <a:rPr lang="it-IT" sz="1400" dirty="0" err="1"/>
              <a:t>point</a:t>
            </a:r>
            <a:r>
              <a:rPr lang="it-IT" sz="1400" dirty="0"/>
              <a:t> of </a:t>
            </a:r>
            <a:r>
              <a:rPr lang="it-IT" sz="1400" dirty="0" err="1"/>
              <a:t>view</a:t>
            </a:r>
            <a:r>
              <a:rPr lang="it-IT" sz="1400" dirty="0"/>
              <a:t>, </a:t>
            </a:r>
            <a:r>
              <a:rPr lang="it-IT" sz="1400" dirty="0" smtClean="0"/>
              <a:t>the area </a:t>
            </a:r>
            <a:r>
              <a:rPr lang="it-IT" sz="1400" dirty="0" err="1"/>
              <a:t>is</a:t>
            </a:r>
            <a:r>
              <a:rPr lang="it-IT" sz="1400" dirty="0"/>
              <a:t> a large caldera </a:t>
            </a:r>
            <a:r>
              <a:rPr lang="it-IT" sz="1400" dirty="0" smtClean="0"/>
              <a:t>in a state of </a:t>
            </a:r>
            <a:r>
              <a:rPr lang="it-IT" sz="1400" dirty="0" err="1" smtClean="0"/>
              <a:t>dormancy</a:t>
            </a:r>
            <a:r>
              <a:rPr lang="it-IT" sz="1400" dirty="0" smtClean="0"/>
              <a:t>, </a:t>
            </a:r>
            <a:r>
              <a:rPr lang="it-IT" sz="1400" dirty="0"/>
              <a:t>with a </a:t>
            </a:r>
            <a:r>
              <a:rPr lang="it-IT" sz="1400" dirty="0" err="1"/>
              <a:t>diameter</a:t>
            </a:r>
            <a:r>
              <a:rPr lang="it-IT" sz="1400" dirty="0"/>
              <a:t> of 12-15 km, </a:t>
            </a:r>
            <a:r>
              <a:rPr lang="it-IT" sz="1400" dirty="0" err="1" smtClean="0"/>
              <a:t>where</a:t>
            </a:r>
            <a:r>
              <a:rPr lang="it-IT" sz="1400" dirty="0" smtClean="0"/>
              <a:t> the area </a:t>
            </a:r>
            <a:r>
              <a:rPr lang="it-IT" sz="1400" dirty="0" err="1" smtClean="0"/>
              <a:t>limits</a:t>
            </a:r>
            <a:r>
              <a:rPr lang="it-IT" sz="1400" dirty="0" smtClean="0"/>
              <a:t> go from  the </a:t>
            </a:r>
            <a:r>
              <a:rPr lang="it-IT" sz="1400" dirty="0" err="1" smtClean="0"/>
              <a:t>hill</a:t>
            </a:r>
            <a:r>
              <a:rPr lang="it-IT" sz="1400" dirty="0" smtClean="0"/>
              <a:t> of </a:t>
            </a:r>
            <a:r>
              <a:rPr lang="it-IT" sz="1400" dirty="0"/>
              <a:t>Posillipo, </a:t>
            </a:r>
            <a:r>
              <a:rPr lang="it-IT" sz="1400" dirty="0" err="1" smtClean="0"/>
              <a:t>at</a:t>
            </a:r>
            <a:r>
              <a:rPr lang="it-IT" sz="1400" dirty="0" smtClean="0"/>
              <a:t> the </a:t>
            </a:r>
            <a:r>
              <a:rPr lang="it-IT" sz="1400" dirty="0" err="1" smtClean="0"/>
              <a:t>hill</a:t>
            </a:r>
            <a:r>
              <a:rPr lang="it-IT" sz="1400" dirty="0" smtClean="0"/>
              <a:t> of Camaldoli,</a:t>
            </a:r>
            <a:r>
              <a:rPr lang="en-US" sz="1400" dirty="0"/>
              <a:t> </a:t>
            </a:r>
            <a:r>
              <a:rPr lang="en-US" sz="1400" dirty="0" smtClean="0"/>
              <a:t>from </a:t>
            </a:r>
            <a:r>
              <a:rPr lang="en-US" sz="1400" dirty="0"/>
              <a:t>the northern reliefs of Quarto crater</a:t>
            </a:r>
            <a:r>
              <a:rPr lang="it-IT" sz="1400" dirty="0" smtClean="0"/>
              <a:t>, </a:t>
            </a:r>
            <a:r>
              <a:rPr lang="it-IT" sz="1400" dirty="0"/>
              <a:t>the </a:t>
            </a:r>
            <a:r>
              <a:rPr lang="it-IT" sz="1400" dirty="0" err="1" smtClean="0"/>
              <a:t>hill</a:t>
            </a:r>
            <a:r>
              <a:rPr lang="it-IT" sz="1400" dirty="0" smtClean="0"/>
              <a:t> of Sanseverino</a:t>
            </a:r>
            <a:r>
              <a:rPr lang="it-IT" sz="1400" dirty="0"/>
              <a:t>, </a:t>
            </a:r>
            <a:r>
              <a:rPr lang="it-IT" sz="1400" dirty="0" smtClean="0"/>
              <a:t>the </a:t>
            </a:r>
            <a:r>
              <a:rPr lang="it-IT" sz="1400" dirty="0" err="1" smtClean="0"/>
              <a:t>acropolis</a:t>
            </a:r>
            <a:r>
              <a:rPr lang="it-IT" sz="1400" dirty="0" smtClean="0"/>
              <a:t> of  </a:t>
            </a:r>
            <a:r>
              <a:rPr lang="it-IT" sz="1400" dirty="0" err="1"/>
              <a:t>Cuma</a:t>
            </a:r>
            <a:r>
              <a:rPr lang="it-IT" sz="1400" dirty="0"/>
              <a:t>, and </a:t>
            </a:r>
            <a:r>
              <a:rPr lang="it-IT" sz="1400" dirty="0" smtClean="0"/>
              <a:t>M. Procida.</a:t>
            </a:r>
            <a:r>
              <a:rPr lang="en-US" sz="1400" dirty="0" smtClean="0"/>
              <a:t>In </a:t>
            </a:r>
            <a:r>
              <a:rPr lang="en-US" sz="1400" dirty="0"/>
              <a:t>this circuit there are numerous craters and small volcanic buildings</a:t>
            </a:r>
            <a:r>
              <a:rPr lang="it-IT" sz="1400" dirty="0" smtClean="0"/>
              <a:t> </a:t>
            </a:r>
            <a:r>
              <a:rPr lang="it-IT" sz="1400" dirty="0"/>
              <a:t>(</a:t>
            </a:r>
            <a:r>
              <a:rPr lang="it-IT" sz="1400" dirty="0" err="1" smtClean="0"/>
              <a:t>at</a:t>
            </a:r>
            <a:r>
              <a:rPr lang="it-IT" sz="1400" dirty="0" smtClean="0"/>
              <a:t> </a:t>
            </a:r>
            <a:r>
              <a:rPr lang="it-IT" sz="1400" dirty="0" err="1" smtClean="0"/>
              <a:t>least</a:t>
            </a:r>
            <a:r>
              <a:rPr lang="it-IT" sz="1400" dirty="0" smtClean="0"/>
              <a:t> 24), </a:t>
            </a:r>
            <a:r>
              <a:rPr lang="en-US" sz="1400" dirty="0" smtClean="0"/>
              <a:t>some </a:t>
            </a:r>
            <a:r>
              <a:rPr lang="en-US" sz="1400" dirty="0"/>
              <a:t>of which exhibit effusive gasses</a:t>
            </a:r>
            <a:r>
              <a:rPr lang="it-IT" sz="1400" dirty="0" smtClean="0"/>
              <a:t>(area </a:t>
            </a:r>
            <a:r>
              <a:rPr lang="it-IT" sz="1400" dirty="0"/>
              <a:t>della Solfatara) or </a:t>
            </a:r>
            <a:r>
              <a:rPr lang="it-IT" sz="1400" dirty="0" err="1" smtClean="0"/>
              <a:t>idrotermal</a:t>
            </a:r>
            <a:r>
              <a:rPr lang="it-IT" sz="1400" dirty="0" smtClean="0"/>
              <a:t> </a:t>
            </a:r>
            <a:r>
              <a:rPr lang="it-IT" sz="1400" dirty="0"/>
              <a:t>(ad Agnano, Pozzuoli, Lucrino), </a:t>
            </a:r>
            <a:r>
              <a:rPr lang="en-US" sz="1400" dirty="0" smtClean="0"/>
              <a:t>as </a:t>
            </a:r>
            <a:r>
              <a:rPr lang="en-US" sz="1400" dirty="0"/>
              <a:t>well as the cause of the phenomenon of </a:t>
            </a:r>
            <a:r>
              <a:rPr lang="en-US" sz="1400" dirty="0" err="1"/>
              <a:t>Bradisism</a:t>
            </a:r>
            <a:r>
              <a:rPr lang="en-US" sz="1400" dirty="0"/>
              <a:t> (very recognizable by its size in the past in the so-called </a:t>
            </a:r>
            <a:r>
              <a:rPr lang="en-US" sz="1400" dirty="0" err="1"/>
              <a:t>Serapide</a:t>
            </a:r>
            <a:r>
              <a:rPr lang="en-US" sz="1400" dirty="0"/>
              <a:t> Temple in Pozzuoli). Significant deposits of volcanic origin such as the </a:t>
            </a:r>
            <a:r>
              <a:rPr lang="en-US" sz="1400" dirty="0" err="1"/>
              <a:t>Tufo</a:t>
            </a:r>
            <a:r>
              <a:rPr lang="en-US" sz="1400" dirty="0"/>
              <a:t> </a:t>
            </a:r>
            <a:r>
              <a:rPr lang="en-US" sz="1400" dirty="0" err="1"/>
              <a:t>Grigio</a:t>
            </a:r>
            <a:r>
              <a:rPr lang="en-US" sz="1400" dirty="0"/>
              <a:t> Campano (or Ignimbrite </a:t>
            </a:r>
            <a:r>
              <a:rPr lang="en-US" sz="1400" dirty="0" err="1"/>
              <a:t>Campana</a:t>
            </a:r>
            <a:r>
              <a:rPr lang="en-US" sz="1400" dirty="0"/>
              <a:t>) or the Yellow Tuft are visible throughout the area. In the area there are volcanic lakes (Lake of Averno) and coastal lakes originated by barrier (Lake </a:t>
            </a:r>
            <a:r>
              <a:rPr lang="en-US" sz="1400" dirty="0" err="1"/>
              <a:t>Lucrino</a:t>
            </a:r>
            <a:r>
              <a:rPr lang="en-US" sz="1400" dirty="0"/>
              <a:t>, Lake </a:t>
            </a:r>
            <a:r>
              <a:rPr lang="en-US" sz="1400" dirty="0" err="1"/>
              <a:t>Fusaro</a:t>
            </a:r>
            <a:r>
              <a:rPr lang="en-US" sz="1400" dirty="0"/>
              <a:t>, and Lago </a:t>
            </a:r>
            <a:r>
              <a:rPr lang="en-US" sz="1400" dirty="0" err="1"/>
              <a:t>Miseno</a:t>
            </a:r>
            <a:r>
              <a:rPr lang="en-US" sz="1400" dirty="0"/>
              <a:t>).</a:t>
            </a:r>
            <a:endParaRPr lang="it-IT" sz="1400"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1858963" cy="1658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62100" y="514350"/>
            <a:ext cx="9525000" cy="5829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9289990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1858963" cy="1658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CasellaDiTesto 4"/>
          <p:cNvSpPr txBox="1"/>
          <p:nvPr/>
        </p:nvSpPr>
        <p:spPr>
          <a:xfrm>
            <a:off x="2335213" y="275540"/>
            <a:ext cx="4618037" cy="830997"/>
          </a:xfrm>
          <a:prstGeom prst="rect">
            <a:avLst/>
          </a:prstGeom>
          <a:noFill/>
        </p:spPr>
        <p:txBody>
          <a:bodyPr wrap="square" rtlCol="0">
            <a:spAutoFit/>
          </a:bodyPr>
          <a:lstStyle/>
          <a:p>
            <a:r>
              <a:rPr lang="it-IT" sz="4800" dirty="0" smtClean="0">
                <a:solidFill>
                  <a:srgbClr val="C00000"/>
                </a:solidFill>
                <a:latin typeface="Cambria" panose="02040503050406030204" pitchFamily="18" charset="0"/>
              </a:rPr>
              <a:t>Fasi geologiche </a:t>
            </a:r>
            <a:endParaRPr lang="it-IT" sz="4800" dirty="0">
              <a:solidFill>
                <a:srgbClr val="C00000"/>
              </a:solidFill>
              <a:latin typeface="Cambria" panose="02040503050406030204" pitchFamily="18" charset="0"/>
            </a:endParaRPr>
          </a:p>
        </p:txBody>
      </p:sp>
      <p:sp>
        <p:nvSpPr>
          <p:cNvPr id="6" name="Rettangolo 5"/>
          <p:cNvSpPr/>
          <p:nvPr/>
        </p:nvSpPr>
        <p:spPr>
          <a:xfrm>
            <a:off x="1666875" y="1107222"/>
            <a:ext cx="6096000" cy="646331"/>
          </a:xfrm>
          <a:prstGeom prst="rect">
            <a:avLst/>
          </a:prstGeom>
        </p:spPr>
        <p:txBody>
          <a:bodyPr>
            <a:spAutoFit/>
          </a:bodyPr>
          <a:lstStyle/>
          <a:p>
            <a:r>
              <a:rPr lang="it-IT" dirty="0"/>
              <a:t>Nei Campi Flegrei si riconoscono e distinguono tre periodi o fasi </a:t>
            </a:r>
            <a:r>
              <a:rPr lang="it-IT" dirty="0" smtClean="0"/>
              <a:t>geologiche:</a:t>
            </a:r>
            <a:endParaRPr lang="it-IT" dirty="0"/>
          </a:p>
        </p:txBody>
      </p:sp>
      <p:sp>
        <p:nvSpPr>
          <p:cNvPr id="7" name="CasellaDiTesto 6"/>
          <p:cNvSpPr txBox="1"/>
          <p:nvPr/>
        </p:nvSpPr>
        <p:spPr>
          <a:xfrm>
            <a:off x="361949" y="1819930"/>
            <a:ext cx="9458325" cy="523220"/>
          </a:xfrm>
          <a:prstGeom prst="rect">
            <a:avLst/>
          </a:prstGeom>
          <a:noFill/>
        </p:spPr>
        <p:txBody>
          <a:bodyPr wrap="square" rtlCol="0">
            <a:spAutoFit/>
          </a:bodyPr>
          <a:lstStyle/>
          <a:p>
            <a:pPr marL="285750" indent="-285750">
              <a:buFont typeface="Arial" panose="020B0604020202020204" pitchFamily="34" charset="0"/>
              <a:buChar char="•"/>
            </a:pPr>
            <a:r>
              <a:rPr lang="it-IT" sz="1400" dirty="0"/>
              <a:t>il Primo Periodo Flegreo: risale a 42 000–35 000 anni fa; è caratterizzato da banchi in piperno e tufi grigi pipernoidi, riconoscibili nella collina dei Camaldoli, come nella dorsale settentrionale e occidentale del monte di </a:t>
            </a:r>
            <a:r>
              <a:rPr lang="it-IT" sz="1400" dirty="0" err="1"/>
              <a:t>Cuma</a:t>
            </a:r>
            <a:r>
              <a:rPr lang="it-IT" sz="1400" dirty="0"/>
              <a:t>;</a:t>
            </a:r>
          </a:p>
        </p:txBody>
      </p:sp>
      <p:sp>
        <p:nvSpPr>
          <p:cNvPr id="8" name="Rettangolo 7"/>
          <p:cNvSpPr/>
          <p:nvPr/>
        </p:nvSpPr>
        <p:spPr>
          <a:xfrm>
            <a:off x="361948" y="2466500"/>
            <a:ext cx="8763002" cy="584775"/>
          </a:xfrm>
          <a:prstGeom prst="rect">
            <a:avLst/>
          </a:prstGeom>
        </p:spPr>
        <p:txBody>
          <a:bodyPr wrap="square">
            <a:spAutoFit/>
          </a:bodyPr>
          <a:lstStyle/>
          <a:p>
            <a:pPr marL="285750" indent="-285750">
              <a:buFont typeface="Arial" panose="020B0604020202020204" pitchFamily="34" charset="0"/>
              <a:buChar char="•"/>
            </a:pPr>
            <a:r>
              <a:rPr lang="en-US" sz="1400" dirty="0"/>
              <a:t>the First Period </a:t>
            </a:r>
            <a:r>
              <a:rPr lang="en-US" sz="1400" dirty="0" err="1"/>
              <a:t>Flegreo</a:t>
            </a:r>
            <a:r>
              <a:rPr lang="en-US" sz="1400" dirty="0"/>
              <a:t>: dates back 42,000 to 35,000 years ago; features benches </a:t>
            </a:r>
            <a:r>
              <a:rPr lang="en-US" sz="1400" dirty="0" smtClean="0"/>
              <a:t>and </a:t>
            </a:r>
            <a:r>
              <a:rPr lang="en-US" sz="1400" dirty="0"/>
              <a:t>gray tuffs </a:t>
            </a:r>
            <a:r>
              <a:rPr lang="en-US" sz="1400" dirty="0" smtClean="0"/>
              <a:t>, </a:t>
            </a:r>
            <a:r>
              <a:rPr lang="en-US" sz="1400" dirty="0"/>
              <a:t>recognizable in the </a:t>
            </a:r>
            <a:r>
              <a:rPr lang="en-US" sz="1400" dirty="0" err="1"/>
              <a:t>Camaldoli</a:t>
            </a:r>
            <a:r>
              <a:rPr lang="en-US" sz="1400" dirty="0"/>
              <a:t> hill, as in the northern and western ridge of the mountain of </a:t>
            </a:r>
            <a:r>
              <a:rPr lang="en-US" sz="1400" dirty="0" err="1"/>
              <a:t>Cuma</a:t>
            </a:r>
            <a:r>
              <a:rPr lang="en-US" dirty="0"/>
              <a:t>;</a:t>
            </a:r>
            <a:endParaRPr lang="it-IT" dirty="0"/>
          </a:p>
        </p:txBody>
      </p:sp>
      <p:sp>
        <p:nvSpPr>
          <p:cNvPr id="14" name="CasellaDiTesto 13"/>
          <p:cNvSpPr txBox="1"/>
          <p:nvPr/>
        </p:nvSpPr>
        <p:spPr>
          <a:xfrm>
            <a:off x="361949" y="3238500"/>
            <a:ext cx="9029701" cy="738664"/>
          </a:xfrm>
          <a:prstGeom prst="rect">
            <a:avLst/>
          </a:prstGeom>
          <a:noFill/>
        </p:spPr>
        <p:txBody>
          <a:bodyPr wrap="square" rtlCol="0">
            <a:spAutoFit/>
          </a:bodyPr>
          <a:lstStyle/>
          <a:p>
            <a:pPr marL="285750" indent="-285750">
              <a:buFont typeface="Arial" panose="020B0604020202020204" pitchFamily="34" charset="0"/>
              <a:buChar char="•"/>
            </a:pPr>
            <a:r>
              <a:rPr lang="it-IT" sz="1400" dirty="0"/>
              <a:t>il Secondo Periodo Flegreo: databile fra i 35 000–10 500 anni fa; proprio 35 000 anni fa avvenne la maggiore eruzione della storia che si è caratterizzata per l'esteso deposito di tufo che ricopre l'intera piana campana per un'area di oltre 10 000 chilometri </a:t>
            </a:r>
            <a:r>
              <a:rPr lang="it-IT" sz="1400" dirty="0" smtClean="0"/>
              <a:t>quadrati</a:t>
            </a:r>
            <a:r>
              <a:rPr lang="it-IT" sz="1400" dirty="0"/>
              <a:t>.</a:t>
            </a:r>
          </a:p>
        </p:txBody>
      </p:sp>
      <p:sp>
        <p:nvSpPr>
          <p:cNvPr id="15" name="CasellaDiTesto 14"/>
          <p:cNvSpPr txBox="1"/>
          <p:nvPr/>
        </p:nvSpPr>
        <p:spPr>
          <a:xfrm>
            <a:off x="439738" y="4058603"/>
            <a:ext cx="9582150" cy="738664"/>
          </a:xfrm>
          <a:prstGeom prst="rect">
            <a:avLst/>
          </a:prstGeom>
          <a:noFill/>
        </p:spPr>
        <p:txBody>
          <a:bodyPr wrap="square" rtlCol="0">
            <a:spAutoFit/>
          </a:bodyPr>
          <a:lstStyle/>
          <a:p>
            <a:pPr marL="285750" indent="-285750">
              <a:buFont typeface="Arial" panose="020B0604020202020204" pitchFamily="34" charset="0"/>
              <a:buChar char="•"/>
            </a:pPr>
            <a:r>
              <a:rPr lang="en-US" sz="1400" dirty="0"/>
              <a:t>Second </a:t>
            </a:r>
            <a:r>
              <a:rPr lang="en-US" sz="1400" dirty="0" err="1"/>
              <a:t>Flegreo</a:t>
            </a:r>
            <a:r>
              <a:rPr lang="en-US" sz="1400" dirty="0"/>
              <a:t> Period: dated between 35,000 to 10,500 years ago; just 35,000 years ago it took place the biggest eruption in history that has been characterized by the extended tuff deposit that covers the entire flat bell for an area of over 10,000 square kilometers.</a:t>
            </a:r>
            <a:endParaRPr lang="it-IT" sz="1400" dirty="0"/>
          </a:p>
        </p:txBody>
      </p:sp>
      <p:sp>
        <p:nvSpPr>
          <p:cNvPr id="16" name="Rettangolo 15"/>
          <p:cNvSpPr/>
          <p:nvPr/>
        </p:nvSpPr>
        <p:spPr>
          <a:xfrm>
            <a:off x="439738" y="4782503"/>
            <a:ext cx="10018712" cy="738664"/>
          </a:xfrm>
          <a:prstGeom prst="rect">
            <a:avLst/>
          </a:prstGeom>
        </p:spPr>
        <p:txBody>
          <a:bodyPr wrap="square">
            <a:spAutoFit/>
          </a:bodyPr>
          <a:lstStyle/>
          <a:p>
            <a:pPr marL="285750" indent="-285750">
              <a:buFont typeface="Arial" panose="020B0604020202020204" pitchFamily="34" charset="0"/>
              <a:buChar char="•"/>
            </a:pPr>
            <a:r>
              <a:rPr lang="it-IT" sz="1400" dirty="0"/>
              <a:t>il Terzo Periodo Flegreo: datato dagli 8.000 ai 500 anni fa; è caratterizzato dalla pozzolana bianca che costituisce il materiale di cui è formata la maggior parte dei vulcani che formano i Campi Flegrei. Essi si sono collocati tutti all'interno del cratere primordiale del Secondo Periodo </a:t>
            </a:r>
            <a:r>
              <a:rPr lang="it-IT" sz="1400" dirty="0" smtClean="0"/>
              <a:t>Flegreo</a:t>
            </a:r>
            <a:r>
              <a:rPr lang="it-IT" sz="1400" dirty="0"/>
              <a:t>.</a:t>
            </a:r>
          </a:p>
        </p:txBody>
      </p:sp>
      <p:sp>
        <p:nvSpPr>
          <p:cNvPr id="18" name="CasellaDiTesto 17"/>
          <p:cNvSpPr txBox="1"/>
          <p:nvPr/>
        </p:nvSpPr>
        <p:spPr>
          <a:xfrm>
            <a:off x="514350" y="5705475"/>
            <a:ext cx="10267950" cy="523220"/>
          </a:xfrm>
          <a:prstGeom prst="rect">
            <a:avLst/>
          </a:prstGeom>
          <a:noFill/>
        </p:spPr>
        <p:txBody>
          <a:bodyPr wrap="square" rtlCol="0">
            <a:spAutoFit/>
          </a:bodyPr>
          <a:lstStyle/>
          <a:p>
            <a:pPr marL="285750" indent="-285750">
              <a:buFont typeface="Arial" panose="020B0604020202020204" pitchFamily="34" charset="0"/>
              <a:buChar char="•"/>
            </a:pPr>
            <a:r>
              <a:rPr lang="en-US" sz="1400" dirty="0" err="1"/>
              <a:t>Flegreo</a:t>
            </a:r>
            <a:r>
              <a:rPr lang="en-US" sz="1400" dirty="0"/>
              <a:t> the Third Period: dated 8,000 to 500 years ago; It is characterized by white </a:t>
            </a:r>
            <a:r>
              <a:rPr lang="en-US" sz="1400" dirty="0" err="1"/>
              <a:t>pozzolan</a:t>
            </a:r>
            <a:r>
              <a:rPr lang="en-US" sz="1400" dirty="0"/>
              <a:t> which is the material of which it is formed most of the volcanoes that form the </a:t>
            </a:r>
            <a:r>
              <a:rPr lang="en-US" sz="1400" dirty="0" err="1"/>
              <a:t>Campi</a:t>
            </a:r>
            <a:r>
              <a:rPr lang="en-US" sz="1400" dirty="0"/>
              <a:t> </a:t>
            </a:r>
            <a:r>
              <a:rPr lang="en-US" sz="1400" dirty="0" err="1"/>
              <a:t>Flegrei</a:t>
            </a:r>
            <a:r>
              <a:rPr lang="en-US" sz="1400" dirty="0"/>
              <a:t>. They are all located within the primordial crater of the Second Period </a:t>
            </a:r>
            <a:r>
              <a:rPr lang="en-US" sz="1400" dirty="0" err="1"/>
              <a:t>Flegreo</a:t>
            </a:r>
            <a:endParaRPr lang="it-IT" sz="1400" dirty="0"/>
          </a:p>
        </p:txBody>
      </p:sp>
    </p:spTree>
    <p:extLst>
      <p:ext uri="{BB962C8B-B14F-4D97-AF65-F5344CB8AC3E}">
        <p14:creationId xmlns:p14="http://schemas.microsoft.com/office/powerpoint/2010/main" val="398111780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Immagine 1"/>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82550" y="-52388"/>
            <a:ext cx="1860550" cy="1660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9" name="CasellaDiTesto 3"/>
          <p:cNvSpPr txBox="1">
            <a:spLocks noChangeArrowheads="1"/>
          </p:cNvSpPr>
          <p:nvPr/>
        </p:nvSpPr>
        <p:spPr bwMode="auto">
          <a:xfrm>
            <a:off x="2160588" y="-315913"/>
            <a:ext cx="8088312"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it-IT" altLang="it-IT" sz="9600">
                <a:solidFill>
                  <a:srgbClr val="C00000"/>
                </a:solidFill>
                <a:latin typeface="Cambria" panose="02040503050406030204" pitchFamily="18" charset="0"/>
              </a:rPr>
              <a:t>POZZUOLI </a:t>
            </a:r>
          </a:p>
        </p:txBody>
      </p:sp>
      <p:sp>
        <p:nvSpPr>
          <p:cNvPr id="4100" name="CasellaDiTesto 4"/>
          <p:cNvSpPr txBox="1">
            <a:spLocks noChangeArrowheads="1"/>
          </p:cNvSpPr>
          <p:nvPr/>
        </p:nvSpPr>
        <p:spPr bwMode="auto">
          <a:xfrm>
            <a:off x="3192463" y="3043238"/>
            <a:ext cx="4230687" cy="197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endParaRPr lang="it-IT" altLang="it-IT"/>
          </a:p>
        </p:txBody>
      </p:sp>
      <p:sp>
        <p:nvSpPr>
          <p:cNvPr id="4101" name="CasellaDiTesto 7"/>
          <p:cNvSpPr txBox="1">
            <a:spLocks noChangeArrowheads="1"/>
          </p:cNvSpPr>
          <p:nvPr/>
        </p:nvSpPr>
        <p:spPr bwMode="auto">
          <a:xfrm>
            <a:off x="6816725" y="3438525"/>
            <a:ext cx="4510088" cy="2030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it-IT" altLang="it-IT"/>
              <a:t>Is a city and comune of the Metropolitan City of Naples,in the italian region of Campania.</a:t>
            </a:r>
          </a:p>
          <a:p>
            <a:pPr eaLnBrk="1" hangingPunct="1"/>
            <a:r>
              <a:rPr lang="it-IT" altLang="it-IT"/>
              <a:t>It is the main city of  the Phelegrean Peninsula.</a:t>
            </a:r>
          </a:p>
          <a:p>
            <a:pPr eaLnBrk="1" hangingPunct="1"/>
            <a:r>
              <a:rPr lang="it-IT" altLang="it-IT"/>
              <a:t>The local volcanic sand, pozzolana formed the basis for the first effective concrete, as it reacted chemically  with water.</a:t>
            </a:r>
          </a:p>
        </p:txBody>
      </p:sp>
      <p:sp>
        <p:nvSpPr>
          <p:cNvPr id="4102" name="CasellaDiTesto 8"/>
          <p:cNvSpPr txBox="1">
            <a:spLocks noChangeArrowheads="1"/>
          </p:cNvSpPr>
          <p:nvPr/>
        </p:nvSpPr>
        <p:spPr bwMode="auto">
          <a:xfrm>
            <a:off x="6816725" y="1684338"/>
            <a:ext cx="5037138" cy="175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it-IT" altLang="it-IT"/>
              <a:t>E’ un comune italiano di 81.630 abitanti della città metropolitana di Napoli in Campania.</a:t>
            </a:r>
          </a:p>
          <a:p>
            <a:pPr eaLnBrk="1" hangingPunct="1"/>
            <a:r>
              <a:rPr lang="it-IT" altLang="it-IT"/>
              <a:t>Situata sull'omonimo golfo, Pozzuoli si trova in un'area vulcanica, i Campi Flegrei ( campi ardenti), che comprende un vulcano ancora in attività, la Solfatara.</a:t>
            </a:r>
          </a:p>
        </p:txBody>
      </p:sp>
      <p:sp>
        <p:nvSpPr>
          <p:cNvPr id="4103" name="CasellaDiTesto 10"/>
          <p:cNvSpPr txBox="1">
            <a:spLocks noChangeArrowheads="1"/>
          </p:cNvSpPr>
          <p:nvPr/>
        </p:nvSpPr>
        <p:spPr bwMode="auto">
          <a:xfrm>
            <a:off x="182563" y="2078038"/>
            <a:ext cx="5395912" cy="314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endParaRPr lang="it-IT" altLang="it-IT"/>
          </a:p>
        </p:txBody>
      </p:sp>
      <p:pic>
        <p:nvPicPr>
          <p:cNvPr id="4104" name="Immagine 11"/>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76200" y="1684338"/>
            <a:ext cx="6442075" cy="429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Immagine 1"/>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182563" y="233363"/>
            <a:ext cx="1858962" cy="166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3" name="Immagine 4"/>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1909763" y="-98425"/>
            <a:ext cx="8089900" cy="256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4" name="Rettangolo 5"/>
          <p:cNvSpPr>
            <a:spLocks noChangeArrowheads="1"/>
          </p:cNvSpPr>
          <p:nvPr/>
        </p:nvSpPr>
        <p:spPr bwMode="auto">
          <a:xfrm>
            <a:off x="92075" y="1843088"/>
            <a:ext cx="4779963" cy="175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it-IT" altLang="it-IT" sz="1200"/>
              <a:t>La Solfatara Un Vulcano attivo con forma elittica di Pozzuoli è Solfatara, esso è  uno dei quaranta vulcani che costituiscono i Campi Flegrei ed è ubicata a circa tre chilometri dal centro della città di Pozzuoli. Si tratta di un antico cratere vulcanico ancora attivo ma in stato quiescente che da circa due millenni conserva un'attività di fumarole d’anidride solforosa, getti di fango bollente ed elevata temperatura del suolo. La Solfatara rappresenta oggi una valvola di sfogo del magma presente sotto i Campi Flegrei, grazie alla quale si riesce a mantenere una pressione costante dei gas sotterranei.</a:t>
            </a:r>
          </a:p>
        </p:txBody>
      </p:sp>
      <p:sp>
        <p:nvSpPr>
          <p:cNvPr id="5126" name="CasellaDiTesto 8"/>
          <p:cNvSpPr txBox="1">
            <a:spLocks noChangeArrowheads="1"/>
          </p:cNvSpPr>
          <p:nvPr/>
        </p:nvSpPr>
        <p:spPr bwMode="auto">
          <a:xfrm>
            <a:off x="92075" y="3836988"/>
            <a:ext cx="4271963" cy="1446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it-IT" altLang="it-IT" sz="1400" dirty="0"/>
              <a:t>An </a:t>
            </a:r>
            <a:r>
              <a:rPr lang="it-IT" altLang="it-IT" sz="1400" dirty="0" err="1"/>
              <a:t>active</a:t>
            </a:r>
            <a:r>
              <a:rPr lang="it-IT" altLang="it-IT" sz="1400" dirty="0"/>
              <a:t> </a:t>
            </a:r>
            <a:r>
              <a:rPr lang="it-IT" altLang="it-IT" sz="1400" dirty="0" err="1"/>
              <a:t>volcano</a:t>
            </a:r>
            <a:r>
              <a:rPr lang="it-IT" altLang="it-IT" sz="1400" dirty="0"/>
              <a:t> of </a:t>
            </a:r>
            <a:r>
              <a:rPr lang="it-IT" altLang="it-IT" sz="1400" dirty="0" err="1"/>
              <a:t>pozzuoli</a:t>
            </a:r>
            <a:r>
              <a:rPr lang="it-IT" altLang="it-IT" sz="1400" dirty="0"/>
              <a:t> </a:t>
            </a:r>
            <a:r>
              <a:rPr lang="it-IT" altLang="it-IT" sz="1400" dirty="0" err="1"/>
              <a:t>is</a:t>
            </a:r>
            <a:r>
              <a:rPr lang="it-IT" altLang="it-IT" sz="1400" dirty="0"/>
              <a:t> solfatara, </a:t>
            </a:r>
            <a:r>
              <a:rPr lang="it-IT" altLang="it-IT" sz="1400" dirty="0" err="1"/>
              <a:t>it’s</a:t>
            </a:r>
            <a:r>
              <a:rPr lang="it-IT" altLang="it-IT" sz="1400" dirty="0"/>
              <a:t> a </a:t>
            </a:r>
            <a:r>
              <a:rPr lang="it-IT" altLang="it-IT" sz="1400" dirty="0" err="1"/>
              <a:t>shallow</a:t>
            </a:r>
            <a:r>
              <a:rPr lang="it-IT" altLang="it-IT" sz="1400" dirty="0"/>
              <a:t> </a:t>
            </a:r>
            <a:r>
              <a:rPr lang="it-IT" altLang="it-IT" sz="1400" dirty="0" err="1"/>
              <a:t>volcanic</a:t>
            </a:r>
            <a:r>
              <a:rPr lang="it-IT" altLang="it-IT" sz="1400" dirty="0"/>
              <a:t> </a:t>
            </a:r>
            <a:r>
              <a:rPr lang="it-IT" altLang="it-IT" sz="1400" dirty="0" err="1"/>
              <a:t>crater</a:t>
            </a:r>
            <a:r>
              <a:rPr lang="it-IT" altLang="it-IT" sz="1400" dirty="0"/>
              <a:t> </a:t>
            </a:r>
            <a:r>
              <a:rPr lang="it-IT" altLang="it-IT" sz="1400" dirty="0" err="1"/>
              <a:t>at</a:t>
            </a:r>
            <a:r>
              <a:rPr lang="it-IT" altLang="it-IT" sz="1400" dirty="0"/>
              <a:t> P</a:t>
            </a:r>
            <a:r>
              <a:rPr lang="it-IT" altLang="it-IT" sz="1400" dirty="0" smtClean="0"/>
              <a:t>ozzuoli</a:t>
            </a:r>
            <a:r>
              <a:rPr lang="it-IT" altLang="it-IT" sz="1400" dirty="0"/>
              <a:t>, </a:t>
            </a:r>
            <a:r>
              <a:rPr lang="it-IT" altLang="it-IT" sz="1400" dirty="0" err="1"/>
              <a:t>near</a:t>
            </a:r>
            <a:r>
              <a:rPr lang="it-IT" altLang="it-IT" sz="1400" dirty="0"/>
              <a:t> </a:t>
            </a:r>
            <a:r>
              <a:rPr lang="it-IT" altLang="it-IT" sz="1400" dirty="0" err="1"/>
              <a:t>Naples,part</a:t>
            </a:r>
            <a:r>
              <a:rPr lang="it-IT" altLang="it-IT" sz="1400" dirty="0"/>
              <a:t> of the Campi Flegrei </a:t>
            </a:r>
            <a:r>
              <a:rPr lang="it-IT" altLang="it-IT" sz="1400" dirty="0" err="1"/>
              <a:t>volcanic</a:t>
            </a:r>
            <a:r>
              <a:rPr lang="it-IT" altLang="it-IT" sz="1400" dirty="0"/>
              <a:t> area. </a:t>
            </a:r>
            <a:r>
              <a:rPr lang="it-IT" altLang="it-IT" sz="1400" dirty="0" err="1"/>
              <a:t>It</a:t>
            </a:r>
            <a:r>
              <a:rPr lang="it-IT" altLang="it-IT" sz="1400" dirty="0"/>
              <a:t> </a:t>
            </a:r>
            <a:r>
              <a:rPr lang="it-IT" altLang="it-IT" sz="1400" dirty="0" err="1"/>
              <a:t>is</a:t>
            </a:r>
            <a:r>
              <a:rPr lang="it-IT" altLang="it-IT" sz="1400" dirty="0"/>
              <a:t> a </a:t>
            </a:r>
            <a:r>
              <a:rPr lang="it-IT" altLang="it-IT" sz="1400" dirty="0" err="1" smtClean="0"/>
              <a:t>dormant</a:t>
            </a:r>
            <a:r>
              <a:rPr lang="it-IT" altLang="it-IT" sz="1400" dirty="0" smtClean="0"/>
              <a:t> </a:t>
            </a:r>
            <a:r>
              <a:rPr lang="it-IT" altLang="it-IT" sz="1400" dirty="0" err="1"/>
              <a:t>which</a:t>
            </a:r>
            <a:r>
              <a:rPr lang="it-IT" altLang="it-IT" sz="1400" dirty="0"/>
              <a:t> </a:t>
            </a:r>
            <a:r>
              <a:rPr lang="it-IT" altLang="it-IT" sz="1400" dirty="0" err="1"/>
              <a:t>still</a:t>
            </a:r>
            <a:r>
              <a:rPr lang="it-IT" altLang="it-IT" sz="1400" dirty="0"/>
              <a:t> </a:t>
            </a:r>
            <a:r>
              <a:rPr lang="it-IT" altLang="it-IT" sz="1400" dirty="0" err="1"/>
              <a:t>emits</a:t>
            </a:r>
            <a:r>
              <a:rPr lang="it-IT" altLang="it-IT" sz="1400" dirty="0"/>
              <a:t> </a:t>
            </a:r>
            <a:r>
              <a:rPr lang="it-IT" altLang="it-IT" sz="1400" dirty="0" err="1"/>
              <a:t>jets</a:t>
            </a:r>
            <a:r>
              <a:rPr lang="it-IT" altLang="it-IT" sz="1400" dirty="0"/>
              <a:t> of </a:t>
            </a:r>
            <a:r>
              <a:rPr lang="it-IT" altLang="it-IT" sz="1400" dirty="0" err="1"/>
              <a:t>steam</a:t>
            </a:r>
            <a:r>
              <a:rPr lang="it-IT" altLang="it-IT" sz="1400" dirty="0"/>
              <a:t> with </a:t>
            </a:r>
            <a:r>
              <a:rPr lang="it-IT" altLang="it-IT" sz="1400" dirty="0" err="1"/>
              <a:t>sulforous</a:t>
            </a:r>
            <a:r>
              <a:rPr lang="it-IT" altLang="it-IT" sz="1400" dirty="0"/>
              <a:t> </a:t>
            </a:r>
            <a:r>
              <a:rPr lang="it-IT" altLang="it-IT" sz="1400" dirty="0" err="1"/>
              <a:t>fumes</a:t>
            </a:r>
            <a:r>
              <a:rPr lang="it-IT" altLang="it-IT" sz="1400" dirty="0"/>
              <a:t>. </a:t>
            </a:r>
            <a:r>
              <a:rPr lang="it-IT" altLang="it-IT" sz="1400" dirty="0" err="1"/>
              <a:t>This</a:t>
            </a:r>
            <a:r>
              <a:rPr lang="it-IT" altLang="it-IT" sz="1400" dirty="0"/>
              <a:t> </a:t>
            </a:r>
            <a:r>
              <a:rPr lang="it-IT" altLang="it-IT" sz="1400" dirty="0" err="1"/>
              <a:t>volcano</a:t>
            </a:r>
            <a:r>
              <a:rPr lang="it-IT" altLang="it-IT" sz="1400" dirty="0"/>
              <a:t> </a:t>
            </a:r>
            <a:r>
              <a:rPr lang="it-IT" altLang="it-IT" sz="1400" dirty="0" err="1"/>
              <a:t>is</a:t>
            </a:r>
            <a:r>
              <a:rPr lang="it-IT" altLang="it-IT" sz="1400" dirty="0"/>
              <a:t> </a:t>
            </a:r>
            <a:r>
              <a:rPr lang="it-IT" altLang="it-IT" sz="1400" dirty="0" err="1"/>
              <a:t>where</a:t>
            </a:r>
            <a:r>
              <a:rPr lang="it-IT" altLang="it-IT" sz="1400" dirty="0"/>
              <a:t> the </a:t>
            </a:r>
            <a:r>
              <a:rPr lang="it-IT" altLang="it-IT" sz="1400" dirty="0" err="1"/>
              <a:t>themoacidophilic</a:t>
            </a:r>
            <a:r>
              <a:rPr lang="it-IT" altLang="it-IT" sz="1400" dirty="0"/>
              <a:t> </a:t>
            </a:r>
            <a:r>
              <a:rPr lang="it-IT" altLang="it-IT" sz="1400" dirty="0" err="1"/>
              <a:t>archaeon</a:t>
            </a:r>
            <a:r>
              <a:rPr lang="it-IT" altLang="it-IT" sz="1400" dirty="0"/>
              <a:t> </a:t>
            </a:r>
            <a:r>
              <a:rPr lang="it-IT" altLang="it-IT" sz="1400" dirty="0" err="1"/>
              <a:t>sulfoldous</a:t>
            </a:r>
            <a:r>
              <a:rPr lang="it-IT" altLang="it-IT" sz="1400" dirty="0"/>
              <a:t> </a:t>
            </a:r>
            <a:r>
              <a:rPr lang="it-IT" altLang="it-IT" sz="1400" dirty="0" err="1"/>
              <a:t>was</a:t>
            </a:r>
            <a:r>
              <a:rPr lang="it-IT" altLang="it-IT" sz="1400" dirty="0"/>
              <a:t> first </a:t>
            </a:r>
            <a:r>
              <a:rPr lang="it-IT" altLang="it-IT" sz="1400" dirty="0" err="1"/>
              <a:t>isolated</a:t>
            </a:r>
            <a:r>
              <a:rPr lang="it-IT" altLang="it-IT" dirty="0"/>
              <a:t>.</a:t>
            </a:r>
          </a:p>
        </p:txBody>
      </p:sp>
      <p:pic>
        <p:nvPicPr>
          <p:cNvPr id="8" name="WhatsApp Video 2017-03-15 at 10.54.29.mp4.wmv">
            <a:hlinkClick r:id="" action="ppaction://media"/>
          </p:cNvPr>
          <p:cNvPicPr>
            <a:picLocks noChangeAspect="1"/>
          </p:cNvPicPr>
          <p:nvPr>
            <a:videoFile r:link="rId1"/>
            <p:extLst>
              <p:ext uri="{DAA4B4D4-6D71-4841-9C94-3DE7FCFB9230}">
                <p14:media xmlns:p14="http://schemas.microsoft.com/office/powerpoint/2010/main" r:embed="rId2">
                  <p14:trim st="3204.4582"/>
                </p14:media>
              </p:ext>
            </p:extLst>
          </p:nvPr>
        </p:nvPicPr>
        <p:blipFill>
          <a:blip r:embed="rId6"/>
          <a:stretch>
            <a:fillRect/>
          </a:stretch>
        </p:blipFill>
        <p:spPr>
          <a:xfrm>
            <a:off x="5114925" y="2051050"/>
            <a:ext cx="6310313" cy="3571875"/>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8"/>
                                        </p:tgtEl>
                                      </p:cBhvr>
                                    </p:cmd>
                                  </p:childTnLst>
                                </p:cTn>
                              </p:par>
                            </p:childTnLst>
                          </p:cTn>
                        </p:par>
                      </p:childTnLst>
                    </p:cTn>
                  </p:par>
                </p:childTnLst>
              </p:cTn>
              <p:nextCondLst>
                <p:cond evt="onClick" delay="0">
                  <p:tgtEl>
                    <p:spTgt spid="8"/>
                  </p:tgtEl>
                </p:cond>
              </p:nextCondLst>
            </p:seq>
            <p:video>
              <p:cMediaNode vol="80000">
                <p:cTn id="7" fill="hold" display="0">
                  <p:stCondLst>
                    <p:cond delay="indefinite"/>
                  </p:stCondLst>
                </p:cTn>
                <p:tgtEl>
                  <p:spTgt spid="8"/>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Immagine 1"/>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182563" y="233363"/>
            <a:ext cx="1858962" cy="166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7" name="CasellaDiTesto 3"/>
          <p:cNvSpPr txBox="1">
            <a:spLocks noChangeArrowheads="1"/>
          </p:cNvSpPr>
          <p:nvPr/>
        </p:nvSpPr>
        <p:spPr bwMode="auto">
          <a:xfrm>
            <a:off x="763935" y="8991"/>
            <a:ext cx="100584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it-IT" altLang="it-IT" sz="4800">
                <a:solidFill>
                  <a:srgbClr val="C00000"/>
                </a:solidFill>
                <a:latin typeface="Cambria" panose="02040503050406030204" pitchFamily="18" charset="0"/>
              </a:rPr>
              <a:t>La bocca grande </a:t>
            </a:r>
          </a:p>
        </p:txBody>
      </p:sp>
      <p:sp>
        <p:nvSpPr>
          <p:cNvPr id="6149" name="CasellaDiTesto 5"/>
          <p:cNvSpPr txBox="1">
            <a:spLocks noChangeArrowheads="1"/>
          </p:cNvSpPr>
          <p:nvPr/>
        </p:nvSpPr>
        <p:spPr bwMode="auto">
          <a:xfrm>
            <a:off x="7689850" y="3427413"/>
            <a:ext cx="37147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endParaRPr lang="it-IT" altLang="it-IT"/>
          </a:p>
        </p:txBody>
      </p:sp>
      <p:sp>
        <p:nvSpPr>
          <p:cNvPr id="6150" name="Rettangolo 6"/>
          <p:cNvSpPr>
            <a:spLocks noChangeArrowheads="1"/>
          </p:cNvSpPr>
          <p:nvPr/>
        </p:nvSpPr>
        <p:spPr bwMode="auto">
          <a:xfrm>
            <a:off x="7265988" y="1893888"/>
            <a:ext cx="4787900" cy="2030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buFont typeface="Arial" panose="020B0604020202020204" pitchFamily="34" charset="0"/>
              <a:buChar char="•"/>
            </a:pPr>
            <a:r>
              <a:rPr lang="it-IT" altLang="it-IT" dirty="0"/>
              <a:t>La Bocca Grande è la principale fumarola della Solfatara con il vapore, dal caratteristico odore di zolfo, che raggiunge temperature di circa 160°. Nelle sue vicinanze, il vulcanologo tedesco Immanuel </a:t>
            </a:r>
            <a:r>
              <a:rPr lang="it-IT" altLang="it-IT" dirty="0" err="1"/>
              <a:t>Friedländer</a:t>
            </a:r>
            <a:r>
              <a:rPr lang="it-IT" altLang="it-IT" dirty="0"/>
              <a:t>, fece edificare un osservatorio all'inizio del Novecento, poi  crollato.</a:t>
            </a:r>
          </a:p>
        </p:txBody>
      </p:sp>
      <p:sp>
        <p:nvSpPr>
          <p:cNvPr id="6151" name="CasellaDiTesto 7"/>
          <p:cNvSpPr txBox="1">
            <a:spLocks noChangeArrowheads="1"/>
          </p:cNvSpPr>
          <p:nvPr/>
        </p:nvSpPr>
        <p:spPr bwMode="auto">
          <a:xfrm>
            <a:off x="7689850" y="3427413"/>
            <a:ext cx="37147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endParaRPr lang="it-IT" altLang="it-IT"/>
          </a:p>
        </p:txBody>
      </p:sp>
      <p:sp>
        <p:nvSpPr>
          <p:cNvPr id="6152" name="CasellaDiTesto 8"/>
          <p:cNvSpPr txBox="1">
            <a:spLocks noChangeArrowheads="1"/>
          </p:cNvSpPr>
          <p:nvPr/>
        </p:nvSpPr>
        <p:spPr bwMode="auto">
          <a:xfrm>
            <a:off x="7466013" y="4441566"/>
            <a:ext cx="4587875" cy="175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it-IT" altLang="it-IT" dirty="0"/>
              <a:t>Big </a:t>
            </a:r>
            <a:r>
              <a:rPr lang="it-IT" altLang="it-IT" dirty="0" err="1"/>
              <a:t>mouth</a:t>
            </a:r>
            <a:r>
              <a:rPr lang="it-IT" altLang="it-IT" dirty="0"/>
              <a:t> </a:t>
            </a:r>
            <a:r>
              <a:rPr lang="it-IT" altLang="it-IT" dirty="0" err="1"/>
              <a:t>is</a:t>
            </a:r>
            <a:r>
              <a:rPr lang="it-IT" altLang="it-IT" dirty="0"/>
              <a:t> the </a:t>
            </a:r>
            <a:r>
              <a:rPr lang="it-IT" altLang="it-IT" dirty="0" err="1"/>
              <a:t>main</a:t>
            </a:r>
            <a:r>
              <a:rPr lang="it-IT" altLang="it-IT" dirty="0"/>
              <a:t> fumarole of the Solfatara with the </a:t>
            </a:r>
            <a:r>
              <a:rPr lang="it-IT" altLang="it-IT" dirty="0" err="1"/>
              <a:t>steam</a:t>
            </a:r>
            <a:r>
              <a:rPr lang="it-IT" altLang="it-IT" dirty="0" smtClean="0"/>
              <a:t>, the </a:t>
            </a:r>
            <a:r>
              <a:rPr lang="it-IT" altLang="it-IT" dirty="0" err="1"/>
              <a:t>characteristic</a:t>
            </a:r>
            <a:r>
              <a:rPr lang="it-IT" altLang="it-IT" dirty="0"/>
              <a:t>  </a:t>
            </a:r>
            <a:r>
              <a:rPr lang="it-IT" altLang="it-IT" dirty="0" err="1"/>
              <a:t>smell</a:t>
            </a:r>
            <a:r>
              <a:rPr lang="it-IT" altLang="it-IT" dirty="0"/>
              <a:t> of </a:t>
            </a:r>
            <a:r>
              <a:rPr lang="it-IT" altLang="it-IT" dirty="0" err="1"/>
              <a:t>sulfur</a:t>
            </a:r>
            <a:r>
              <a:rPr lang="it-IT" altLang="it-IT" dirty="0" smtClean="0"/>
              <a:t>, </a:t>
            </a:r>
            <a:r>
              <a:rPr lang="it-IT" altLang="it-IT" dirty="0" err="1" smtClean="0"/>
              <a:t>which</a:t>
            </a:r>
            <a:r>
              <a:rPr lang="it-IT" altLang="it-IT" dirty="0" smtClean="0"/>
              <a:t> </a:t>
            </a:r>
            <a:r>
              <a:rPr lang="it-IT" altLang="it-IT" dirty="0" err="1"/>
              <a:t>reaches</a:t>
            </a:r>
            <a:r>
              <a:rPr lang="it-IT" altLang="it-IT" dirty="0"/>
              <a:t> </a:t>
            </a:r>
            <a:r>
              <a:rPr lang="it-IT" altLang="it-IT" dirty="0" err="1"/>
              <a:t>temperatures</a:t>
            </a:r>
            <a:r>
              <a:rPr lang="it-IT" altLang="it-IT" dirty="0"/>
              <a:t> of 160° in </a:t>
            </a:r>
            <a:r>
              <a:rPr lang="it-IT" altLang="it-IT" dirty="0" err="1"/>
              <a:t>it’s</a:t>
            </a:r>
            <a:r>
              <a:rPr lang="it-IT" altLang="it-IT" dirty="0"/>
              <a:t> </a:t>
            </a:r>
            <a:r>
              <a:rPr lang="it-IT" altLang="it-IT" dirty="0" err="1"/>
              <a:t>vicinity,the</a:t>
            </a:r>
            <a:r>
              <a:rPr lang="it-IT" altLang="it-IT" dirty="0"/>
              <a:t> </a:t>
            </a:r>
            <a:r>
              <a:rPr lang="it-IT" altLang="it-IT" dirty="0" err="1"/>
              <a:t>German</a:t>
            </a:r>
            <a:r>
              <a:rPr lang="it-IT" altLang="it-IT" dirty="0"/>
              <a:t> </a:t>
            </a:r>
            <a:r>
              <a:rPr lang="it-IT" altLang="it-IT" dirty="0" err="1"/>
              <a:t>volcanologist</a:t>
            </a:r>
            <a:r>
              <a:rPr lang="it-IT" altLang="it-IT" dirty="0"/>
              <a:t> Immanuel </a:t>
            </a:r>
            <a:r>
              <a:rPr lang="it-IT" altLang="it-IT" dirty="0" err="1"/>
              <a:t>Friedlander</a:t>
            </a:r>
            <a:r>
              <a:rPr lang="it-IT" altLang="it-IT" dirty="0" smtClean="0"/>
              <a:t>, he </a:t>
            </a:r>
            <a:r>
              <a:rPr lang="it-IT" altLang="it-IT" dirty="0" err="1"/>
              <a:t>built</a:t>
            </a:r>
            <a:r>
              <a:rPr lang="it-IT" altLang="it-IT" dirty="0"/>
              <a:t> an </a:t>
            </a:r>
            <a:r>
              <a:rPr lang="it-IT" altLang="it-IT" dirty="0" err="1"/>
              <a:t>observatory</a:t>
            </a:r>
            <a:r>
              <a:rPr lang="it-IT" altLang="it-IT" dirty="0"/>
              <a:t> </a:t>
            </a:r>
            <a:r>
              <a:rPr lang="it-IT" altLang="it-IT" dirty="0" err="1"/>
              <a:t>at</a:t>
            </a:r>
            <a:r>
              <a:rPr lang="it-IT" altLang="it-IT" dirty="0"/>
              <a:t> the </a:t>
            </a:r>
            <a:r>
              <a:rPr lang="it-IT" altLang="it-IT" dirty="0" err="1"/>
              <a:t>beginning</a:t>
            </a:r>
            <a:r>
              <a:rPr lang="it-IT" altLang="it-IT" dirty="0"/>
              <a:t> of 900,then </a:t>
            </a:r>
            <a:r>
              <a:rPr lang="it-IT" altLang="it-IT" dirty="0" err="1"/>
              <a:t>collapsed</a:t>
            </a:r>
            <a:r>
              <a:rPr lang="it-IT" altLang="it-IT" dirty="0"/>
              <a:t>.</a:t>
            </a:r>
          </a:p>
        </p:txBody>
      </p:sp>
      <p:pic>
        <p:nvPicPr>
          <p:cNvPr id="2" name="20170310_145827">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82563" y="2105640"/>
            <a:ext cx="6792152" cy="3820585"/>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100000">
                <p:cTn id="7" fill="hold" display="0">
                  <p:stCondLst>
                    <p:cond delay="indefinite"/>
                  </p:stCondLst>
                </p:cTn>
                <p:tgtEl>
                  <p:spTgt spid="2"/>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Immagine 1"/>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182563" y="233363"/>
            <a:ext cx="1858962" cy="166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1" name="Rettangolo 2"/>
          <p:cNvSpPr>
            <a:spLocks noChangeArrowheads="1"/>
          </p:cNvSpPr>
          <p:nvPr/>
        </p:nvSpPr>
        <p:spPr bwMode="auto">
          <a:xfrm>
            <a:off x="287338" y="1893888"/>
            <a:ext cx="5281612" cy="289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buFont typeface="Arial" panose="020B0604020202020204" pitchFamily="34" charset="0"/>
              <a:buChar char="•"/>
            </a:pPr>
            <a:r>
              <a:rPr lang="it-IT" altLang="it-IT" sz="1400" dirty="0"/>
              <a:t>Le Stufe Antiche, realizzate nell'Ottocento ed in seguito rivestite di mattoni, sono due grotte naturali che utilizzando i vapori delle fumarole erano sfruttate ai fini termali: chiamate una del Purgatorio e l'altra dell'Inferno a causa della variazione di temperatura tra le due, oggi non sono più utilizzate. Nel periodo in cui venivano effettuate le cure termali le persone potevano sostare al loro interno soltanto alcuni minuti: ciò causava un'eccessiva sudorazione  e si inalavano vapori solfurei ritenuti ottimali per la cura di patologie delle vie respiratorie e della pelle. Nelle vicinanze delle stufe è possibile ritrovare cristalli di zolfo e allume</a:t>
            </a:r>
            <a:r>
              <a:rPr lang="it-IT" altLang="it-IT" sz="1400" dirty="0" smtClean="0"/>
              <a:t>.</a:t>
            </a:r>
          </a:p>
          <a:p>
            <a:pPr eaLnBrk="1" hangingPunct="1">
              <a:buFont typeface="Arial" panose="020B0604020202020204" pitchFamily="34" charset="0"/>
              <a:buChar char="•"/>
            </a:pPr>
            <a:endParaRPr lang="it-IT" altLang="it-IT" sz="1400" dirty="0"/>
          </a:p>
          <a:p>
            <a:pPr eaLnBrk="1" hangingPunct="1">
              <a:buFont typeface="Arial" panose="020B0604020202020204" pitchFamily="34" charset="0"/>
              <a:buChar char="•"/>
            </a:pPr>
            <a:endParaRPr lang="it-IT" altLang="it-IT" sz="1400" dirty="0"/>
          </a:p>
        </p:txBody>
      </p:sp>
      <p:sp>
        <p:nvSpPr>
          <p:cNvPr id="7172" name="CasellaDiTesto 3"/>
          <p:cNvSpPr txBox="1">
            <a:spLocks noChangeArrowheads="1"/>
          </p:cNvSpPr>
          <p:nvPr/>
        </p:nvSpPr>
        <p:spPr bwMode="auto">
          <a:xfrm>
            <a:off x="3468688" y="647700"/>
            <a:ext cx="5902325"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it-IT" altLang="it-IT" sz="4800">
                <a:solidFill>
                  <a:srgbClr val="C00000"/>
                </a:solidFill>
                <a:latin typeface="Cambria" panose="02040503050406030204" pitchFamily="18" charset="0"/>
              </a:rPr>
              <a:t>Le stufe antiche</a:t>
            </a:r>
          </a:p>
        </p:txBody>
      </p:sp>
      <p:pic>
        <p:nvPicPr>
          <p:cNvPr id="7173" name="Immagine 5"/>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5951538" y="2127250"/>
            <a:ext cx="6092825" cy="406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CasellaDiTesto 3"/>
          <p:cNvSpPr txBox="1"/>
          <p:nvPr/>
        </p:nvSpPr>
        <p:spPr>
          <a:xfrm>
            <a:off x="287338" y="4359533"/>
            <a:ext cx="4971256" cy="2523768"/>
          </a:xfrm>
          <a:prstGeom prst="rect">
            <a:avLst/>
          </a:prstGeom>
          <a:noFill/>
        </p:spPr>
        <p:txBody>
          <a:bodyPr wrap="square" rtlCol="0">
            <a:spAutoFit/>
          </a:bodyPr>
          <a:lstStyle/>
          <a:p>
            <a:pPr marL="285750" indent="-285750">
              <a:buFont typeface="Arial" panose="020B0604020202020204" pitchFamily="34" charset="0"/>
              <a:buChar char="•"/>
            </a:pPr>
            <a:r>
              <a:rPr lang="en-US" sz="1400" dirty="0"/>
              <a:t>The Antique stoves, built in the nineteenth century and in brick coated Followed, because I'm natural caves Whether using the vapors of the fumaroles were exploited Ai </a:t>
            </a:r>
            <a:r>
              <a:rPr lang="en-US" sz="1400" dirty="0" err="1"/>
              <a:t>Fini</a:t>
            </a:r>
            <a:r>
              <a:rPr lang="en-US" sz="1400" dirty="0"/>
              <a:t> Spa: A Call of Purgatory and Hell The Other causes of a temperature variation between the due, Today they are more used. In the period in which they were Do The Spa Treatments HUMANS could stop the internal They only FEW Minutes: CIO causing excessive sweating and inhaling vapors </a:t>
            </a:r>
            <a:r>
              <a:rPr lang="en-US" sz="1400" dirty="0" err="1"/>
              <a:t>solfurei</a:t>
            </a:r>
            <a:r>
              <a:rPr lang="en-US" sz="1400" dirty="0"/>
              <a:t> considered optimal for the treatment of disorders of the respiratory system and skin. Nearby stoves You find sulfur and alum crystals</a:t>
            </a:r>
            <a:r>
              <a:rPr lang="en-US" dirty="0"/>
              <a:t>.</a:t>
            </a:r>
            <a:endParaRPr lang="it-IT"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Immagine 1"/>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141288" y="225425"/>
            <a:ext cx="1858962" cy="166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5" name="CasellaDiTesto 2"/>
          <p:cNvSpPr txBox="1">
            <a:spLocks noChangeArrowheads="1"/>
          </p:cNvSpPr>
          <p:nvPr/>
        </p:nvSpPr>
        <p:spPr bwMode="auto">
          <a:xfrm>
            <a:off x="182563" y="19050"/>
            <a:ext cx="1186180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it-IT" altLang="it-IT" sz="4800" dirty="0">
                <a:solidFill>
                  <a:srgbClr val="C00000"/>
                </a:solidFill>
                <a:latin typeface="Cambria" panose="02040503050406030204" pitchFamily="18" charset="0"/>
              </a:rPr>
              <a:t>La fangaia</a:t>
            </a:r>
          </a:p>
        </p:txBody>
      </p:sp>
      <p:sp>
        <p:nvSpPr>
          <p:cNvPr id="8196" name="CasellaDiTesto 3"/>
          <p:cNvSpPr txBox="1">
            <a:spLocks noChangeArrowheads="1"/>
          </p:cNvSpPr>
          <p:nvPr/>
        </p:nvSpPr>
        <p:spPr bwMode="auto">
          <a:xfrm>
            <a:off x="6867525" y="1748219"/>
            <a:ext cx="5214938" cy="1877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285750" indent="-285750" eaLnBrk="1" hangingPunct="1">
              <a:buFont typeface="Arial" panose="020B0604020202020204" pitchFamily="34" charset="0"/>
              <a:buChar char="•"/>
            </a:pPr>
            <a:r>
              <a:rPr lang="it-IT" altLang="it-IT" sz="1400" dirty="0"/>
              <a:t>E’ costituita da acque di origine piovana e acqua di condensazione dei vapori, che si mescolano con il materiale di tipo argilloso presente alla superficie del cratere.</a:t>
            </a:r>
          </a:p>
          <a:p>
            <a:pPr eaLnBrk="1" hangingPunct="1"/>
            <a:r>
              <a:rPr lang="it-IT" altLang="it-IT" sz="1400" dirty="0" smtClean="0"/>
              <a:t>  La </a:t>
            </a:r>
            <a:r>
              <a:rPr lang="it-IT" altLang="it-IT" sz="1400" dirty="0"/>
              <a:t>composizione dei gas che fuoriescono dalla fangaia è molto varia; </a:t>
            </a:r>
            <a:r>
              <a:rPr lang="it-IT" altLang="it-IT" sz="1400" dirty="0" smtClean="0"/>
              <a:t> la </a:t>
            </a:r>
            <a:r>
              <a:rPr lang="it-IT" altLang="it-IT" sz="1400" dirty="0"/>
              <a:t>composizione del liquido è altrettanto ricca; il fango così prodottosi </a:t>
            </a:r>
            <a:r>
              <a:rPr lang="it-IT" altLang="it-IT" sz="1400" dirty="0" smtClean="0"/>
              <a:t>         naturalmente </a:t>
            </a:r>
            <a:r>
              <a:rPr lang="it-IT" altLang="it-IT" sz="1400" dirty="0"/>
              <a:t>è ottimo per usi termali. Le scure striature  sulla superficie del fango sono costituite da colonie di batteri resistenti a condizioni estreme di acidità e temperature</a:t>
            </a:r>
            <a:r>
              <a:rPr lang="it-IT" altLang="it-IT" dirty="0"/>
              <a:t>.  </a:t>
            </a:r>
          </a:p>
        </p:txBody>
      </p:sp>
      <p:sp>
        <p:nvSpPr>
          <p:cNvPr id="4" name="CasellaDiTesto 3"/>
          <p:cNvSpPr txBox="1"/>
          <p:nvPr/>
        </p:nvSpPr>
        <p:spPr>
          <a:xfrm>
            <a:off x="7086600" y="4177962"/>
            <a:ext cx="4391025" cy="2031325"/>
          </a:xfrm>
          <a:prstGeom prst="rect">
            <a:avLst/>
          </a:prstGeom>
          <a:noFill/>
        </p:spPr>
        <p:txBody>
          <a:bodyPr wrap="square" rtlCol="0">
            <a:spAutoFit/>
          </a:bodyPr>
          <a:lstStyle/>
          <a:p>
            <a:pPr marL="285750" indent="-285750">
              <a:buFont typeface="Arial" panose="020B0604020202020204" pitchFamily="34" charset="0"/>
              <a:buChar char="•"/>
            </a:pPr>
            <a:r>
              <a:rPr lang="en-US" sz="1400" dirty="0"/>
              <a:t>consists of rain water and will, condensation of water vapor, which are mixed with the clay-like material present at the surface of the crater.</a:t>
            </a:r>
          </a:p>
          <a:p>
            <a:r>
              <a:rPr lang="en-US" sz="1400" dirty="0"/>
              <a:t>The composition of gases coming out of the mud pit is very diverse; the liquid composition is as rich; the sludge thus generated is of course great for thermal uses. The dark streaks on the surface of the mud are constituted by colonies of bacteria resistant to extreme conditions of acidity and temperature.</a:t>
            </a:r>
            <a:endParaRPr lang="it-IT" sz="1400" dirty="0"/>
          </a:p>
        </p:txBody>
      </p:sp>
      <p:pic>
        <p:nvPicPr>
          <p:cNvPr id="5" name="WhatsApp Video 2017-03-15 at 10.54.28 (2).wmv">
            <a:hlinkClick r:id="" action="ppaction://media"/>
          </p:cNvPr>
          <p:cNvPicPr>
            <a:picLocks noChangeAspect="1"/>
          </p:cNvPicPr>
          <p:nvPr>
            <a:videoFile r:link="rId1"/>
            <p:extLst>
              <p:ext uri="{DAA4B4D4-6D71-4841-9C94-3DE7FCFB9230}">
                <p14:media xmlns:p14="http://schemas.microsoft.com/office/powerpoint/2010/main" r:embed="rId2">
                  <p14:trim st="5107.2028"/>
                </p14:media>
              </p:ext>
            </p:extLst>
          </p:nvPr>
        </p:nvPicPr>
        <p:blipFill>
          <a:blip r:embed="rId5"/>
          <a:stretch>
            <a:fillRect/>
          </a:stretch>
        </p:blipFill>
        <p:spPr>
          <a:xfrm>
            <a:off x="18732" y="2149414"/>
            <a:ext cx="6753543" cy="382276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zione standard1" id="{FE060D6F-0664-4B13-B627-01ACB5030279}" vid="{6EF40827-2B09-4BEA-AC9E-945C731EDABC}"/>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Presentazione standard1</Template>
  <TotalTime>202</TotalTime>
  <Words>1453</Words>
  <Application>Microsoft Office PowerPoint</Application>
  <PresentationFormat>Panorámica</PresentationFormat>
  <Paragraphs>32</Paragraphs>
  <Slides>9</Slides>
  <Notes>0</Notes>
  <HiddenSlides>0</HiddenSlides>
  <MMClips>3</MMClips>
  <ScaleCrop>false</ScaleCrop>
  <HeadingPairs>
    <vt:vector size="6" baseType="variant">
      <vt:variant>
        <vt:lpstr>Fuentes usadas</vt:lpstr>
      </vt:variant>
      <vt:variant>
        <vt:i4>4</vt:i4>
      </vt:variant>
      <vt:variant>
        <vt:lpstr>Tema</vt:lpstr>
      </vt:variant>
      <vt:variant>
        <vt:i4>1</vt:i4>
      </vt:variant>
      <vt:variant>
        <vt:lpstr>Títulos de diapositiva</vt:lpstr>
      </vt:variant>
      <vt:variant>
        <vt:i4>9</vt:i4>
      </vt:variant>
    </vt:vector>
  </HeadingPairs>
  <TitlesOfParts>
    <vt:vector size="14" baseType="lpstr">
      <vt:lpstr>Arial</vt:lpstr>
      <vt:lpstr>Calibri</vt:lpstr>
      <vt:lpstr>Calibri Light</vt:lpstr>
      <vt:lpstr>Cambria</vt:lpstr>
      <vt:lpstr>Tema di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Microsoft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utente28</dc:creator>
  <cp:lastModifiedBy>Usuario</cp:lastModifiedBy>
  <cp:revision>21</cp:revision>
  <dcterms:created xsi:type="dcterms:W3CDTF">2017-03-16T08:49:33Z</dcterms:created>
  <dcterms:modified xsi:type="dcterms:W3CDTF">2017-09-16T07:12:58Z</dcterms:modified>
</cp:coreProperties>
</file>