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248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92072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11</a:t>
            </a:fld>
            <a:endParaRPr lang="fr-F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5</a:t>
            </a:fld>
            <a:endParaRPr lang="fr-F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6</a:t>
            </a:fld>
            <a:endParaRPr lang="fr-F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7</a:t>
            </a:fld>
            <a:endParaRPr lang="fr-F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8</a:t>
            </a:fld>
            <a:endParaRPr lang="fr-F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10</a:t>
            </a:fld>
            <a:endParaRPr lang="fr-F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a:solidFill>
                  <a:srgbClr val="888888"/>
                </a:solidFill>
                <a:latin typeface="Calibri"/>
                <a:ea typeface="Calibri"/>
                <a:cs typeface="Calibri"/>
                <a:sym typeface="Calibri"/>
              </a:r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p:nvPr/>
        </p:nvSpPr>
        <p:spPr>
          <a:xfrm>
            <a:off x="2051720" y="188640"/>
            <a:ext cx="5256584"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fr-FR" sz="5400" b="1" i="0" u="none" strike="noStrike" cap="none">
                <a:solidFill>
                  <a:srgbClr val="3A1A62"/>
                </a:solidFill>
                <a:latin typeface="Calibri"/>
                <a:ea typeface="Calibri"/>
                <a:cs typeface="Calibri"/>
                <a:sym typeface="Calibri"/>
              </a:rPr>
              <a:t>GUADELOUPE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Shape 187"/>
        <p:cNvGrpSpPr/>
        <p:nvPr/>
      </p:nvGrpSpPr>
      <p:grpSpPr>
        <a:xfrm>
          <a:off x="0" y="0"/>
          <a:ext cx="0" cy="0"/>
          <a:chOff x="0" y="0"/>
          <a:chExt cx="0" cy="0"/>
        </a:xfrm>
      </p:grpSpPr>
      <p:pic>
        <p:nvPicPr>
          <p:cNvPr id="188" name="Shape 188" descr="000001.png"/>
          <p:cNvPicPr preferRelativeResize="0">
            <a:picLocks noGrp="1"/>
          </p:cNvPicPr>
          <p:nvPr>
            <p:ph type="body" idx="1"/>
          </p:nvPr>
        </p:nvPicPr>
        <p:blipFill rotWithShape="1">
          <a:blip r:embed="rId3">
            <a:alphaModFix/>
          </a:blip>
          <a:srcRect/>
          <a:stretch/>
        </p:blipFill>
        <p:spPr>
          <a:xfrm>
            <a:off x="0" y="1484784"/>
            <a:ext cx="9271522" cy="2664296"/>
          </a:xfrm>
          <a:prstGeom prst="rect">
            <a:avLst/>
          </a:prstGeom>
          <a:noFill/>
          <a:ln>
            <a:noFill/>
          </a:ln>
        </p:spPr>
      </p:pic>
      <p:sp>
        <p:nvSpPr>
          <p:cNvPr id="189" name="Shape 189"/>
          <p:cNvSpPr/>
          <p:nvPr/>
        </p:nvSpPr>
        <p:spPr>
          <a:xfrm>
            <a:off x="1475656" y="260648"/>
            <a:ext cx="6152245"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fr-FR" sz="5400" b="1" cap="none">
                <a:solidFill>
                  <a:srgbClr val="3A1A62"/>
                </a:solidFill>
                <a:latin typeface="Calibri"/>
                <a:ea typeface="Calibri"/>
                <a:cs typeface="Calibri"/>
                <a:sym typeface="Calibri"/>
              </a:rPr>
              <a:t>LPO POINTE-NOIRE</a:t>
            </a:r>
          </a:p>
        </p:txBody>
      </p:sp>
      <p:sp>
        <p:nvSpPr>
          <p:cNvPr id="190" name="Shape 190"/>
          <p:cNvSpPr txBox="1"/>
          <p:nvPr/>
        </p:nvSpPr>
        <p:spPr>
          <a:xfrm>
            <a:off x="467360" y="4953295"/>
            <a:ext cx="7488600" cy="1569600"/>
          </a:xfrm>
          <a:prstGeom prst="rect">
            <a:avLst/>
          </a:prstGeom>
          <a:noFill/>
          <a:ln>
            <a:noFill/>
          </a:ln>
        </p:spPr>
        <p:txBody>
          <a:bodyPr wrap="square" lIns="91425" tIns="45700" rIns="91425" bIns="45700" anchor="t" anchorCtr="0">
            <a:noAutofit/>
          </a:bodyPr>
          <a:lstStyle/>
          <a:p>
            <a:pPr marL="0" marR="0" lvl="0" indent="0" algn="l" rtl="0">
              <a:lnSpc>
                <a:spcPct val="102000"/>
              </a:lnSpc>
              <a:spcBef>
                <a:spcPts val="0"/>
              </a:spcBef>
              <a:spcAft>
                <a:spcPts val="0"/>
              </a:spcAft>
              <a:buClr>
                <a:srgbClr val="000000"/>
              </a:buClr>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2000"/>
              </a:lnSpc>
              <a:spcBef>
                <a:spcPts val="0"/>
              </a:spcBef>
              <a:spcAft>
                <a:spcPts val="0"/>
              </a:spcAft>
              <a:buClr>
                <a:schemeClr val="dk1"/>
              </a:buClr>
              <a:buSzPct val="25000"/>
              <a:buFont typeface="Calibri"/>
              <a:buNone/>
            </a:pPr>
            <a:r>
              <a:rPr lang="fr-FR" sz="2400">
                <a:solidFill>
                  <a:schemeClr val="dk1"/>
                </a:solidFill>
                <a:latin typeface="Times New Roman"/>
                <a:ea typeface="Times New Roman"/>
                <a:cs typeface="Times New Roman"/>
                <a:sym typeface="Times New Roman"/>
              </a:rPr>
              <a:t>Le lycée polyvalent est situé sur deux sites, le premier, le lycée général et technologique est situé à Pointe-Noire et la section d’enseignement professionnel est située à Bouillante.</a:t>
            </a:r>
          </a:p>
        </p:txBody>
      </p:sp>
      <p:pic>
        <p:nvPicPr>
          <p:cNvPr id="191" name="Shape 191" descr="220px-Bouillante.PNG"/>
          <p:cNvPicPr preferRelativeResize="0"/>
          <p:nvPr/>
        </p:nvPicPr>
        <p:blipFill rotWithShape="1">
          <a:blip r:embed="rId4">
            <a:alphaModFix/>
          </a:blip>
          <a:srcRect/>
          <a:stretch/>
        </p:blipFill>
        <p:spPr>
          <a:xfrm>
            <a:off x="7164288" y="3573016"/>
            <a:ext cx="1807468" cy="1626721"/>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482850" y="236070"/>
            <a:ext cx="8229600" cy="5505600"/>
          </a:xfrm>
          <a:prstGeom prst="rect">
            <a:avLst/>
          </a:prstGeom>
          <a:noFill/>
          <a:ln>
            <a:noFill/>
          </a:ln>
        </p:spPr>
        <p:txBody>
          <a:bodyPr wrap="square" lIns="91425" tIns="45700" rIns="91425" bIns="45700" anchor="t" anchorCtr="0">
            <a:noAutofit/>
          </a:bodyPr>
          <a:lstStyle/>
          <a:p>
            <a:pPr marL="0" marR="0" lvl="0" indent="-69850" algn="l" rtl="0">
              <a:lnSpc>
                <a:spcPct val="102000"/>
              </a:lnSpc>
              <a:spcBef>
                <a:spcPts val="500"/>
              </a:spcBef>
              <a:spcAft>
                <a:spcPts val="0"/>
              </a:spcAft>
              <a:buClr>
                <a:schemeClr val="dk1"/>
              </a:buClr>
              <a:buSzPct val="45833"/>
              <a:buFont typeface="Arial"/>
              <a:buNone/>
            </a:pPr>
            <a:r>
              <a:rPr lang="fr-FR" sz="2400">
                <a:solidFill>
                  <a:srgbClr val="000000"/>
                </a:solidFill>
                <a:latin typeface="Times New Roman"/>
                <a:ea typeface="Times New Roman"/>
                <a:cs typeface="Times New Roman"/>
                <a:sym typeface="Times New Roman"/>
              </a:rPr>
              <a:t>                         </a:t>
            </a:r>
          </a:p>
          <a:p>
            <a:pPr marL="342900" marR="0" lvl="0" indent="-412750" algn="ctr" rtl="0">
              <a:lnSpc>
                <a:spcPct val="102000"/>
              </a:lnSpc>
              <a:spcBef>
                <a:spcPts val="500"/>
              </a:spcBef>
              <a:spcAft>
                <a:spcPts val="0"/>
              </a:spcAft>
              <a:buClr>
                <a:schemeClr val="dk1"/>
              </a:buClr>
              <a:buSzPct val="45833"/>
              <a:buFont typeface="Arial"/>
              <a:buNone/>
            </a:pPr>
            <a:r>
              <a:rPr lang="fr-FR" sz="2400">
                <a:solidFill>
                  <a:srgbClr val="000000"/>
                </a:solidFill>
                <a:latin typeface="Times New Roman"/>
                <a:ea typeface="Times New Roman"/>
                <a:cs typeface="Times New Roman"/>
                <a:sym typeface="Times New Roman"/>
              </a:rPr>
              <a:t>Le proviseur,Monsieur Patrick LOVAL dirige le lycée depuis 2016</a:t>
            </a:r>
          </a:p>
          <a:p>
            <a:pPr lvl="0" indent="0" algn="ctr" rtl="0">
              <a:lnSpc>
                <a:spcPct val="102000"/>
              </a:lnSpc>
              <a:spcBef>
                <a:spcPts val="500"/>
              </a:spcBef>
              <a:buClr>
                <a:srgbClr val="000000"/>
              </a:buClr>
              <a:buSzPct val="25000"/>
              <a:buFont typeface="Arial"/>
              <a:buNone/>
            </a:pPr>
            <a:r>
              <a:rPr lang="fr-FR" sz="2400">
                <a:latin typeface="Times New Roman"/>
                <a:ea typeface="Times New Roman"/>
                <a:cs typeface="Times New Roman"/>
                <a:sym typeface="Times New Roman"/>
              </a:rPr>
              <a:t>Depuis février 2017, le lycée a le label institutionnel de "Campus des Métiers de l'Audiovisuel du cinéma et du Numérique". Il prépare à un Brevet de Technicien Supérieur Métiers de l'Audiovisuel</a:t>
            </a:r>
          </a:p>
        </p:txBody>
      </p:sp>
      <p:pic>
        <p:nvPicPr>
          <p:cNvPr id="198" name="Shape 198" descr="article.jpg"/>
          <p:cNvPicPr preferRelativeResize="0"/>
          <p:nvPr/>
        </p:nvPicPr>
        <p:blipFill rotWithShape="1">
          <a:blip r:embed="rId3">
            <a:alphaModFix/>
          </a:blip>
          <a:srcRect/>
          <a:stretch/>
        </p:blipFill>
        <p:spPr>
          <a:xfrm>
            <a:off x="431549" y="3329702"/>
            <a:ext cx="8280900" cy="35283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527685" y="342265"/>
            <a:ext cx="8229600" cy="5832475"/>
          </a:xfrm>
          <a:prstGeom prst="rect">
            <a:avLst/>
          </a:prstGeom>
          <a:noFill/>
          <a:ln>
            <a:noFill/>
          </a:ln>
        </p:spPr>
        <p:txBody>
          <a:bodyPr wrap="square" lIns="91425" tIns="45700" rIns="91425" bIns="45700" anchor="t" anchorCtr="0">
            <a:noAutofit/>
          </a:bodyPr>
          <a:lstStyle/>
          <a:p>
            <a:pPr marL="342900" marR="0" lvl="0" indent="-342900" algn="ctr" rtl="0">
              <a:lnSpc>
                <a:spcPct val="92000"/>
              </a:lnSpc>
              <a:spcBef>
                <a:spcPts val="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a:p>
            <a:pPr marL="342900" marR="0" lvl="0" indent="-342900" algn="ctr" rtl="0">
              <a:lnSpc>
                <a:spcPct val="92000"/>
              </a:lnSpc>
              <a:spcBef>
                <a:spcPts val="70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92000"/>
              </a:lnSpc>
              <a:spcBef>
                <a:spcPts val="700"/>
              </a:spcBef>
              <a:spcAft>
                <a:spcPts val="0"/>
              </a:spcAft>
              <a:buClr>
                <a:srgbClr val="000000"/>
              </a:buClr>
              <a:buSzPct val="25000"/>
              <a:buFont typeface="Arial"/>
              <a:buNone/>
            </a:pPr>
            <a:r>
              <a:rPr lang="fr-FR">
                <a:solidFill>
                  <a:srgbClr val="000000"/>
                </a:solidFill>
                <a:latin typeface="Arial"/>
                <a:ea typeface="Arial"/>
                <a:cs typeface="Arial"/>
                <a:sym typeface="Arial"/>
              </a:rPr>
              <a:t>                CARTE D'IDENTITÉ </a:t>
            </a:r>
          </a:p>
          <a:p>
            <a:pPr marL="342900" marR="0" lvl="0" indent="-342900" algn="ctr" rtl="0">
              <a:lnSpc>
                <a:spcPct val="92000"/>
              </a:lnSpc>
              <a:spcBef>
                <a:spcPts val="700"/>
              </a:spcBef>
              <a:spcAft>
                <a:spcPts val="0"/>
              </a:spcAft>
              <a:buClr>
                <a:srgbClr val="000000"/>
              </a:buClr>
              <a:buSzPct val="25000"/>
              <a:buFont typeface="Arial"/>
              <a:buNone/>
            </a:pPr>
            <a:r>
              <a:rPr lang="fr-FR">
                <a:solidFill>
                  <a:srgbClr val="000000"/>
                </a:solidFill>
                <a:latin typeface="Times New Roman"/>
                <a:ea typeface="Times New Roman"/>
                <a:cs typeface="Times New Roman"/>
                <a:sym typeface="Times New Roman"/>
              </a:rPr>
              <a:t>Pays</a:t>
            </a:r>
            <a:r>
              <a:rPr lang="fr-FR" sz="3200" b="0" i="0" u="none" strike="noStrike" cap="none">
                <a:solidFill>
                  <a:srgbClr val="000000"/>
                </a:solidFill>
                <a:latin typeface="Times New Roman"/>
                <a:ea typeface="Times New Roman"/>
                <a:cs typeface="Times New Roman"/>
                <a:sym typeface="Times New Roman"/>
              </a:rPr>
              <a:t>:  France</a:t>
            </a:r>
          </a:p>
          <a:p>
            <a:pPr marL="342900" marR="0" lvl="0" indent="-342900" algn="ctr" rtl="0">
              <a:lnSpc>
                <a:spcPct val="92000"/>
              </a:lnSpc>
              <a:spcBef>
                <a:spcPts val="700"/>
              </a:spcBef>
              <a:spcAft>
                <a:spcPts val="0"/>
              </a:spcAft>
              <a:buClr>
                <a:srgbClr val="000000"/>
              </a:buClr>
              <a:buSzPct val="25000"/>
              <a:buFont typeface="Arial"/>
              <a:buNone/>
            </a:pPr>
            <a:r>
              <a:rPr lang="fr-FR" sz="3200" b="0" i="0" u="none" strike="noStrike" cap="none">
                <a:solidFill>
                  <a:srgbClr val="000000"/>
                </a:solidFill>
                <a:latin typeface="Times New Roman"/>
                <a:ea typeface="Times New Roman"/>
                <a:cs typeface="Times New Roman"/>
                <a:sym typeface="Times New Roman"/>
              </a:rPr>
              <a:t>Capitale: Basse-Terre</a:t>
            </a:r>
          </a:p>
          <a:p>
            <a:pPr marL="342900" marR="0" lvl="0" indent="-342900" algn="ctr" rtl="0">
              <a:lnSpc>
                <a:spcPct val="92000"/>
              </a:lnSpc>
              <a:spcBef>
                <a:spcPts val="700"/>
              </a:spcBef>
              <a:spcAft>
                <a:spcPts val="0"/>
              </a:spcAft>
              <a:buClr>
                <a:srgbClr val="000000"/>
              </a:buClr>
              <a:buSzPct val="25000"/>
              <a:buFont typeface="Arial"/>
              <a:buNone/>
            </a:pPr>
            <a:r>
              <a:rPr lang="fr-FR" sz="3200" b="0" i="0" u="none" strike="noStrike" cap="none">
                <a:solidFill>
                  <a:srgbClr val="000000"/>
                </a:solidFill>
                <a:latin typeface="Times New Roman"/>
                <a:ea typeface="Times New Roman"/>
                <a:cs typeface="Times New Roman"/>
                <a:sym typeface="Times New Roman"/>
              </a:rPr>
              <a:t>Population: 472 375</a:t>
            </a:r>
          </a:p>
          <a:p>
            <a:pPr marL="342900" marR="0" lvl="0" indent="-342900" algn="ctr" rtl="0">
              <a:lnSpc>
                <a:spcPct val="92000"/>
              </a:lnSpc>
              <a:spcBef>
                <a:spcPts val="700"/>
              </a:spcBef>
              <a:spcAft>
                <a:spcPts val="0"/>
              </a:spcAft>
              <a:buClr>
                <a:srgbClr val="000000"/>
              </a:buClr>
              <a:buSzPct val="25000"/>
              <a:buFont typeface="Arial"/>
              <a:buNone/>
            </a:pPr>
            <a:r>
              <a:rPr lang="fr-FR" sz="3200" b="0" i="0" u="none" strike="noStrike" cap="none">
                <a:solidFill>
                  <a:srgbClr val="000000"/>
                </a:solidFill>
                <a:latin typeface="Times New Roman"/>
                <a:ea typeface="Times New Roman"/>
                <a:cs typeface="Times New Roman"/>
                <a:sym typeface="Times New Roman"/>
              </a:rPr>
              <a:t>Climat: Tropical</a:t>
            </a:r>
          </a:p>
          <a:p>
            <a:pPr marL="342900" marR="0" lvl="0" indent="-342900" algn="ctr" rtl="0">
              <a:lnSpc>
                <a:spcPct val="92000"/>
              </a:lnSpc>
              <a:spcBef>
                <a:spcPts val="700"/>
              </a:spcBef>
              <a:spcAft>
                <a:spcPts val="0"/>
              </a:spcAft>
              <a:buClr>
                <a:srgbClr val="000000"/>
              </a:buClr>
              <a:buSzPct val="25000"/>
              <a:buFont typeface="Arial"/>
              <a:buNone/>
            </a:pPr>
            <a:r>
              <a:rPr lang="fr-FR" sz="3200" b="0" i="0" u="none" strike="noStrike" cap="none">
                <a:solidFill>
                  <a:srgbClr val="000000"/>
                </a:solidFill>
                <a:latin typeface="Times New Roman"/>
                <a:ea typeface="Times New Roman"/>
                <a:cs typeface="Times New Roman"/>
                <a:sym typeface="Times New Roman"/>
              </a:rPr>
              <a:t>Langu</a:t>
            </a:r>
            <a:r>
              <a:rPr lang="fr-FR">
                <a:solidFill>
                  <a:srgbClr val="000000"/>
                </a:solidFill>
                <a:latin typeface="Times New Roman"/>
                <a:ea typeface="Times New Roman"/>
                <a:cs typeface="Times New Roman"/>
                <a:sym typeface="Times New Roman"/>
              </a:rPr>
              <a:t>e</a:t>
            </a:r>
            <a:r>
              <a:rPr lang="fr-FR" sz="3200" b="0" i="0" u="none" strike="noStrike" cap="none">
                <a:solidFill>
                  <a:srgbClr val="000000"/>
                </a:solidFill>
                <a:latin typeface="Times New Roman"/>
                <a:ea typeface="Times New Roman"/>
                <a:cs typeface="Times New Roman"/>
                <a:sym typeface="Times New Roman"/>
              </a:rPr>
              <a:t>: Fr</a:t>
            </a:r>
            <a:r>
              <a:rPr lang="fr-FR">
                <a:solidFill>
                  <a:srgbClr val="000000"/>
                </a:solidFill>
                <a:latin typeface="Times New Roman"/>
                <a:ea typeface="Times New Roman"/>
                <a:cs typeface="Times New Roman"/>
                <a:sym typeface="Times New Roman"/>
              </a:rPr>
              <a:t>ancais</a:t>
            </a:r>
            <a:r>
              <a:rPr lang="fr-FR" sz="3200" b="0" i="0" u="none" strike="noStrike" cap="none">
                <a:solidFill>
                  <a:srgbClr val="000000"/>
                </a:solidFill>
                <a:latin typeface="Times New Roman"/>
                <a:ea typeface="Times New Roman"/>
                <a:cs typeface="Times New Roman"/>
                <a:sym typeface="Times New Roman"/>
              </a:rPr>
              <a:t> </a:t>
            </a:r>
          </a:p>
          <a:p>
            <a:pPr marL="342900" marR="0" lvl="0" indent="-342900" algn="ctr" rtl="0">
              <a:lnSpc>
                <a:spcPct val="92000"/>
              </a:lnSpc>
              <a:spcBef>
                <a:spcPts val="700"/>
              </a:spcBef>
              <a:spcAft>
                <a:spcPts val="0"/>
              </a:spcAft>
              <a:buClr>
                <a:schemeClr val="dk1"/>
              </a:buClr>
              <a:buSzPct val="25000"/>
              <a:buFont typeface="Arial"/>
              <a:buNone/>
            </a:pPr>
            <a:endParaRPr sz="3200" b="1" i="0" u="none" strike="noStrike" cap="none">
              <a:solidFill>
                <a:schemeClr val="dk1"/>
              </a:solidFill>
              <a:latin typeface="Calibri"/>
              <a:ea typeface="Calibri"/>
              <a:cs typeface="Calibri"/>
              <a:sym typeface="Calibri"/>
            </a:endParaRPr>
          </a:p>
          <a:p>
            <a:pPr marL="342900" marR="0" lvl="0" indent="-342900" algn="l" rtl="0">
              <a:lnSpc>
                <a:spcPct val="92000"/>
              </a:lnSpc>
              <a:spcBef>
                <a:spcPts val="700"/>
              </a:spcBef>
              <a:spcAft>
                <a:spcPts val="0"/>
              </a:spcAft>
              <a:buClr>
                <a:srgbClr val="000000"/>
              </a:buClr>
              <a:buSzPct val="25000"/>
              <a:buFont typeface="Arial"/>
              <a:buNone/>
            </a:pPr>
            <a:r>
              <a:rPr lang="fr-FR" sz="1000" b="0" i="0" u="none" strike="noStrike" cap="none">
                <a:solidFill>
                  <a:srgbClr val="000000"/>
                </a:solidFill>
                <a:latin typeface="Times New Roman"/>
                <a:ea typeface="Times New Roman"/>
                <a:cs typeface="Times New Roman"/>
                <a:sym typeface="Times New Roman"/>
              </a:rPr>
              <a:t/>
            </a:r>
            <a:br>
              <a:rPr lang="fr-FR" sz="1000" b="0" i="0" u="none" strike="noStrike" cap="none">
                <a:solidFill>
                  <a:srgbClr val="000000"/>
                </a:solidFill>
                <a:latin typeface="Times New Roman"/>
                <a:ea typeface="Times New Roman"/>
                <a:cs typeface="Times New Roman"/>
                <a:sym typeface="Times New Roman"/>
              </a:rPr>
            </a:br>
            <a:endParaRPr lang="fr-FR" sz="1000" b="0" i="0" u="none" strike="noStrike" cap="none">
              <a:solidFill>
                <a:srgbClr val="000000"/>
              </a:solidFill>
              <a:latin typeface="Times New Roman"/>
              <a:ea typeface="Times New Roman"/>
              <a:cs typeface="Times New Roman"/>
              <a:sym typeface="Times New Roman"/>
            </a:endParaRPr>
          </a:p>
        </p:txBody>
      </p:sp>
      <p:pic>
        <p:nvPicPr>
          <p:cNvPr id="96" name="Shape 96" descr="drapeau-guadeloupe.gif"/>
          <p:cNvPicPr preferRelativeResize="0"/>
          <p:nvPr/>
        </p:nvPicPr>
        <p:blipFill rotWithShape="1">
          <a:blip r:embed="rId3">
            <a:alphaModFix/>
          </a:blip>
          <a:srcRect/>
          <a:stretch/>
        </p:blipFill>
        <p:spPr>
          <a:xfrm rot="960064">
            <a:off x="6122062" y="310503"/>
            <a:ext cx="2841593" cy="1708698"/>
          </a:xfrm>
          <a:prstGeom prst="rect">
            <a:avLst/>
          </a:prstGeom>
          <a:noFill/>
          <a:ln>
            <a:noFill/>
          </a:ln>
        </p:spPr>
      </p:pic>
      <p:pic>
        <p:nvPicPr>
          <p:cNvPr id="97" name="Shape 97" descr="drapeau-france.jpg"/>
          <p:cNvPicPr preferRelativeResize="0"/>
          <p:nvPr/>
        </p:nvPicPr>
        <p:blipFill rotWithShape="1">
          <a:blip r:embed="rId4">
            <a:alphaModFix/>
          </a:blip>
          <a:srcRect/>
          <a:stretch/>
        </p:blipFill>
        <p:spPr>
          <a:xfrm rot="-959825">
            <a:off x="297986" y="336278"/>
            <a:ext cx="2649604" cy="1493344"/>
          </a:xfrm>
          <a:prstGeom prst="rect">
            <a:avLst/>
          </a:prstGeom>
          <a:noFill/>
          <a:ln>
            <a:noFill/>
          </a:ln>
        </p:spPr>
      </p:pic>
      <p:pic>
        <p:nvPicPr>
          <p:cNvPr id="98" name="Shape 98" descr="guadeloupe-beach-paradise.jpg"/>
          <p:cNvPicPr preferRelativeResize="0"/>
          <p:nvPr/>
        </p:nvPicPr>
        <p:blipFill rotWithShape="1">
          <a:blip r:embed="rId5">
            <a:alphaModFix/>
          </a:blip>
          <a:srcRect/>
          <a:stretch/>
        </p:blipFill>
        <p:spPr>
          <a:xfrm>
            <a:off x="2879833" y="5003352"/>
            <a:ext cx="3168300" cy="18546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421325" y="92389"/>
            <a:ext cx="8229600" cy="57216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fr-FR">
                <a:latin typeface="Arial"/>
                <a:ea typeface="Arial"/>
                <a:cs typeface="Arial"/>
                <a:sym typeface="Arial"/>
              </a:rPr>
              <a:t>Où se situe t-elle</a:t>
            </a:r>
            <a:r>
              <a:rPr lang="fr-FR" sz="3200" b="0" i="0" u="none" strike="noStrike" cap="none">
                <a:solidFill>
                  <a:schemeClr val="dk1"/>
                </a:solidFill>
                <a:latin typeface="Arial"/>
                <a:ea typeface="Arial"/>
                <a:cs typeface="Arial"/>
                <a:sym typeface="Arial"/>
              </a:rPr>
              <a:t>?</a:t>
            </a:r>
          </a:p>
        </p:txBody>
      </p:sp>
      <p:pic>
        <p:nvPicPr>
          <p:cNvPr id="105" name="Shape 105" descr="9887d6e7feb12dad56890c087b569325.gif"/>
          <p:cNvPicPr preferRelativeResize="0"/>
          <p:nvPr/>
        </p:nvPicPr>
        <p:blipFill rotWithShape="1">
          <a:blip r:embed="rId3">
            <a:alphaModFix/>
          </a:blip>
          <a:srcRect/>
          <a:stretch/>
        </p:blipFill>
        <p:spPr>
          <a:xfrm>
            <a:off x="2499427" y="725649"/>
            <a:ext cx="4485000" cy="331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6" name="Shape 106"/>
          <p:cNvSpPr txBox="1"/>
          <p:nvPr/>
        </p:nvSpPr>
        <p:spPr>
          <a:xfrm>
            <a:off x="575625" y="4256395"/>
            <a:ext cx="7992600" cy="1097100"/>
          </a:xfrm>
          <a:prstGeom prst="rect">
            <a:avLst/>
          </a:prstGeom>
          <a:noFill/>
          <a:ln>
            <a:noFill/>
          </a:ln>
        </p:spPr>
        <p:txBody>
          <a:bodyPr wrap="square" lIns="91425" tIns="45700" rIns="91425" bIns="45700" anchor="t" anchorCtr="0">
            <a:noAutofit/>
          </a:bodyPr>
          <a:lstStyle/>
          <a:p>
            <a:pPr marL="0" marR="0" lvl="0" indent="0" algn="ctr" rtl="0">
              <a:lnSpc>
                <a:spcPct val="102000"/>
              </a:lnSpc>
              <a:spcBef>
                <a:spcPts val="0"/>
              </a:spcBef>
              <a:spcAft>
                <a:spcPts val="0"/>
              </a:spcAft>
              <a:buClr>
                <a:srgbClr val="000000"/>
              </a:buClr>
              <a:buSzPct val="25000"/>
              <a:buFont typeface="Times New Roman"/>
              <a:buNone/>
            </a:pPr>
            <a:r>
              <a:rPr lang="fr-FR" sz="3200" b="0" i="0" u="none" strike="noStrike" cap="none">
                <a:solidFill>
                  <a:srgbClr val="000000"/>
                </a:solidFill>
                <a:latin typeface="Times New Roman"/>
                <a:ea typeface="Times New Roman"/>
                <a:cs typeface="Times New Roman"/>
                <a:sym typeface="Times New Roman"/>
              </a:rPr>
              <a:t> </a:t>
            </a:r>
            <a:r>
              <a:rPr lang="fr-FR" sz="2000">
                <a:latin typeface="Times New Roman"/>
                <a:ea typeface="Times New Roman"/>
                <a:cs typeface="Times New Roman"/>
                <a:sym typeface="Times New Roman"/>
              </a:rPr>
              <a:t>La Guadeloupe est une île entourée par l'océan Atlantique et la mer des Caraïbes.</a:t>
            </a:r>
          </a:p>
          <a:p>
            <a:pPr marL="0" marR="0" lvl="0" indent="0" algn="ctr" rtl="0">
              <a:lnSpc>
                <a:spcPct val="102000"/>
              </a:lnSpc>
              <a:spcBef>
                <a:spcPts val="0"/>
              </a:spcBef>
              <a:spcAft>
                <a:spcPts val="0"/>
              </a:spcAft>
              <a:buClr>
                <a:srgbClr val="000000"/>
              </a:buClr>
              <a:buSzPct val="25000"/>
              <a:buFont typeface="Times New Roman"/>
              <a:buNone/>
            </a:pPr>
            <a:r>
              <a:rPr lang="fr-FR" sz="2000">
                <a:solidFill>
                  <a:schemeClr val="dk1"/>
                </a:solidFill>
                <a:latin typeface="Times New Roman"/>
                <a:ea typeface="Times New Roman"/>
                <a:cs typeface="Times New Roman"/>
                <a:sym typeface="Times New Roman"/>
              </a:rPr>
              <a:t>Ce territoire des Antilles et département d'outre-mer français,  est situé à environ 6 200 km de la France métropolitaine et à 2 200 km des Etat-Unis. Il se compose d'îles et îlets, dont deux majeures habitées : la Grande-Terre et la Basse-Terre formant la Guadeloupe proprement dite. </a:t>
            </a:r>
          </a:p>
        </p:txBody>
      </p:sp>
      <p:sp>
        <p:nvSpPr>
          <p:cNvPr id="107" name="Shape 107"/>
          <p:cNvSpPr txBox="1"/>
          <p:nvPr/>
        </p:nvSpPr>
        <p:spPr>
          <a:xfrm>
            <a:off x="0" y="0"/>
            <a:ext cx="3000000" cy="3000000"/>
          </a:xfrm>
          <a:prstGeom prst="rect">
            <a:avLst/>
          </a:prstGeom>
          <a:noFill/>
          <a:ln>
            <a:noFill/>
          </a:ln>
        </p:spPr>
        <p:txBody>
          <a:bodyPr wrap="square" lIns="91425" tIns="91425" rIns="91425" bIns="91425" anchor="ctr" anchorCtr="0">
            <a:noAutofit/>
          </a:bodyPr>
          <a:lstStyle/>
          <a:p>
            <a:pPr lvl="0" rtl="0">
              <a:spcBef>
                <a:spcPts val="0"/>
              </a:spcBef>
              <a:buNone/>
            </a:pPr>
            <a:r>
              <a:rPr lang="fr-F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457200" y="140439"/>
            <a:ext cx="8229600" cy="5721600"/>
          </a:xfrm>
          <a:prstGeom prst="rect">
            <a:avLst/>
          </a:prstGeom>
          <a:noFill/>
          <a:ln>
            <a:noFill/>
          </a:ln>
        </p:spPr>
        <p:txBody>
          <a:bodyPr wrap="square" lIns="91425" tIns="45700" rIns="91425" bIns="45700" anchor="t" anchorCtr="0">
            <a:noAutofit/>
          </a:bodyPr>
          <a:lstStyle/>
          <a:p>
            <a:pPr marL="342900" marR="0" lvl="0" indent="-412750" algn="ctr" rtl="0">
              <a:spcBef>
                <a:spcPts val="480"/>
              </a:spcBef>
              <a:buClr>
                <a:schemeClr val="dk1"/>
              </a:buClr>
              <a:buSzPct val="55000"/>
              <a:buFont typeface="Arial"/>
              <a:buNone/>
            </a:pPr>
            <a:r>
              <a:rPr lang="fr-FR" sz="2000">
                <a:latin typeface="Times New Roman"/>
                <a:ea typeface="Times New Roman"/>
                <a:cs typeface="Times New Roman"/>
                <a:sym typeface="Times New Roman"/>
              </a:rPr>
              <a:t>Le mot "Guadeloupe" a été donné à l'île par</a:t>
            </a:r>
          </a:p>
          <a:p>
            <a:pPr marL="342900" marR="0" lvl="0" indent="-342900" algn="ctr" rtl="0">
              <a:spcBef>
                <a:spcPts val="480"/>
              </a:spcBef>
              <a:buClr>
                <a:schemeClr val="dk1"/>
              </a:buClr>
              <a:buSzPct val="25000"/>
              <a:buFont typeface="Arial"/>
              <a:buNone/>
            </a:pPr>
            <a:r>
              <a:rPr lang="fr-FR" sz="2000">
                <a:latin typeface="Times New Roman"/>
                <a:ea typeface="Times New Roman"/>
                <a:cs typeface="Times New Roman"/>
                <a:sym typeface="Times New Roman"/>
              </a:rPr>
              <a:t>Christophe Colomb en 1493 pour rendre hommage à Santa Maria de Guadeloupe d'Estremadura (c'était une promesse faite aux religieux d'Espagne)</a:t>
            </a:r>
          </a:p>
          <a:p>
            <a:pPr marL="342900" marR="0" lvl="0" indent="-342900" rtl="0">
              <a:spcBef>
                <a:spcPts val="480"/>
              </a:spcBef>
              <a:buClr>
                <a:schemeClr val="dk1"/>
              </a:buClr>
              <a:buSzPct val="25000"/>
              <a:buFont typeface="Arial"/>
              <a:buNone/>
            </a:pPr>
            <a:r>
              <a:rPr lang="fr-FR" sz="2000">
                <a:latin typeface="Times New Roman"/>
                <a:ea typeface="Times New Roman"/>
                <a:cs typeface="Times New Roman"/>
                <a:sym typeface="Times New Roman"/>
              </a:rPr>
              <a:t>La </a:t>
            </a:r>
            <a:r>
              <a:rPr lang="fr-FR" sz="2000" b="1">
                <a:latin typeface="Times New Roman"/>
                <a:ea typeface="Times New Roman"/>
                <a:cs typeface="Times New Roman"/>
                <a:sym typeface="Times New Roman"/>
              </a:rPr>
              <a:t>Guadeloupe</a:t>
            </a:r>
            <a:r>
              <a:rPr lang="fr-FR" sz="2000">
                <a:latin typeface="Times New Roman"/>
                <a:ea typeface="Times New Roman"/>
                <a:cs typeface="Times New Roman"/>
                <a:sym typeface="Times New Roman"/>
              </a:rPr>
              <a:t> (</a:t>
            </a:r>
            <a:r>
              <a:rPr lang="fr-FR" sz="2000" i="1">
                <a:latin typeface="Times New Roman"/>
                <a:ea typeface="Times New Roman"/>
                <a:cs typeface="Times New Roman"/>
                <a:sym typeface="Times New Roman"/>
              </a:rPr>
              <a:t>Gwadloup</a:t>
            </a:r>
            <a:r>
              <a:rPr lang="fr-FR" sz="2000">
                <a:latin typeface="Times New Roman"/>
                <a:ea typeface="Times New Roman"/>
                <a:cs typeface="Times New Roman"/>
                <a:sym typeface="Times New Roman"/>
              </a:rPr>
              <a:t> en créole) est à la fois une région monodépartementale de l'Outre-mer français et une région ultrapériphérique européenne, située dans les Caraïbes ; son code départemental officiel est le « 971 ».</a:t>
            </a:r>
          </a:p>
        </p:txBody>
      </p:sp>
      <p:pic>
        <p:nvPicPr>
          <p:cNvPr id="114" name="Shape 114" descr="Ridolfo_Ghirlandaio_Columbus.jpg"/>
          <p:cNvPicPr preferRelativeResize="0"/>
          <p:nvPr/>
        </p:nvPicPr>
        <p:blipFill rotWithShape="1">
          <a:blip r:embed="rId3">
            <a:alphaModFix/>
          </a:blip>
          <a:srcRect/>
          <a:stretch/>
        </p:blipFill>
        <p:spPr>
          <a:xfrm>
            <a:off x="203428" y="3044521"/>
            <a:ext cx="2520300" cy="2880300"/>
          </a:xfrm>
          <a:prstGeom prst="rect">
            <a:avLst/>
          </a:prstGeom>
          <a:ln>
            <a:noFill/>
          </a:ln>
          <a:effectLst>
            <a:outerShdw blurRad="292100" dist="139700" dir="2700000" algn="tl" rotWithShape="0">
              <a:srgbClr val="333333">
                <a:alpha val="65000"/>
              </a:srgbClr>
            </a:outerShdw>
          </a:effectLst>
        </p:spPr>
      </p:pic>
      <p:pic>
        <p:nvPicPr>
          <p:cNvPr id="115" name="Shape 115" descr="site_0665_0009-750-0-20131202173050.jpg"/>
          <p:cNvPicPr preferRelativeResize="0"/>
          <p:nvPr/>
        </p:nvPicPr>
        <p:blipFill rotWithShape="1">
          <a:blip r:embed="rId4">
            <a:alphaModFix/>
          </a:blip>
          <a:srcRect/>
          <a:stretch/>
        </p:blipFill>
        <p:spPr>
          <a:xfrm>
            <a:off x="5664120" y="2939844"/>
            <a:ext cx="3165600" cy="2880300"/>
          </a:xfrm>
          <a:prstGeom prst="rect">
            <a:avLst/>
          </a:prstGeom>
          <a:ln>
            <a:noFill/>
          </a:ln>
          <a:effectLst>
            <a:outerShdw blurRad="292100" dist="139700" dir="2700000" algn="tl" rotWithShape="0">
              <a:srgbClr val="333333">
                <a:alpha val="65000"/>
              </a:srgbClr>
            </a:outerShdw>
          </a:effectLst>
        </p:spPr>
      </p:pic>
      <p:pic>
        <p:nvPicPr>
          <p:cNvPr id="116" name="Shape 116" descr="Designklein-15687166.png"/>
          <p:cNvPicPr preferRelativeResize="0"/>
          <p:nvPr/>
        </p:nvPicPr>
        <p:blipFill rotWithShape="1">
          <a:blip r:embed="rId5">
            <a:alphaModFix/>
          </a:blip>
          <a:srcRect/>
          <a:stretch/>
        </p:blipFill>
        <p:spPr>
          <a:xfrm>
            <a:off x="3203848" y="4476750"/>
            <a:ext cx="2381250" cy="2381250"/>
          </a:xfrm>
          <a:prstGeom prst="rect">
            <a:avLst/>
          </a:prstGeom>
          <a:noFill/>
          <a:ln>
            <a:noFill/>
          </a:ln>
        </p:spPr>
      </p:pic>
      <p:sp>
        <p:nvSpPr>
          <p:cNvPr id="2" name="ZoneTexte 1"/>
          <p:cNvSpPr txBox="1"/>
          <p:nvPr/>
        </p:nvSpPr>
        <p:spPr>
          <a:xfrm>
            <a:off x="203428" y="6093296"/>
            <a:ext cx="2352348" cy="307777"/>
          </a:xfrm>
          <a:prstGeom prst="rect">
            <a:avLst/>
          </a:prstGeom>
          <a:noFill/>
        </p:spPr>
        <p:txBody>
          <a:bodyPr wrap="square" rtlCol="0">
            <a:spAutoFit/>
          </a:bodyPr>
          <a:lstStyle/>
          <a:p>
            <a:r>
              <a:rPr lang="fr-FR" dirty="0" smtClean="0"/>
              <a:t>Christophe Colomb</a:t>
            </a:r>
            <a:endParaRPr lang="fr-FR" dirty="0"/>
          </a:p>
        </p:txBody>
      </p:sp>
      <p:sp>
        <p:nvSpPr>
          <p:cNvPr id="3" name="ZoneTexte 2"/>
          <p:cNvSpPr txBox="1"/>
          <p:nvPr/>
        </p:nvSpPr>
        <p:spPr>
          <a:xfrm>
            <a:off x="5868144" y="5924821"/>
            <a:ext cx="2808312" cy="307777"/>
          </a:xfrm>
          <a:prstGeom prst="rect">
            <a:avLst/>
          </a:prstGeom>
          <a:noFill/>
        </p:spPr>
        <p:txBody>
          <a:bodyPr wrap="square" rtlCol="0">
            <a:spAutoFit/>
          </a:bodyPr>
          <a:lstStyle/>
          <a:p>
            <a:r>
              <a:rPr lang="fr-FR" dirty="0" smtClean="0"/>
              <a:t>Santa Maria</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0" y="0"/>
            <a:ext cx="1656184"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3200" b="0" i="0" u="none" strike="noStrike" cap="none">
                <a:solidFill>
                  <a:schemeClr val="dk1"/>
                </a:solidFill>
                <a:latin typeface="Arial"/>
                <a:ea typeface="Arial"/>
                <a:cs typeface="Arial"/>
                <a:sym typeface="Arial"/>
              </a:rPr>
              <a:t>Hist</a:t>
            </a:r>
            <a:r>
              <a:rPr lang="fr-FR" sz="3200">
                <a:solidFill>
                  <a:schemeClr val="dk1"/>
                </a:solidFill>
              </a:rPr>
              <a:t>oire</a:t>
            </a:r>
          </a:p>
        </p:txBody>
      </p:sp>
      <p:sp>
        <p:nvSpPr>
          <p:cNvPr id="123" name="Shape 123"/>
          <p:cNvSpPr/>
          <p:nvPr/>
        </p:nvSpPr>
        <p:spPr>
          <a:xfrm>
            <a:off x="1115616" y="764704"/>
            <a:ext cx="7344816" cy="504056"/>
          </a:xfrm>
          <a:prstGeom prst="rect">
            <a:avLst/>
          </a:prstGeom>
          <a:gradFill>
            <a:gsLst>
              <a:gs pos="0">
                <a:srgbClr val="DAFEA4"/>
              </a:gs>
              <a:gs pos="35000">
                <a:srgbClr val="E3FEBF"/>
              </a:gs>
              <a:gs pos="100000">
                <a:srgbClr val="F4FEE6"/>
              </a:gs>
            </a:gsLst>
            <a:lin ang="16200000" scaled="0"/>
          </a:gradFill>
          <a:ln>
            <a:noFill/>
          </a:ln>
          <a:effectLst>
            <a:outerShdw blurRad="40000" dist="20000" dir="5400000" rotWithShape="0">
              <a:srgbClr val="000000">
                <a:alpha val="37647"/>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24" name="Shape 124"/>
          <p:cNvSpPr/>
          <p:nvPr/>
        </p:nvSpPr>
        <p:spPr>
          <a:xfrm>
            <a:off x="8460432" y="764704"/>
            <a:ext cx="432048" cy="2304256"/>
          </a:xfrm>
          <a:prstGeom prst="rect">
            <a:avLst/>
          </a:prstGeom>
          <a:gradFill>
            <a:gsLst>
              <a:gs pos="0">
                <a:srgbClr val="DAFEA4"/>
              </a:gs>
              <a:gs pos="35000">
                <a:srgbClr val="E3FEBF"/>
              </a:gs>
              <a:gs pos="100000">
                <a:srgbClr val="F4FEE6"/>
              </a:gs>
            </a:gsLst>
            <a:lin ang="16200000" scaled="0"/>
          </a:gradFill>
          <a:ln>
            <a:noFill/>
          </a:ln>
          <a:effectLst>
            <a:outerShdw blurRad="40000" dist="20000" dir="5400000" rotWithShape="0">
              <a:srgbClr val="000000">
                <a:alpha val="37647"/>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25" name="Shape 125"/>
          <p:cNvSpPr txBox="1"/>
          <p:nvPr/>
        </p:nvSpPr>
        <p:spPr>
          <a:xfrm>
            <a:off x="0" y="1772920"/>
            <a:ext cx="8820785" cy="902970"/>
          </a:xfrm>
          <a:prstGeom prst="rect">
            <a:avLst/>
          </a:prstGeom>
          <a:noFill/>
          <a:ln>
            <a:noFill/>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l" rtl="0">
              <a:lnSpc>
                <a:spcPct val="102000"/>
              </a:lnSpc>
              <a:spcBef>
                <a:spcPts val="0"/>
              </a:spcBef>
              <a:spcAft>
                <a:spcPts val="0"/>
              </a:spcAft>
              <a:buClr>
                <a:srgbClr val="000000"/>
              </a:buClr>
              <a:buSzPct val="25000"/>
              <a:buFont typeface="Arial"/>
              <a:buNone/>
            </a:pPr>
            <a:r>
              <a:rPr lang="fr-FR" sz="1800">
                <a:solidFill>
                  <a:srgbClr val="000000"/>
                </a:solidFill>
                <a:latin typeface="Arial"/>
                <a:ea typeface="Arial"/>
                <a:cs typeface="Arial"/>
                <a:sym typeface="Arial"/>
              </a:rPr>
              <a:t>                   </a:t>
            </a:r>
            <a:r>
              <a:rPr lang="fr-FR" sz="1800">
                <a:solidFill>
                  <a:srgbClr val="000000"/>
                </a:solidFill>
                <a:latin typeface="Times New Roman"/>
                <a:ea typeface="Times New Roman"/>
                <a:cs typeface="Times New Roman"/>
                <a:sym typeface="Times New Roman"/>
              </a:rPr>
              <a:t>1492                                                   1626                               1636</a:t>
            </a:r>
          </a:p>
          <a:p>
            <a:pPr marL="0" marR="0" lvl="0" indent="0" algn="l" rtl="0">
              <a:lnSpc>
                <a:spcPct val="102000"/>
              </a:lnSpc>
              <a:spcBef>
                <a:spcPts val="0"/>
              </a:spcBef>
              <a:spcAft>
                <a:spcPts val="0"/>
              </a:spcAft>
              <a:buClr>
                <a:srgbClr val="000000"/>
              </a:buClr>
              <a:buSzPct val="25000"/>
              <a:buFont typeface="Times New Roman"/>
              <a:buNone/>
            </a:pPr>
            <a:r>
              <a:rPr lang="fr-FR" sz="1800">
                <a:solidFill>
                  <a:srgbClr val="000000"/>
                </a:solidFill>
                <a:latin typeface="Times New Roman"/>
                <a:ea typeface="Times New Roman"/>
                <a:cs typeface="Times New Roman"/>
                <a:sym typeface="Times New Roman"/>
              </a:rPr>
              <a:t> C.Col</a:t>
            </a:r>
            <a:r>
              <a:rPr lang="fr-FR" sz="1800">
                <a:latin typeface="Times New Roman"/>
                <a:ea typeface="Times New Roman"/>
                <a:cs typeface="Times New Roman"/>
                <a:sym typeface="Times New Roman"/>
              </a:rPr>
              <a:t>omb débarque</a:t>
            </a:r>
            <a:r>
              <a:rPr lang="fr-FR" sz="1800">
                <a:solidFill>
                  <a:srgbClr val="000000"/>
                </a:solidFill>
                <a:latin typeface="Times New Roman"/>
                <a:ea typeface="Times New Roman"/>
                <a:cs typeface="Times New Roman"/>
                <a:sym typeface="Times New Roman"/>
              </a:rPr>
              <a:t> en Guadeloupe  </a:t>
            </a:r>
            <a:r>
              <a:rPr lang="fr-FR" sz="1800">
                <a:latin typeface="Times New Roman"/>
                <a:ea typeface="Times New Roman"/>
                <a:cs typeface="Times New Roman"/>
                <a:sym typeface="Times New Roman"/>
              </a:rPr>
              <a:t>Installation des français</a:t>
            </a:r>
            <a:r>
              <a:rPr lang="fr-FR" sz="1800">
                <a:solidFill>
                  <a:srgbClr val="000000"/>
                </a:solidFill>
                <a:latin typeface="Times New Roman"/>
                <a:ea typeface="Times New Roman"/>
                <a:cs typeface="Times New Roman"/>
                <a:sym typeface="Times New Roman"/>
              </a:rPr>
              <a:t>      </a:t>
            </a:r>
            <a:r>
              <a:rPr lang="fr-FR" sz="1800">
                <a:latin typeface="Times New Roman"/>
                <a:ea typeface="Times New Roman"/>
                <a:cs typeface="Times New Roman"/>
                <a:sym typeface="Times New Roman"/>
              </a:rPr>
              <a:t>début de l'esclavage</a:t>
            </a:r>
          </a:p>
          <a:p>
            <a:pPr marL="0" marR="0" lvl="0" indent="0" algn="l" rtl="0">
              <a:lnSpc>
                <a:spcPct val="102000"/>
              </a:lnSpc>
              <a:spcBef>
                <a:spcPts val="0"/>
              </a:spcBef>
              <a:spcAft>
                <a:spcPts val="0"/>
              </a:spcAft>
              <a:buClr>
                <a:schemeClr val="dk1"/>
              </a:buClr>
              <a:buFont typeface="Calibri"/>
              <a:buNone/>
            </a:pPr>
            <a:endParaRPr sz="1800">
              <a:solidFill>
                <a:schemeClr val="dk1"/>
              </a:solidFill>
              <a:latin typeface="Arial"/>
              <a:ea typeface="Arial"/>
              <a:cs typeface="Arial"/>
              <a:sym typeface="Arial"/>
            </a:endParaRPr>
          </a:p>
        </p:txBody>
      </p:sp>
      <p:sp>
        <p:nvSpPr>
          <p:cNvPr id="126" name="Shape 126"/>
          <p:cNvSpPr/>
          <p:nvPr/>
        </p:nvSpPr>
        <p:spPr>
          <a:xfrm>
            <a:off x="179512" y="2636912"/>
            <a:ext cx="8712968" cy="504056"/>
          </a:xfrm>
          <a:prstGeom prst="rect">
            <a:avLst/>
          </a:prstGeom>
          <a:gradFill>
            <a:gsLst>
              <a:gs pos="0">
                <a:srgbClr val="DAFEA4"/>
              </a:gs>
              <a:gs pos="35000">
                <a:srgbClr val="E3FEBF"/>
              </a:gs>
              <a:gs pos="100000">
                <a:srgbClr val="F4FEE6"/>
              </a:gs>
            </a:gsLst>
            <a:lin ang="16200000" scaled="0"/>
          </a:gradFill>
          <a:ln>
            <a:noFill/>
          </a:ln>
          <a:effectLst>
            <a:outerShdw blurRad="40000" dist="20000" dir="5400000" rotWithShape="0">
              <a:srgbClr val="000000">
                <a:alpha val="37647"/>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27" name="Shape 127"/>
          <p:cNvSpPr/>
          <p:nvPr/>
        </p:nvSpPr>
        <p:spPr>
          <a:xfrm>
            <a:off x="1115616" y="764704"/>
            <a:ext cx="576064" cy="792088"/>
          </a:xfrm>
          <a:prstGeom prst="downArrowCallout">
            <a:avLst>
              <a:gd name="adj1" fmla="val 25000"/>
              <a:gd name="adj2" fmla="val 25000"/>
              <a:gd name="adj3" fmla="val 25000"/>
              <a:gd name="adj4" fmla="val 64977"/>
            </a:avLst>
          </a:prstGeom>
          <a:solidFill>
            <a:srgbClr val="FF0000"/>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8" name="Shape 128"/>
          <p:cNvSpPr/>
          <p:nvPr/>
        </p:nvSpPr>
        <p:spPr>
          <a:xfrm>
            <a:off x="4427984" y="764704"/>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9" name="Shape 129"/>
          <p:cNvSpPr/>
          <p:nvPr/>
        </p:nvSpPr>
        <p:spPr>
          <a:xfrm>
            <a:off x="6660232" y="764704"/>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0" name="Shape 130"/>
          <p:cNvSpPr/>
          <p:nvPr/>
        </p:nvSpPr>
        <p:spPr>
          <a:xfrm>
            <a:off x="7452320" y="2636912"/>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1" name="Shape 131"/>
          <p:cNvSpPr txBox="1"/>
          <p:nvPr/>
        </p:nvSpPr>
        <p:spPr>
          <a:xfrm>
            <a:off x="6444208" y="3573016"/>
            <a:ext cx="2555776"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800">
                <a:solidFill>
                  <a:schemeClr val="dk1"/>
                </a:solidFill>
                <a:latin typeface="Times New Roman"/>
                <a:ea typeface="Times New Roman"/>
                <a:cs typeface="Times New Roman"/>
                <a:sym typeface="Times New Roman"/>
              </a:rPr>
              <a:t>                  1674</a:t>
            </a:r>
          </a:p>
          <a:p>
            <a:pPr marL="0" marR="0" lvl="0" indent="0" algn="ctr" rtl="0">
              <a:spcBef>
                <a:spcPts val="0"/>
              </a:spcBef>
              <a:buSzPct val="25000"/>
              <a:buNone/>
            </a:pPr>
            <a:r>
              <a:rPr lang="fr-FR" sz="1800">
                <a:solidFill>
                  <a:schemeClr val="dk1"/>
                </a:solidFill>
                <a:latin typeface="Times New Roman"/>
                <a:ea typeface="Times New Roman"/>
                <a:cs typeface="Times New Roman"/>
                <a:sym typeface="Times New Roman"/>
              </a:rPr>
              <a:t>La Guadeloupe et les Antilles deviennent des colonies françaises</a:t>
            </a:r>
          </a:p>
        </p:txBody>
      </p:sp>
      <p:sp>
        <p:nvSpPr>
          <p:cNvPr id="132" name="Shape 132"/>
          <p:cNvSpPr txBox="1"/>
          <p:nvPr/>
        </p:nvSpPr>
        <p:spPr>
          <a:xfrm>
            <a:off x="3347864" y="3429000"/>
            <a:ext cx="3096344" cy="1200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800">
                <a:solidFill>
                  <a:schemeClr val="dk1"/>
                </a:solidFill>
                <a:latin typeface="Times New Roman"/>
                <a:ea typeface="Times New Roman"/>
                <a:cs typeface="Times New Roman"/>
                <a:sym typeface="Times New Roman"/>
              </a:rPr>
              <a:t>                        1685</a:t>
            </a:r>
          </a:p>
          <a:p>
            <a:pPr marL="0" marR="0" lvl="0" indent="0" algn="ctr" rtl="0">
              <a:spcBef>
                <a:spcPts val="0"/>
              </a:spcBef>
              <a:buSzPct val="25000"/>
              <a:buNone/>
            </a:pPr>
            <a:r>
              <a:rPr lang="fr-FR" sz="1800">
                <a:solidFill>
                  <a:schemeClr val="dk1"/>
                </a:solidFill>
                <a:latin typeface="Times New Roman"/>
                <a:ea typeface="Times New Roman"/>
                <a:cs typeface="Times New Roman"/>
                <a:sym typeface="Times New Roman"/>
              </a:rPr>
              <a:t>Colbert conçoit le Code noir qui définit les relations entre les maîtres et les esclaves.</a:t>
            </a:r>
          </a:p>
        </p:txBody>
      </p:sp>
      <p:sp>
        <p:nvSpPr>
          <p:cNvPr id="133" name="Shape 133"/>
          <p:cNvSpPr/>
          <p:nvPr/>
        </p:nvSpPr>
        <p:spPr>
          <a:xfrm>
            <a:off x="4716016" y="2636912"/>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4" name="Shape 134"/>
          <p:cNvSpPr/>
          <p:nvPr/>
        </p:nvSpPr>
        <p:spPr>
          <a:xfrm>
            <a:off x="1835696" y="2636912"/>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5" name="Shape 135"/>
          <p:cNvSpPr txBox="1"/>
          <p:nvPr/>
        </p:nvSpPr>
        <p:spPr>
          <a:xfrm>
            <a:off x="683568" y="3573016"/>
            <a:ext cx="2736304" cy="75713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SzPct val="25000"/>
              <a:buNone/>
            </a:pPr>
            <a:r>
              <a:rPr lang="fr-FR" sz="1800">
                <a:solidFill>
                  <a:schemeClr val="dk1"/>
                </a:solidFill>
                <a:latin typeface="Times New Roman"/>
                <a:ea typeface="Times New Roman"/>
                <a:cs typeface="Times New Roman"/>
                <a:sym typeface="Times New Roman"/>
              </a:rPr>
              <a:t>              1759-1763 </a:t>
            </a:r>
          </a:p>
          <a:p>
            <a:pPr marL="0" marR="0" lvl="0" indent="0" algn="ctr" rtl="0">
              <a:lnSpc>
                <a:spcPct val="80000"/>
              </a:lnSpc>
              <a:spcBef>
                <a:spcPts val="0"/>
              </a:spcBef>
              <a:buSzPct val="25000"/>
              <a:buNone/>
            </a:pPr>
            <a:r>
              <a:rPr lang="fr-FR" sz="1800">
                <a:solidFill>
                  <a:schemeClr val="dk1"/>
                </a:solidFill>
                <a:latin typeface="Times New Roman"/>
                <a:ea typeface="Times New Roman"/>
                <a:cs typeface="Times New Roman"/>
                <a:sym typeface="Times New Roman"/>
              </a:rPr>
              <a:t>Les Anglais occupent la Guadeloupe</a:t>
            </a:r>
          </a:p>
        </p:txBody>
      </p:sp>
      <p:sp>
        <p:nvSpPr>
          <p:cNvPr id="136" name="Shape 136"/>
          <p:cNvSpPr/>
          <p:nvPr/>
        </p:nvSpPr>
        <p:spPr>
          <a:xfrm>
            <a:off x="179512" y="2636912"/>
            <a:ext cx="504056" cy="2520280"/>
          </a:xfrm>
          <a:prstGeom prst="rect">
            <a:avLst/>
          </a:prstGeom>
          <a:gradFill>
            <a:gsLst>
              <a:gs pos="0">
                <a:srgbClr val="DAFEA4"/>
              </a:gs>
              <a:gs pos="35000">
                <a:srgbClr val="E3FEBF"/>
              </a:gs>
              <a:gs pos="100000">
                <a:srgbClr val="F4FEE6"/>
              </a:gs>
            </a:gsLst>
            <a:lin ang="16200000" scaled="0"/>
          </a:gradFill>
          <a:ln>
            <a:noFill/>
          </a:ln>
          <a:effectLst>
            <a:outerShdw blurRad="40000" dist="20000" dir="5400000" rotWithShape="0">
              <a:srgbClr val="000000">
                <a:alpha val="37647"/>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37" name="Shape 137"/>
          <p:cNvSpPr/>
          <p:nvPr/>
        </p:nvSpPr>
        <p:spPr>
          <a:xfrm>
            <a:off x="179512" y="4509120"/>
            <a:ext cx="8964488" cy="936104"/>
          </a:xfrm>
          <a:prstGeom prst="rightArrow">
            <a:avLst>
              <a:gd name="adj1" fmla="val 50000"/>
              <a:gd name="adj2" fmla="val 50000"/>
            </a:avLst>
          </a:prstGeom>
          <a:gradFill>
            <a:gsLst>
              <a:gs pos="0">
                <a:srgbClr val="DAFEA4"/>
              </a:gs>
              <a:gs pos="35000">
                <a:srgbClr val="E3FEBF"/>
              </a:gs>
              <a:gs pos="100000">
                <a:srgbClr val="F4FEE6"/>
              </a:gs>
            </a:gsLst>
            <a:lin ang="16200000" scaled="0"/>
          </a:gradFill>
          <a:ln>
            <a:noFill/>
          </a:ln>
          <a:effectLst>
            <a:outerShdw blurRad="40000" dist="20000" dir="5400000" rotWithShape="0">
              <a:srgbClr val="000000">
                <a:alpha val="37647"/>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38" name="Shape 138"/>
          <p:cNvSpPr txBox="1"/>
          <p:nvPr/>
        </p:nvSpPr>
        <p:spPr>
          <a:xfrm>
            <a:off x="-180528" y="5733256"/>
            <a:ext cx="2232248"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800">
                <a:solidFill>
                  <a:schemeClr val="dk1"/>
                </a:solidFill>
                <a:latin typeface="Times New Roman"/>
                <a:ea typeface="Times New Roman"/>
                <a:cs typeface="Times New Roman"/>
                <a:sym typeface="Times New Roman"/>
              </a:rPr>
              <a:t>              1794</a:t>
            </a:r>
          </a:p>
          <a:p>
            <a:pPr marL="0" marR="0" lvl="0" indent="0" algn="ctr" rtl="0">
              <a:spcBef>
                <a:spcPts val="0"/>
              </a:spcBef>
              <a:buSzPct val="25000"/>
              <a:buNone/>
            </a:pPr>
            <a:r>
              <a:rPr lang="fr-FR" sz="1800">
                <a:solidFill>
                  <a:schemeClr val="dk1"/>
                </a:solidFill>
                <a:latin typeface="Times New Roman"/>
                <a:ea typeface="Times New Roman"/>
                <a:cs typeface="Times New Roman"/>
                <a:sym typeface="Times New Roman"/>
              </a:rPr>
              <a:t>Abolition de l'esclavage</a:t>
            </a:r>
          </a:p>
        </p:txBody>
      </p:sp>
      <p:sp>
        <p:nvSpPr>
          <p:cNvPr id="139" name="Shape 139"/>
          <p:cNvSpPr/>
          <p:nvPr/>
        </p:nvSpPr>
        <p:spPr>
          <a:xfrm>
            <a:off x="611560" y="4725144"/>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0" name="Shape 140"/>
          <p:cNvSpPr txBox="1"/>
          <p:nvPr/>
        </p:nvSpPr>
        <p:spPr>
          <a:xfrm>
            <a:off x="1691640" y="5733415"/>
            <a:ext cx="2664460" cy="646430"/>
          </a:xfrm>
          <a:prstGeom prst="rect">
            <a:avLst/>
          </a:prstGeom>
          <a:noFill/>
          <a:ln>
            <a:noFill/>
          </a:ln>
        </p:spPr>
        <p:txBody>
          <a:bodyPr wrap="square" lIns="91425" tIns="45700" rIns="91425" bIns="45700" anchor="t" anchorCtr="0">
            <a:noAutofit/>
          </a:bodyPr>
          <a:lstStyle/>
          <a:p>
            <a:pPr marL="0" marR="0" lvl="0" indent="0" algn="l" rtl="0">
              <a:lnSpc>
                <a:spcPct val="102000"/>
              </a:lnSpc>
              <a:spcBef>
                <a:spcPts val="0"/>
              </a:spcBef>
              <a:spcAft>
                <a:spcPts val="0"/>
              </a:spcAft>
              <a:buClr>
                <a:srgbClr val="000000"/>
              </a:buClr>
              <a:buSzPct val="25000"/>
              <a:buFont typeface="Times New Roman"/>
              <a:buNone/>
            </a:pPr>
            <a:r>
              <a:rPr lang="fr-FR" sz="1800">
                <a:solidFill>
                  <a:srgbClr val="000000"/>
                </a:solidFill>
                <a:latin typeface="Times New Roman"/>
                <a:ea typeface="Times New Roman"/>
                <a:cs typeface="Times New Roman"/>
                <a:sym typeface="Times New Roman"/>
              </a:rPr>
              <a:t>                 1802</a:t>
            </a:r>
          </a:p>
          <a:p>
            <a:pPr marL="0" marR="0" lvl="0" indent="0" algn="l" rtl="0">
              <a:lnSpc>
                <a:spcPct val="102000"/>
              </a:lnSpc>
              <a:spcBef>
                <a:spcPts val="0"/>
              </a:spcBef>
              <a:spcAft>
                <a:spcPts val="0"/>
              </a:spcAft>
              <a:buClr>
                <a:srgbClr val="000000"/>
              </a:buClr>
              <a:buSzPct val="25000"/>
              <a:buFont typeface="Times New Roman"/>
              <a:buNone/>
            </a:pPr>
            <a:r>
              <a:rPr lang="fr-FR" sz="1800">
                <a:solidFill>
                  <a:srgbClr val="000000"/>
                </a:solidFill>
                <a:latin typeface="Times New Roman"/>
                <a:ea typeface="Times New Roman"/>
                <a:cs typeface="Times New Roman"/>
                <a:sym typeface="Times New Roman"/>
              </a:rPr>
              <a:t>   </a:t>
            </a:r>
            <a:r>
              <a:rPr lang="fr-FR" sz="1800">
                <a:latin typeface="Times New Roman"/>
                <a:ea typeface="Times New Roman"/>
                <a:cs typeface="Times New Roman"/>
                <a:sym typeface="Times New Roman"/>
              </a:rPr>
              <a:t>l'esclavage est rétabli</a:t>
            </a:r>
          </a:p>
        </p:txBody>
      </p:sp>
      <p:sp>
        <p:nvSpPr>
          <p:cNvPr id="141" name="Shape 141"/>
          <p:cNvSpPr/>
          <p:nvPr/>
        </p:nvSpPr>
        <p:spPr>
          <a:xfrm>
            <a:off x="2699792" y="4725144"/>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2" name="Shape 142"/>
          <p:cNvSpPr txBox="1"/>
          <p:nvPr/>
        </p:nvSpPr>
        <p:spPr>
          <a:xfrm>
            <a:off x="3923928" y="5733256"/>
            <a:ext cx="2088232"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800">
                <a:solidFill>
                  <a:schemeClr val="dk1"/>
                </a:solidFill>
                <a:latin typeface="Times New Roman"/>
                <a:ea typeface="Times New Roman"/>
                <a:cs typeface="Times New Roman"/>
                <a:sym typeface="Times New Roman"/>
              </a:rPr>
              <a:t>          1814</a:t>
            </a:r>
          </a:p>
          <a:p>
            <a:pPr marL="0" marR="0" lvl="0" indent="0" algn="l" rtl="0">
              <a:spcBef>
                <a:spcPts val="0"/>
              </a:spcBef>
              <a:buSzPct val="25000"/>
              <a:buNone/>
            </a:pPr>
            <a:r>
              <a:rPr lang="fr-FR" sz="1800">
                <a:solidFill>
                  <a:schemeClr val="dk1"/>
                </a:solidFill>
                <a:latin typeface="Times New Roman"/>
                <a:ea typeface="Times New Roman"/>
                <a:cs typeface="Times New Roman"/>
                <a:sym typeface="Times New Roman"/>
              </a:rPr>
              <a:t>   La Guadeloupe est      définitivement française</a:t>
            </a:r>
          </a:p>
        </p:txBody>
      </p:sp>
      <p:sp>
        <p:nvSpPr>
          <p:cNvPr id="143" name="Shape 143"/>
          <p:cNvSpPr/>
          <p:nvPr/>
        </p:nvSpPr>
        <p:spPr>
          <a:xfrm>
            <a:off x="4572000" y="4725144"/>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4" name="Shape 144"/>
          <p:cNvSpPr/>
          <p:nvPr/>
        </p:nvSpPr>
        <p:spPr>
          <a:xfrm>
            <a:off x="6156176" y="4725144"/>
            <a:ext cx="576064" cy="792088"/>
          </a:xfrm>
          <a:prstGeom prst="downArrowCallout">
            <a:avLst>
              <a:gd name="adj1" fmla="val 25000"/>
              <a:gd name="adj2" fmla="val 25000"/>
              <a:gd name="adj3" fmla="val 25000"/>
              <a:gd name="adj4" fmla="val 6497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5" name="Shape 145"/>
          <p:cNvSpPr txBox="1"/>
          <p:nvPr/>
        </p:nvSpPr>
        <p:spPr>
          <a:xfrm>
            <a:off x="5796136" y="5733256"/>
            <a:ext cx="1296144"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fr-FR" sz="1800">
                <a:solidFill>
                  <a:schemeClr val="dk1"/>
                </a:solidFill>
                <a:latin typeface="Times New Roman"/>
                <a:ea typeface="Times New Roman"/>
                <a:cs typeface="Times New Roman"/>
                <a:sym typeface="Times New Roman"/>
              </a:rPr>
              <a:t>1848</a:t>
            </a:r>
          </a:p>
          <a:p>
            <a:pPr marL="0" marR="0" lvl="0" indent="0" algn="ctr" rtl="0">
              <a:spcBef>
                <a:spcPts val="0"/>
              </a:spcBef>
              <a:buSzPct val="25000"/>
              <a:buNone/>
            </a:pPr>
            <a:r>
              <a:rPr lang="fr-FR" sz="1800">
                <a:solidFill>
                  <a:schemeClr val="dk1"/>
                </a:solidFill>
                <a:latin typeface="Times New Roman"/>
                <a:ea typeface="Times New Roman"/>
                <a:cs typeface="Times New Roman"/>
                <a:sym typeface="Times New Roman"/>
              </a:rPr>
              <a:t>Abolition de l'esclavage</a:t>
            </a:r>
          </a:p>
        </p:txBody>
      </p:sp>
      <p:sp>
        <p:nvSpPr>
          <p:cNvPr id="146" name="Shape 146"/>
          <p:cNvSpPr/>
          <p:nvPr/>
        </p:nvSpPr>
        <p:spPr>
          <a:xfrm>
            <a:off x="7524328" y="4725144"/>
            <a:ext cx="576064" cy="792088"/>
          </a:xfrm>
          <a:prstGeom prst="downArrowCallout">
            <a:avLst>
              <a:gd name="adj1" fmla="val 25000"/>
              <a:gd name="adj2" fmla="val 25000"/>
              <a:gd name="adj3" fmla="val 25000"/>
              <a:gd name="adj4" fmla="val 64977"/>
            </a:avLst>
          </a:prstGeom>
          <a:solidFill>
            <a:srgbClr val="FF0000"/>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7" name="Shape 147"/>
          <p:cNvSpPr txBox="1"/>
          <p:nvPr/>
        </p:nvSpPr>
        <p:spPr>
          <a:xfrm>
            <a:off x="7061938" y="5456480"/>
            <a:ext cx="2160300" cy="12003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800" dirty="0">
                <a:solidFill>
                  <a:schemeClr val="dk1"/>
                </a:solidFill>
                <a:latin typeface="Calibri"/>
                <a:ea typeface="Calibri"/>
                <a:cs typeface="Calibri"/>
                <a:sym typeface="Calibri"/>
              </a:rPr>
              <a:t>          1946</a:t>
            </a:r>
          </a:p>
          <a:p>
            <a:pPr marL="0" marR="0" lvl="0" indent="0" algn="l" rtl="0">
              <a:spcBef>
                <a:spcPts val="0"/>
              </a:spcBef>
              <a:buSzPct val="25000"/>
              <a:buNone/>
            </a:pPr>
            <a:r>
              <a:rPr lang="fr-FR" sz="1800" dirty="0">
                <a:solidFill>
                  <a:schemeClr val="dk1"/>
                </a:solidFill>
                <a:latin typeface="Times New Roman"/>
                <a:ea typeface="Times New Roman"/>
                <a:cs typeface="Times New Roman"/>
                <a:sym typeface="Times New Roman"/>
              </a:rPr>
              <a:t>La Guadeloupe devient un département français à l'étranger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7998" r="-7999"/>
          </a:stretch>
        </a:blipFill>
        <a:effectLst/>
      </p:bgPr>
    </p:bg>
    <p:spTree>
      <p:nvGrpSpPr>
        <p:cNvPr id="1" name="Shape 152"/>
        <p:cNvGrpSpPr/>
        <p:nvPr/>
      </p:nvGrpSpPr>
      <p:grpSpPr>
        <a:xfrm>
          <a:off x="0" y="0"/>
          <a:ext cx="0" cy="0"/>
          <a:chOff x="0" y="0"/>
          <a:chExt cx="0" cy="0"/>
        </a:xfrm>
      </p:grpSpPr>
      <p:sp>
        <p:nvSpPr>
          <p:cNvPr id="153" name="Shape 153"/>
          <p:cNvSpPr/>
          <p:nvPr/>
        </p:nvSpPr>
        <p:spPr>
          <a:xfrm>
            <a:off x="2267744" y="188640"/>
            <a:ext cx="4752528"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fr-FR" sz="5400" b="1" cap="none">
                <a:solidFill>
                  <a:srgbClr val="3A1A62"/>
                </a:solidFill>
                <a:latin typeface="Calibri"/>
                <a:ea typeface="Calibri"/>
                <a:cs typeface="Calibri"/>
                <a:sym typeface="Calibri"/>
              </a:rPr>
              <a:t>POINTE-NOIRE</a:t>
            </a:r>
          </a:p>
        </p:txBody>
      </p:sp>
      <p:pic>
        <p:nvPicPr>
          <p:cNvPr id="154" name="Shape 154" descr="949f13c1df30a468b76afab5b994011b_XL.jpg"/>
          <p:cNvPicPr preferRelativeResize="0"/>
          <p:nvPr/>
        </p:nvPicPr>
        <p:blipFill rotWithShape="1">
          <a:blip r:embed="rId4">
            <a:alphaModFix/>
          </a:blip>
          <a:srcRect/>
          <a:stretch/>
        </p:blipFill>
        <p:spPr>
          <a:xfrm>
            <a:off x="5449940" y="4293096"/>
            <a:ext cx="3694060" cy="2564904"/>
          </a:xfrm>
          <a:prstGeom prst="ellipse">
            <a:avLst/>
          </a:prstGeom>
          <a:noFill/>
          <a:ln>
            <a:noFill/>
          </a:ln>
        </p:spPr>
      </p:pic>
      <p:pic>
        <p:nvPicPr>
          <p:cNvPr id="155" name="Shape 155" descr="Place principale avec l'hôtel de ville de Pointe-Noire et la colonne républicaine (ensemble inscrit aux MH)."/>
          <p:cNvPicPr preferRelativeResize="0"/>
          <p:nvPr/>
        </p:nvPicPr>
        <p:blipFill>
          <a:blip r:embed="rId5">
            <a:alphaModFix/>
          </a:blip>
          <a:stretch>
            <a:fillRect/>
          </a:stretch>
        </p:blipFill>
        <p:spPr>
          <a:xfrm>
            <a:off x="0" y="5334046"/>
            <a:ext cx="1959526" cy="146912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7200" y="404495"/>
            <a:ext cx="8229600" cy="5721350"/>
          </a:xfrm>
          <a:prstGeom prst="rect">
            <a:avLst/>
          </a:prstGeom>
          <a:noFill/>
          <a:ln>
            <a:noFill/>
          </a:ln>
        </p:spPr>
        <p:txBody>
          <a:bodyPr wrap="square" lIns="91425" tIns="45700" rIns="91425" bIns="45700" anchor="t" anchorCtr="0">
            <a:noAutofit/>
          </a:bodyPr>
          <a:lstStyle/>
          <a:p>
            <a:pPr marL="342900" marR="0" lvl="0" indent="-412750" algn="l" rtl="0">
              <a:lnSpc>
                <a:spcPct val="102000"/>
              </a:lnSpc>
              <a:spcBef>
                <a:spcPts val="500"/>
              </a:spcBef>
              <a:spcAft>
                <a:spcPts val="0"/>
              </a:spcAft>
              <a:buClr>
                <a:schemeClr val="dk1"/>
              </a:buClr>
              <a:buSzPct val="45833"/>
              <a:buFont typeface="Arial"/>
              <a:buNone/>
            </a:pPr>
            <a:r>
              <a:rPr lang="fr-FR" sz="2400">
                <a:solidFill>
                  <a:srgbClr val="000000"/>
                </a:solidFill>
                <a:latin typeface="Times New Roman"/>
                <a:ea typeface="Times New Roman"/>
                <a:cs typeface="Times New Roman"/>
                <a:sym typeface="Times New Roman"/>
              </a:rPr>
              <a:t>Pointe-noire doit son nom aux roches volcaniques qui se trouvent au nord de la ville,elle</a:t>
            </a:r>
            <a:r>
              <a:rPr lang="fr-FR" sz="2200">
                <a:latin typeface="Times New Roman"/>
                <a:ea typeface="Times New Roman"/>
                <a:cs typeface="Times New Roman"/>
                <a:sym typeface="Times New Roman"/>
              </a:rPr>
              <a:t> se situe sur la côte ouest de l'île de la Basse-Terre, appelée côte-sous-le-vent. Elle s'étend sur le versant occidental du massif volcanique de Basse-Terre qui se jette abruptement dans la mer des Caraïbes</a:t>
            </a:r>
          </a:p>
          <a:p>
            <a:pPr marL="342900" marR="0" lvl="0" indent="-342900" algn="l" rtl="0">
              <a:lnSpc>
                <a:spcPct val="102000"/>
              </a:lnSpc>
              <a:spcBef>
                <a:spcPts val="500"/>
              </a:spcBef>
              <a:spcAft>
                <a:spcPts val="0"/>
              </a:spcAft>
              <a:buClr>
                <a:srgbClr val="000000"/>
              </a:buClr>
              <a:buSzPct val="25000"/>
              <a:buFont typeface="Arial"/>
              <a:buNone/>
            </a:pPr>
            <a:r>
              <a:rPr lang="fr-FR" sz="2400">
                <a:solidFill>
                  <a:srgbClr val="000000"/>
                </a:solidFill>
                <a:latin typeface="Times New Roman"/>
                <a:ea typeface="Times New Roman"/>
                <a:cs typeface="Times New Roman"/>
                <a:sym typeface="Times New Roman"/>
              </a:rPr>
              <a:t>C’est est une ville dont l'activité principale est le travail du bois pour la construction de maisons et la fabrication de meubles. Elle est connu pour la culture du cacao et du café.</a:t>
            </a:r>
          </a:p>
          <a:p>
            <a:pPr marL="342900" marR="0" lvl="0" indent="-342900" algn="l" rtl="0">
              <a:lnSpc>
                <a:spcPct val="102000"/>
              </a:lnSpc>
              <a:spcBef>
                <a:spcPts val="500"/>
              </a:spcBef>
              <a:spcAft>
                <a:spcPts val="0"/>
              </a:spcAft>
              <a:buClr>
                <a:srgbClr val="000000"/>
              </a:buClr>
              <a:buSzPct val="25000"/>
              <a:buFont typeface="Arial"/>
              <a:buNone/>
            </a:pPr>
            <a:r>
              <a:rPr lang="fr-FR" sz="2400">
                <a:solidFill>
                  <a:srgbClr val="000000"/>
                </a:solidFill>
                <a:latin typeface="Times New Roman"/>
                <a:ea typeface="Times New Roman"/>
                <a:cs typeface="Times New Roman"/>
                <a:sym typeface="Times New Roman"/>
              </a:rPr>
              <a:t>Le parc aquacole</a:t>
            </a:r>
            <a:r>
              <a:rPr lang="fr-FR" sz="2000">
                <a:latin typeface="Times New Roman"/>
                <a:ea typeface="Times New Roman"/>
                <a:cs typeface="Times New Roman"/>
                <a:sym typeface="Times New Roman"/>
              </a:rPr>
              <a:t> </a:t>
            </a:r>
            <a:r>
              <a:rPr lang="fr-FR" sz="2400">
                <a:latin typeface="Times New Roman"/>
                <a:ea typeface="Times New Roman"/>
                <a:cs typeface="Times New Roman"/>
                <a:sym typeface="Times New Roman"/>
              </a:rPr>
              <a:t>de Pointe Noire est un espace aménagé pour vous accueillir et découvrir l'aquaculture</a:t>
            </a:r>
          </a:p>
        </p:txBody>
      </p:sp>
      <p:pic>
        <p:nvPicPr>
          <p:cNvPr id="162" name="Shape 162" descr="37565674.0738cf4d.640.jpg"/>
          <p:cNvPicPr preferRelativeResize="0"/>
          <p:nvPr/>
        </p:nvPicPr>
        <p:blipFill rotWithShape="1">
          <a:blip r:embed="rId3">
            <a:alphaModFix/>
          </a:blip>
          <a:srcRect/>
          <a:stretch/>
        </p:blipFill>
        <p:spPr>
          <a:xfrm>
            <a:off x="5508105" y="4296363"/>
            <a:ext cx="3549886" cy="2494501"/>
          </a:xfrm>
          <a:prstGeom prst="rect">
            <a:avLst/>
          </a:prstGeom>
          <a:noFill/>
          <a:ln>
            <a:noFill/>
          </a:ln>
        </p:spPr>
      </p:pic>
      <p:pic>
        <p:nvPicPr>
          <p:cNvPr id="163" name="Shape 163" descr="word-image-32.jpeg"/>
          <p:cNvPicPr preferRelativeResize="0"/>
          <p:nvPr/>
        </p:nvPicPr>
        <p:blipFill rotWithShape="1">
          <a:blip r:embed="rId4">
            <a:alphaModFix/>
          </a:blip>
          <a:srcRect/>
          <a:stretch/>
        </p:blipFill>
        <p:spPr>
          <a:xfrm>
            <a:off x="395536" y="4293096"/>
            <a:ext cx="3888432" cy="239995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descr="cache_2449236554.jpg"/>
          <p:cNvPicPr preferRelativeResize="0"/>
          <p:nvPr/>
        </p:nvPicPr>
        <p:blipFill rotWithShape="1">
          <a:blip r:embed="rId3">
            <a:alphaModFix/>
          </a:blip>
          <a:srcRect/>
          <a:stretch/>
        </p:blipFill>
        <p:spPr>
          <a:xfrm>
            <a:off x="5724129" y="1360427"/>
            <a:ext cx="1944215" cy="1915817"/>
          </a:xfrm>
          <a:prstGeom prst="rect">
            <a:avLst/>
          </a:prstGeom>
          <a:ln>
            <a:noFill/>
          </a:ln>
          <a:effectLst>
            <a:softEdge rad="112500"/>
          </a:effectLst>
        </p:spPr>
      </p:pic>
      <p:pic>
        <p:nvPicPr>
          <p:cNvPr id="170" name="Shape 170" descr="cascade-le-saut-de-l.jpg"/>
          <p:cNvPicPr preferRelativeResize="0"/>
          <p:nvPr/>
        </p:nvPicPr>
        <p:blipFill rotWithShape="1">
          <a:blip r:embed="rId4">
            <a:alphaModFix/>
          </a:blip>
          <a:srcRect/>
          <a:stretch/>
        </p:blipFill>
        <p:spPr>
          <a:xfrm>
            <a:off x="6085055" y="5055736"/>
            <a:ext cx="2877650" cy="1503131"/>
          </a:xfrm>
          <a:prstGeom prst="rect">
            <a:avLst/>
          </a:prstGeom>
          <a:ln>
            <a:noFill/>
          </a:ln>
          <a:effectLst>
            <a:softEdge rad="112500"/>
          </a:effectLst>
        </p:spPr>
      </p:pic>
      <p:pic>
        <p:nvPicPr>
          <p:cNvPr id="171" name="Shape 171" descr="RiviereCaillouN-01.jpg"/>
          <p:cNvPicPr preferRelativeResize="0"/>
          <p:nvPr/>
        </p:nvPicPr>
        <p:blipFill rotWithShape="1">
          <a:blip r:embed="rId5">
            <a:alphaModFix/>
          </a:blip>
          <a:srcRect/>
          <a:stretch/>
        </p:blipFill>
        <p:spPr>
          <a:xfrm>
            <a:off x="3995936" y="4097452"/>
            <a:ext cx="2527620" cy="1579717"/>
          </a:xfrm>
          <a:prstGeom prst="rect">
            <a:avLst/>
          </a:prstGeom>
          <a:ln>
            <a:noFill/>
          </a:ln>
          <a:effectLst>
            <a:softEdge rad="112500"/>
          </a:effectLst>
        </p:spPr>
      </p:pic>
      <p:pic>
        <p:nvPicPr>
          <p:cNvPr id="174" name="Shape 174" descr="442_photo_2.jpg"/>
          <p:cNvPicPr preferRelativeResize="0"/>
          <p:nvPr/>
        </p:nvPicPr>
        <p:blipFill rotWithShape="1">
          <a:blip r:embed="rId6">
            <a:alphaModFix/>
          </a:blip>
          <a:srcRect/>
          <a:stretch/>
        </p:blipFill>
        <p:spPr>
          <a:xfrm>
            <a:off x="6639168" y="362028"/>
            <a:ext cx="2349052" cy="1459862"/>
          </a:xfrm>
          <a:prstGeom prst="rect">
            <a:avLst/>
          </a:prstGeom>
          <a:ln>
            <a:noFill/>
          </a:ln>
          <a:effectLst>
            <a:softEdge rad="112500"/>
          </a:effectLst>
        </p:spPr>
      </p:pic>
      <p:pic>
        <p:nvPicPr>
          <p:cNvPr id="178" name="Shape 178" descr="pointe-noire.jpg"/>
          <p:cNvPicPr preferRelativeResize="0"/>
          <p:nvPr/>
        </p:nvPicPr>
        <p:blipFill rotWithShape="1">
          <a:blip r:embed="rId7">
            <a:alphaModFix/>
          </a:blip>
          <a:srcRect/>
          <a:stretch/>
        </p:blipFill>
        <p:spPr>
          <a:xfrm>
            <a:off x="2314296" y="1449041"/>
            <a:ext cx="2611512" cy="1494857"/>
          </a:xfrm>
          <a:prstGeom prst="rect">
            <a:avLst/>
          </a:prstGeom>
          <a:ln>
            <a:noFill/>
          </a:ln>
          <a:effectLst>
            <a:softEdge rad="112500"/>
          </a:effectLst>
        </p:spPr>
      </p:pic>
      <p:pic>
        <p:nvPicPr>
          <p:cNvPr id="181" name="Shape 181" descr="port-de-peche-pointe-noire.jpg"/>
          <p:cNvPicPr preferRelativeResize="0"/>
          <p:nvPr/>
        </p:nvPicPr>
        <p:blipFill rotWithShape="1">
          <a:blip r:embed="rId8">
            <a:alphaModFix/>
          </a:blip>
          <a:srcRect/>
          <a:stretch/>
        </p:blipFill>
        <p:spPr>
          <a:xfrm>
            <a:off x="264400" y="4391801"/>
            <a:ext cx="2270026" cy="1838168"/>
          </a:xfrm>
          <a:prstGeom prst="rect">
            <a:avLst/>
          </a:prstGeom>
          <a:ln>
            <a:noFill/>
          </a:ln>
          <a:effectLst>
            <a:softEdge rad="112500"/>
          </a:effectLst>
        </p:spPr>
      </p:pic>
      <p:pic>
        <p:nvPicPr>
          <p:cNvPr id="182" name="Shape 182" descr="pointe-noire_4.jpg"/>
          <p:cNvPicPr preferRelativeResize="0"/>
          <p:nvPr/>
        </p:nvPicPr>
        <p:blipFill rotWithShape="1">
          <a:blip r:embed="rId9">
            <a:alphaModFix/>
          </a:blip>
          <a:srcRect/>
          <a:stretch/>
        </p:blipFill>
        <p:spPr>
          <a:xfrm>
            <a:off x="434208" y="332656"/>
            <a:ext cx="2784363" cy="1800200"/>
          </a:xfrm>
          <a:prstGeom prst="rect">
            <a:avLst/>
          </a:prstGeom>
          <a:ln>
            <a:noFill/>
          </a:ln>
          <a:effectLst>
            <a:softEdge rad="112500"/>
          </a:effectLst>
        </p:spPr>
      </p:pic>
      <p:sp>
        <p:nvSpPr>
          <p:cNvPr id="2" name="ZoneTexte 1"/>
          <p:cNvSpPr txBox="1"/>
          <p:nvPr/>
        </p:nvSpPr>
        <p:spPr>
          <a:xfrm>
            <a:off x="511470" y="8348"/>
            <a:ext cx="3080500" cy="338554"/>
          </a:xfrm>
          <a:prstGeom prst="rect">
            <a:avLst/>
          </a:prstGeom>
          <a:noFill/>
        </p:spPr>
        <p:txBody>
          <a:bodyPr wrap="square" rtlCol="0">
            <a:spAutoFit/>
          </a:bodyPr>
          <a:lstStyle/>
          <a:p>
            <a:r>
              <a:rPr lang="fr-FR" sz="1600" dirty="0" smtClean="0"/>
              <a:t>Parc Aquacole</a:t>
            </a:r>
            <a:endParaRPr lang="fr-FR" sz="1600" dirty="0"/>
          </a:p>
        </p:txBody>
      </p:sp>
      <p:sp>
        <p:nvSpPr>
          <p:cNvPr id="3" name="ZoneTexte 2"/>
          <p:cNvSpPr txBox="1"/>
          <p:nvPr/>
        </p:nvSpPr>
        <p:spPr>
          <a:xfrm>
            <a:off x="3258946" y="1091959"/>
            <a:ext cx="1868996" cy="338554"/>
          </a:xfrm>
          <a:prstGeom prst="rect">
            <a:avLst/>
          </a:prstGeom>
          <a:noFill/>
        </p:spPr>
        <p:txBody>
          <a:bodyPr wrap="square" rtlCol="0">
            <a:spAutoFit/>
          </a:bodyPr>
          <a:lstStyle/>
          <a:p>
            <a:pPr algn="ctr"/>
            <a:r>
              <a:rPr lang="fr-FR" sz="1600" dirty="0" smtClean="0"/>
              <a:t>ouassous</a:t>
            </a:r>
            <a:endParaRPr lang="fr-FR" sz="1600" dirty="0"/>
          </a:p>
        </p:txBody>
      </p:sp>
      <p:sp>
        <p:nvSpPr>
          <p:cNvPr id="4" name="ZoneTexte 3"/>
          <p:cNvSpPr txBox="1"/>
          <p:nvPr/>
        </p:nvSpPr>
        <p:spPr>
          <a:xfrm>
            <a:off x="7741217" y="1904081"/>
            <a:ext cx="1297479" cy="584775"/>
          </a:xfrm>
          <a:prstGeom prst="rect">
            <a:avLst/>
          </a:prstGeom>
          <a:noFill/>
        </p:spPr>
        <p:txBody>
          <a:bodyPr wrap="square" rtlCol="0">
            <a:spAutoFit/>
          </a:bodyPr>
          <a:lstStyle/>
          <a:p>
            <a:r>
              <a:rPr lang="fr-FR" sz="1600" dirty="0" smtClean="0"/>
              <a:t>Plage Caraïbe</a:t>
            </a:r>
            <a:endParaRPr lang="fr-FR" sz="1600" dirty="0"/>
          </a:p>
        </p:txBody>
      </p:sp>
      <p:sp>
        <p:nvSpPr>
          <p:cNvPr id="5" name="ZoneTexte 4"/>
          <p:cNvSpPr txBox="1"/>
          <p:nvPr/>
        </p:nvSpPr>
        <p:spPr>
          <a:xfrm>
            <a:off x="374465" y="3656949"/>
            <a:ext cx="2049896" cy="584775"/>
          </a:xfrm>
          <a:prstGeom prst="rect">
            <a:avLst/>
          </a:prstGeom>
          <a:noFill/>
        </p:spPr>
        <p:txBody>
          <a:bodyPr wrap="square" rtlCol="0">
            <a:spAutoFit/>
          </a:bodyPr>
          <a:lstStyle/>
          <a:p>
            <a:r>
              <a:rPr lang="fr-FR" sz="1600" dirty="0" smtClean="0"/>
              <a:t>Port de pêche de </a:t>
            </a:r>
            <a:r>
              <a:rPr lang="fr-FR" sz="1600" dirty="0" err="1" smtClean="0"/>
              <a:t>baillargent</a:t>
            </a:r>
            <a:endParaRPr lang="fr-FR" sz="1600" dirty="0"/>
          </a:p>
        </p:txBody>
      </p:sp>
      <p:sp>
        <p:nvSpPr>
          <p:cNvPr id="6" name="ZoneTexte 5"/>
          <p:cNvSpPr txBox="1"/>
          <p:nvPr/>
        </p:nvSpPr>
        <p:spPr>
          <a:xfrm>
            <a:off x="6730457" y="4237912"/>
            <a:ext cx="2232248" cy="307777"/>
          </a:xfrm>
          <a:prstGeom prst="rect">
            <a:avLst/>
          </a:prstGeom>
          <a:noFill/>
        </p:spPr>
        <p:txBody>
          <a:bodyPr wrap="square" rtlCol="0">
            <a:spAutoFit/>
          </a:bodyPr>
          <a:lstStyle/>
          <a:p>
            <a:r>
              <a:rPr lang="fr-FR" dirty="0" smtClean="0"/>
              <a:t>Saut d’acomat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2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20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20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fade">
                                      <p:cBhvr>
                                        <p:cTn id="22" dur="2000"/>
                                        <p:tgtEl>
                                          <p:spTgt spid="1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fade">
                                      <p:cBhvr>
                                        <p:cTn id="27" dur="2000"/>
                                        <p:tgtEl>
                                          <p:spTgt spid="1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
                                        </p:tgtEl>
                                        <p:attrNameLst>
                                          <p:attrName>style.visibility</p:attrName>
                                        </p:attrNameLst>
                                      </p:cBhvr>
                                      <p:to>
                                        <p:strVal val="visible"/>
                                      </p:to>
                                    </p:set>
                                    <p:animEffect transition="in" filter="fade">
                                      <p:cBhvr>
                                        <p:cTn id="32" dur="2000"/>
                                        <p:tgtEl>
                                          <p:spTgt spid="1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fade">
                                      <p:cBhvr>
                                        <p:cTn id="37"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2270580" cy="16485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95536" y="608330"/>
            <a:ext cx="2808312" cy="307777"/>
          </a:xfrm>
          <a:prstGeom prst="rect">
            <a:avLst/>
          </a:prstGeom>
          <a:noFill/>
        </p:spPr>
        <p:txBody>
          <a:bodyPr wrap="square" rtlCol="0">
            <a:spAutoFit/>
          </a:bodyPr>
          <a:lstStyle/>
          <a:p>
            <a:r>
              <a:rPr lang="fr-FR" dirty="0" smtClean="0"/>
              <a:t>Habitation côte sous le vent</a:t>
            </a:r>
            <a:endParaRPr lang="fr-FR" dirty="0"/>
          </a:p>
        </p:txBody>
      </p:sp>
      <p:pic>
        <p:nvPicPr>
          <p:cNvPr id="6" name="Shape 173" descr="440_photo_1.jpg"/>
          <p:cNvPicPr preferRelativeResize="0"/>
          <p:nvPr/>
        </p:nvPicPr>
        <p:blipFill rotWithShape="1">
          <a:blip r:embed="rId3">
            <a:alphaModFix/>
          </a:blip>
          <a:srcRect/>
          <a:stretch/>
        </p:blipFill>
        <p:spPr>
          <a:xfrm>
            <a:off x="3995936" y="608330"/>
            <a:ext cx="3124762" cy="2236749"/>
          </a:xfrm>
          <a:prstGeom prst="rect">
            <a:avLst/>
          </a:prstGeom>
          <a:ln>
            <a:noFill/>
          </a:ln>
          <a:effectLst>
            <a:softEdge rad="112500"/>
          </a:effectLst>
        </p:spPr>
      </p:pic>
      <p:sp>
        <p:nvSpPr>
          <p:cNvPr id="5" name="ZoneTexte 4"/>
          <p:cNvSpPr txBox="1"/>
          <p:nvPr/>
        </p:nvSpPr>
        <p:spPr>
          <a:xfrm>
            <a:off x="7154307" y="1268760"/>
            <a:ext cx="2016224" cy="830997"/>
          </a:xfrm>
          <a:prstGeom prst="rect">
            <a:avLst/>
          </a:prstGeom>
          <a:noFill/>
        </p:spPr>
        <p:txBody>
          <a:bodyPr wrap="square" rtlCol="0">
            <a:spAutoFit/>
          </a:bodyPr>
          <a:lstStyle/>
          <a:p>
            <a:r>
              <a:rPr lang="fr-FR" sz="1600" dirty="0" smtClean="0"/>
              <a:t>Rivière sanctuaire de notre dame des Larmes</a:t>
            </a:r>
            <a:endParaRPr lang="fr-FR" sz="16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1" y="4221088"/>
            <a:ext cx="3503461" cy="16003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129" y="5371000"/>
            <a:ext cx="2768600" cy="1444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115616" y="3813576"/>
            <a:ext cx="3024336" cy="338554"/>
          </a:xfrm>
          <a:prstGeom prst="rect">
            <a:avLst/>
          </a:prstGeom>
          <a:noFill/>
        </p:spPr>
        <p:txBody>
          <a:bodyPr wrap="square" rtlCol="0">
            <a:spAutoFit/>
          </a:bodyPr>
          <a:lstStyle/>
          <a:p>
            <a:r>
              <a:rPr lang="fr-FR" sz="1600" dirty="0" smtClean="0"/>
              <a:t>Pont Eiffel</a:t>
            </a:r>
            <a:endParaRPr lang="fr-FR" sz="16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962" y="3181860"/>
            <a:ext cx="2767920" cy="2078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7120698" y="3971802"/>
            <a:ext cx="2275838" cy="338554"/>
          </a:xfrm>
          <a:prstGeom prst="rect">
            <a:avLst/>
          </a:prstGeom>
          <a:noFill/>
        </p:spPr>
        <p:txBody>
          <a:bodyPr wrap="square" rtlCol="0">
            <a:spAutoFit/>
          </a:bodyPr>
          <a:lstStyle/>
          <a:p>
            <a:r>
              <a:rPr lang="fr-FR" sz="1600" dirty="0" smtClean="0"/>
              <a:t>Parc des mamelles</a:t>
            </a:r>
            <a:endParaRPr lang="fr-FR" sz="1600" dirty="0"/>
          </a:p>
        </p:txBody>
      </p:sp>
      <p:sp>
        <p:nvSpPr>
          <p:cNvPr id="9" name="ZoneTexte 8"/>
          <p:cNvSpPr txBox="1"/>
          <p:nvPr/>
        </p:nvSpPr>
        <p:spPr>
          <a:xfrm>
            <a:off x="4572000" y="5939423"/>
            <a:ext cx="1793129" cy="584775"/>
          </a:xfrm>
          <a:prstGeom prst="rect">
            <a:avLst/>
          </a:prstGeom>
          <a:noFill/>
        </p:spPr>
        <p:txBody>
          <a:bodyPr wrap="square" rtlCol="0">
            <a:spAutoFit/>
          </a:bodyPr>
          <a:lstStyle/>
          <a:p>
            <a:r>
              <a:rPr lang="fr-FR" sz="1600" dirty="0" smtClean="0"/>
              <a:t>Accrobranche</a:t>
            </a:r>
          </a:p>
          <a:p>
            <a:r>
              <a:rPr lang="fr-FR" sz="1600" dirty="0" smtClean="0"/>
              <a:t> Le Tapeur</a:t>
            </a:r>
            <a:endParaRPr lang="fr-FR" sz="1600" dirty="0"/>
          </a:p>
        </p:txBody>
      </p:sp>
    </p:spTree>
    <p:extLst>
      <p:ext uri="{BB962C8B-B14F-4D97-AF65-F5344CB8AC3E}">
        <p14:creationId xmlns:p14="http://schemas.microsoft.com/office/powerpoint/2010/main" val="23300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474</Words>
  <Application>Microsoft Office PowerPoint</Application>
  <PresentationFormat>Affichage à l'écran (4:3)</PresentationFormat>
  <Paragraphs>70</Paragraphs>
  <Slides>11</Slides>
  <Notes>10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BERTIN</cp:lastModifiedBy>
  <cp:revision>6</cp:revision>
  <dcterms:modified xsi:type="dcterms:W3CDTF">2017-10-08T21:39:06Z</dcterms:modified>
</cp:coreProperties>
</file>