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7" r:id="rId2"/>
    <p:sldId id="268" r:id="rId3"/>
    <p:sldId id="256" r:id="rId4"/>
    <p:sldId id="257" r:id="rId5"/>
    <p:sldId id="260" r:id="rId6"/>
    <p:sldId id="269" r:id="rId7"/>
    <p:sldId id="262" r:id="rId8"/>
    <p:sldId id="258" r:id="rId9"/>
    <p:sldId id="270" r:id="rId10"/>
    <p:sldId id="263" r:id="rId11"/>
    <p:sldId id="264" r:id="rId12"/>
    <p:sldId id="271" r:id="rId13"/>
    <p:sldId id="259" r:id="rId14"/>
    <p:sldId id="265" r:id="rId15"/>
    <p:sldId id="266" r:id="rId16"/>
    <p:sldId id="272" r:id="rId17"/>
    <p:sldId id="274" r:id="rId18"/>
    <p:sldId id="275" r:id="rId19"/>
    <p:sldId id="273" r:id="rId20"/>
    <p:sldId id="276" r:id="rId2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434" autoAdjust="0"/>
  </p:normalViewPr>
  <p:slideViewPr>
    <p:cSldViewPr>
      <p:cViewPr varScale="1">
        <p:scale>
          <a:sx n="85" d="100"/>
          <a:sy n="85" d="100"/>
        </p:scale>
        <p:origin x="1382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3BE02133-B2D9-4ABC-80F9-107B676AACCD}" type="slidenum">
              <a:rPr lang="it-IT" smtClean="0"/>
              <a:t>‹Nº›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4E8452E-89E3-4067-BF97-6BAAA21DDEC1}" type="datetimeFigureOut">
              <a:rPr lang="it-IT" smtClean="0"/>
              <a:t>12/10/2017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10" Type="http://schemas.openxmlformats.org/officeDocument/2006/relationships/image" Target="../media/image62.pn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061" y="260648"/>
            <a:ext cx="33890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ERASMUS+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37646"/>
            <a:ext cx="266429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260" y="1032568"/>
            <a:ext cx="2884908" cy="1813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3021443" cy="2017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358" y="3069793"/>
            <a:ext cx="32385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89199"/>
            <a:ext cx="3131437" cy="208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03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411760" y="0"/>
            <a:ext cx="26737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Ercolano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4236" y="923330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/>
              <a:t>Ercolano </a:t>
            </a:r>
            <a:r>
              <a:rPr lang="it-IT" sz="2400" b="1" i="1" dirty="0" err="1" smtClean="0"/>
              <a:t>is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another</a:t>
            </a:r>
            <a:r>
              <a:rPr lang="it-IT" sz="2400" b="1" i="1" dirty="0" smtClean="0"/>
              <a:t> of the </a:t>
            </a:r>
            <a:r>
              <a:rPr lang="it-IT" sz="2400" b="1" i="1" dirty="0" err="1" smtClean="0"/>
              <a:t>most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important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Campania’s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archeological</a:t>
            </a:r>
            <a:r>
              <a:rPr lang="it-IT" sz="2400" b="1" i="1" dirty="0" smtClean="0"/>
              <a:t> site.</a:t>
            </a:r>
            <a:endParaRPr lang="it-IT" sz="2400" b="1" i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88" y="4455601"/>
            <a:ext cx="4981405" cy="2092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47285"/>
            <a:ext cx="3340629" cy="250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6" y="1874304"/>
            <a:ext cx="4002548" cy="2251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57626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332656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…And </a:t>
            </a:r>
            <a:r>
              <a:rPr lang="it-IT" sz="2400" b="1" dirty="0" err="1" smtClean="0"/>
              <a:t>this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one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most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important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mosaic</a:t>
            </a:r>
            <a:r>
              <a:rPr lang="it-IT" sz="2400" b="1" dirty="0" smtClean="0"/>
              <a:t> in </a:t>
            </a:r>
            <a:r>
              <a:rPr lang="it-IT" sz="2400" b="1" dirty="0" err="1"/>
              <a:t>E</a:t>
            </a:r>
            <a:r>
              <a:rPr lang="it-IT" sz="2400" b="1" dirty="0" err="1" smtClean="0"/>
              <a:t>rcolano’s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archeological</a:t>
            </a:r>
            <a:r>
              <a:rPr lang="it-IT" sz="2400" b="1" dirty="0" smtClean="0"/>
              <a:t> area.</a:t>
            </a:r>
            <a:endParaRPr lang="it-IT" sz="2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24" y="1399778"/>
            <a:ext cx="8221166" cy="484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30285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9512" y="44205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This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the </a:t>
            </a:r>
            <a:r>
              <a:rPr lang="it-IT" sz="2400" b="1" dirty="0" err="1" smtClean="0"/>
              <a:t>Ercolano’s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port</a:t>
            </a:r>
            <a:r>
              <a:rPr lang="it-IT" sz="2400" b="1" dirty="0" smtClean="0"/>
              <a:t> :</a:t>
            </a:r>
            <a:endParaRPr lang="it-IT" sz="24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5472608" cy="3721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092786"/>
            <a:ext cx="4518670" cy="338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0751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835696" y="260648"/>
            <a:ext cx="43577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Capri’s</a:t>
            </a:r>
            <a:r>
              <a:rPr lang="it-IT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it-IT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island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79512" y="999312"/>
            <a:ext cx="6193466" cy="22159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Capri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one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most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beautiful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places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in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our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,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here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can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see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«</a:t>
            </a:r>
            <a:r>
              <a:rPr lang="it-IT" sz="24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F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araglioni»,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various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caves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such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«Grotta Azzurra» (blue cave) and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finally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among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typical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alleys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the area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famous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«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Capri’s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square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»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29" y="3212975"/>
            <a:ext cx="3096733" cy="2319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098" y="3933056"/>
            <a:ext cx="3962674" cy="2069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367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95736" y="11839"/>
            <a:ext cx="34334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Benevento 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6" y="2132856"/>
            <a:ext cx="4218153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01660"/>
            <a:ext cx="3111132" cy="469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79512" y="935169"/>
            <a:ext cx="8064896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he </a:t>
            </a:r>
            <a:r>
              <a:rPr lang="it-IT" sz="24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aint </a:t>
            </a:r>
            <a:r>
              <a:rPr lang="it-IT" sz="24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S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ofia’s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church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has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been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built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by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longobards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around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600 AD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9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2843" y="192048"/>
            <a:ext cx="7665239" cy="123110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Traian's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lang="it-IT" sz="2000" b="1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arch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Benevento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was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dedicated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to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Emperor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Traiano on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occasion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the opening of the Via Traiana, a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variant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the Appia Street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which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shortened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path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between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Benevento and Brindisi.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9" y="1419854"/>
            <a:ext cx="7255365" cy="5438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88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9512" y="260648"/>
            <a:ext cx="8136904" cy="7386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The Roman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amphitheater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Benevento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dates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back to the first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century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AD,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time of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Emperor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Nerone.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31889"/>
            <a:ext cx="2647855" cy="198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2" y="1196752"/>
            <a:ext cx="5543385" cy="4047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755677"/>
            <a:ext cx="3331713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8072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971600" y="0"/>
            <a:ext cx="59765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The </a:t>
            </a:r>
            <a:r>
              <a:rPr lang="it-IT" sz="5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Caserta’s</a:t>
            </a:r>
            <a:r>
              <a:rPr lang="it-IT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Palace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7446" y="1052735"/>
            <a:ext cx="7344816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It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largest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royal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residence in the world </a:t>
            </a:r>
            <a:r>
              <a:rPr lang="it-IT" sz="2000" b="1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for the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volume and the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historic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owners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were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Bourbon of </a:t>
            </a:r>
            <a:r>
              <a:rPr kumimoji="0" lang="it-IT" sz="2000" b="1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Naples</a:t>
            </a:r>
            <a:r>
              <a:rPr kumimoji="0" lang="it-IT" sz="2000" b="1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.</a:t>
            </a:r>
            <a:r>
              <a:rPr lang="it-IT" sz="8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45" y="1844824"/>
            <a:ext cx="7742981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6296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222458"/>
            <a:ext cx="4597019" cy="3447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025" y="3396601"/>
            <a:ext cx="4081757" cy="3061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82" y="364958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6" y="154366"/>
            <a:ext cx="4950360" cy="327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42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1520" y="-12488"/>
            <a:ext cx="7524328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typical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products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lang="it-IT" sz="24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Campania </a:t>
            </a:r>
            <a:r>
              <a:rPr lang="it-IT" sz="24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region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are :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oil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, mozzarella,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wine,a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lot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sweets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and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finally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there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,in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particular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,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food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that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known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in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all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over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world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today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: the 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inherit"/>
                <a:cs typeface="Arial" pitchFamily="34" charset="0"/>
              </a:rPr>
              <a:t>PIZZA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!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39299"/>
            <a:ext cx="3448606" cy="190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1" y="3501008"/>
            <a:ext cx="4744963" cy="3087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39299"/>
            <a:ext cx="3489892" cy="231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320" y="3681028"/>
            <a:ext cx="4848078" cy="272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47" y="1916832"/>
            <a:ext cx="3753128" cy="2811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46310"/>
            <a:ext cx="4688634" cy="312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064" y="1594832"/>
            <a:ext cx="4938947" cy="3291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56" y="1629985"/>
            <a:ext cx="5126001" cy="341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8" y="17463"/>
            <a:ext cx="9107487" cy="684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58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197307" y="2276872"/>
            <a:ext cx="261911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8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ITALY</a:t>
            </a:r>
            <a:endParaRPr lang="it-IT" sz="8800" b="1" i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640" y="5033983"/>
            <a:ext cx="3214643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" y="0"/>
            <a:ext cx="3743417" cy="195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27" y="4077072"/>
            <a:ext cx="4562872" cy="243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287" y="116632"/>
            <a:ext cx="35718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617" y="1478590"/>
            <a:ext cx="3312368" cy="3038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85" y="3550913"/>
            <a:ext cx="3813624" cy="194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6" y="1937320"/>
            <a:ext cx="3059608" cy="181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68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3" y="548680"/>
            <a:ext cx="381642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70573" y="5517231"/>
            <a:ext cx="45365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High </a:t>
            </a:r>
            <a:r>
              <a:rPr lang="it-IT" sz="2800" dirty="0" err="1" smtClean="0"/>
              <a:t>school</a:t>
            </a:r>
            <a:r>
              <a:rPr lang="it-IT" sz="2800" dirty="0" smtClean="0"/>
              <a:t> «Enrico Fermi»</a:t>
            </a:r>
          </a:p>
          <a:p>
            <a:r>
              <a:rPr lang="it-IT" sz="2800" dirty="0" smtClean="0"/>
              <a:t> </a:t>
            </a:r>
            <a:r>
              <a:rPr lang="it-IT" sz="2800" dirty="0" err="1" smtClean="0"/>
              <a:t>a.s.</a:t>
            </a:r>
            <a:r>
              <a:rPr lang="it-IT" sz="2800" dirty="0" smtClean="0"/>
              <a:t> 2016-2018</a:t>
            </a:r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794102" y="2204864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Made by:</a:t>
            </a:r>
          </a:p>
          <a:p>
            <a:r>
              <a:rPr lang="it-IT" sz="2800" dirty="0" smtClean="0"/>
              <a:t>Vittoria Clemente</a:t>
            </a:r>
          </a:p>
          <a:p>
            <a:r>
              <a:rPr lang="it-IT" sz="2800" dirty="0" smtClean="0"/>
              <a:t>Veronica De Simone</a:t>
            </a:r>
          </a:p>
          <a:p>
            <a:r>
              <a:rPr lang="it-IT" sz="2800" dirty="0" smtClean="0"/>
              <a:t>Vincenzo De </a:t>
            </a:r>
            <a:r>
              <a:rPr lang="it-IT" sz="2800" dirty="0" err="1" smtClean="0"/>
              <a:t>Mizio</a:t>
            </a:r>
            <a:endParaRPr lang="it-IT" sz="2800" dirty="0" smtClean="0"/>
          </a:p>
          <a:p>
            <a:r>
              <a:rPr lang="it-IT" sz="2800" dirty="0" smtClean="0"/>
              <a:t>Assunta Damiano</a:t>
            </a:r>
          </a:p>
          <a:p>
            <a:r>
              <a:rPr lang="it-IT" sz="2800" dirty="0" smtClean="0"/>
              <a:t>Gaia Valeria Gallo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09472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51520" y="188640"/>
            <a:ext cx="6118448" cy="1152129"/>
          </a:xfrm>
        </p:spPr>
        <p:txBody>
          <a:bodyPr/>
          <a:lstStyle/>
          <a:p>
            <a:r>
              <a:rPr lang="it-IT" dirty="0" smtClean="0"/>
              <a:t>Campania </a:t>
            </a:r>
            <a:endParaRPr lang="it-IT" dirty="0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79180" y="2133046"/>
            <a:ext cx="4320480" cy="184665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addition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to the capital of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Naples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,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provincial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capital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cities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are Avellino, Benevento, Caserta and Salerno.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279180" y="1607089"/>
            <a:ext cx="5904656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It</a:t>
            </a:r>
            <a:r>
              <a:rPr lang="it-IT" sz="24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</a:t>
            </a:r>
            <a:r>
              <a:rPr lang="it-IT" sz="24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region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 Southern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Italy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.</a:t>
            </a:r>
            <a:r>
              <a:rPr kumimoji="0" lang="it-IT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.</a:t>
            </a: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660" y="526969"/>
            <a:ext cx="3329873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67544"/>
            <a:ext cx="2619948" cy="23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196095"/>
            <a:ext cx="2892153" cy="345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89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95536" y="476672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In </a:t>
            </a:r>
            <a:r>
              <a:rPr lang="it-IT" sz="2800" dirty="0" err="1" smtClean="0"/>
              <a:t>our</a:t>
            </a:r>
            <a:r>
              <a:rPr lang="it-IT" sz="2800" dirty="0" smtClean="0"/>
              <a:t> </a:t>
            </a:r>
            <a:r>
              <a:rPr lang="it-IT" sz="2800" dirty="0" err="1" smtClean="0"/>
              <a:t>region</a:t>
            </a:r>
            <a:r>
              <a:rPr lang="it-IT" sz="2800" dirty="0" smtClean="0"/>
              <a:t> </a:t>
            </a:r>
            <a:r>
              <a:rPr lang="it-IT" sz="2800" dirty="0" err="1" smtClean="0"/>
              <a:t>there</a:t>
            </a:r>
            <a:r>
              <a:rPr lang="it-IT" sz="2800" dirty="0" smtClean="0"/>
              <a:t> are </a:t>
            </a:r>
            <a:r>
              <a:rPr lang="it-IT" sz="2800" dirty="0" err="1" smtClean="0"/>
              <a:t>many</a:t>
            </a:r>
            <a:r>
              <a:rPr lang="it-IT" sz="2800" dirty="0" smtClean="0"/>
              <a:t> </a:t>
            </a:r>
            <a:r>
              <a:rPr lang="it-IT" sz="2800" dirty="0" err="1" smtClean="0"/>
              <a:t>places</a:t>
            </a:r>
            <a:r>
              <a:rPr lang="it-IT" sz="2800" dirty="0" smtClean="0"/>
              <a:t> </a:t>
            </a:r>
            <a:r>
              <a:rPr lang="it-IT" sz="2800" dirty="0" err="1" smtClean="0"/>
              <a:t>that</a:t>
            </a:r>
            <a:r>
              <a:rPr lang="it-IT" sz="2800" dirty="0" smtClean="0"/>
              <a:t> a </a:t>
            </a:r>
            <a:r>
              <a:rPr lang="it-IT" sz="2800" dirty="0" err="1" smtClean="0"/>
              <a:t>lot</a:t>
            </a:r>
            <a:r>
              <a:rPr lang="it-IT" sz="2800" dirty="0" smtClean="0"/>
              <a:t> of </a:t>
            </a:r>
            <a:r>
              <a:rPr lang="it-IT" sz="2800" dirty="0" err="1" smtClean="0"/>
              <a:t>touristic</a:t>
            </a:r>
            <a:r>
              <a:rPr lang="it-IT" sz="2800" dirty="0" smtClean="0"/>
              <a:t> </a:t>
            </a:r>
            <a:r>
              <a:rPr lang="it-IT" sz="2800" dirty="0" err="1" smtClean="0"/>
              <a:t>visit</a:t>
            </a:r>
            <a:r>
              <a:rPr lang="it-IT" sz="2800" dirty="0" smtClean="0"/>
              <a:t> </a:t>
            </a:r>
            <a:r>
              <a:rPr lang="it-IT" sz="2800" dirty="0" err="1" smtClean="0"/>
              <a:t>every</a:t>
            </a:r>
            <a:r>
              <a:rPr lang="it-IT" sz="2800" dirty="0" smtClean="0"/>
              <a:t> </a:t>
            </a:r>
            <a:r>
              <a:rPr lang="it-IT" sz="2800" dirty="0" err="1" smtClean="0"/>
              <a:t>day</a:t>
            </a:r>
            <a:r>
              <a:rPr lang="it-IT" sz="2800" dirty="0" smtClean="0"/>
              <a:t>, for </a:t>
            </a:r>
            <a:r>
              <a:rPr lang="it-IT" sz="2800" dirty="0" err="1" smtClean="0"/>
              <a:t>example</a:t>
            </a:r>
            <a:r>
              <a:rPr lang="it-IT" sz="2800" dirty="0" smtClean="0"/>
              <a:t>: Pompei, Ercolano, </a:t>
            </a:r>
            <a:r>
              <a:rPr lang="it-IT" sz="2800" dirty="0" err="1" smtClean="0"/>
              <a:t>Capri’s</a:t>
            </a:r>
            <a:r>
              <a:rPr lang="it-IT" sz="2800" dirty="0" smtClean="0"/>
              <a:t> </a:t>
            </a:r>
            <a:r>
              <a:rPr lang="it-IT" sz="2800" dirty="0" err="1" smtClean="0"/>
              <a:t>island</a:t>
            </a:r>
            <a:r>
              <a:rPr lang="it-IT" sz="2800" dirty="0" smtClean="0"/>
              <a:t>, </a:t>
            </a:r>
            <a:r>
              <a:rPr lang="it-IT" sz="2800" dirty="0" err="1" smtClean="0"/>
              <a:t>Naples</a:t>
            </a:r>
            <a:r>
              <a:rPr lang="it-IT" sz="2800" dirty="0" smtClean="0"/>
              <a:t>  and </a:t>
            </a:r>
            <a:r>
              <a:rPr lang="it-IT" sz="2800" dirty="0" err="1" smtClean="0"/>
              <a:t>another</a:t>
            </a:r>
            <a:r>
              <a:rPr lang="it-IT" sz="2800" dirty="0" smtClean="0"/>
              <a:t> </a:t>
            </a:r>
            <a:r>
              <a:rPr lang="it-IT" sz="2800" dirty="0" err="1" smtClean="0"/>
              <a:t>wonderful</a:t>
            </a:r>
            <a:r>
              <a:rPr lang="it-IT" sz="2800" dirty="0" smtClean="0"/>
              <a:t> </a:t>
            </a:r>
            <a:r>
              <a:rPr lang="it-IT" sz="2800" dirty="0" err="1" smtClean="0"/>
              <a:t>places</a:t>
            </a:r>
            <a:r>
              <a:rPr lang="it-IT" sz="2800" dirty="0"/>
              <a:t>!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16831"/>
            <a:ext cx="3128959" cy="2343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72076"/>
            <a:ext cx="3123800" cy="2124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34397"/>
            <a:ext cx="3157537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34" y="2316776"/>
            <a:ext cx="3707402" cy="2310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" y="4534397"/>
            <a:ext cx="336096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50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606863" y="188640"/>
            <a:ext cx="21483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Naples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1158565"/>
            <a:ext cx="7488832" cy="15234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Naples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1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capital of 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C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ampania.</a:t>
            </a:r>
            <a:r>
              <a:rPr kumimoji="0" lang="it-IT" sz="21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H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ere </a:t>
            </a:r>
            <a:r>
              <a:rPr kumimoji="0" lang="it-IT" sz="21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we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can </a:t>
            </a:r>
            <a:r>
              <a:rPr kumimoji="0" lang="it-IT" sz="21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find</a:t>
            </a:r>
            <a:r>
              <a:rPr kumimoji="0" lang="it-IT" sz="21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: the</a:t>
            </a:r>
            <a:r>
              <a:rPr kumimoji="0" lang="it-IT" sz="21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1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famous</a:t>
            </a:r>
            <a:r>
              <a:rPr kumimoji="0" lang="it-IT" sz="21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St. </a:t>
            </a:r>
            <a:r>
              <a:rPr kumimoji="0" lang="it-IT" sz="21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Gennaro’s</a:t>
            </a:r>
            <a:r>
              <a:rPr kumimoji="0" lang="it-IT" sz="21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1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church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,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Naples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sotterranea, the Vesuvio and the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sea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.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It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has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 983.755 </a:t>
            </a:r>
            <a:r>
              <a:rPr lang="it-IT" sz="21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habitants</a:t>
            </a:r>
            <a:r>
              <a:rPr lang="it-IT" sz="2100" dirty="0" smtClean="0">
                <a:solidFill>
                  <a:srgbClr val="212121"/>
                </a:solidFill>
                <a:latin typeface="inherit"/>
                <a:cs typeface="Arial" pitchFamily="34" charset="0"/>
              </a:rPr>
              <a:t>.</a:t>
            </a:r>
            <a:endParaRPr kumimoji="0" lang="it-IT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87" y="2208275"/>
            <a:ext cx="6533902" cy="4355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50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02701"/>
            <a:ext cx="352425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0" y="3789039"/>
            <a:ext cx="400526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190902" y="764704"/>
            <a:ext cx="36934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/>
              <a:t>St. </a:t>
            </a:r>
            <a:r>
              <a:rPr lang="it-IT" sz="2400" b="1" i="1" dirty="0" err="1" smtClean="0"/>
              <a:t>Gennaro’s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church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where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there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is</a:t>
            </a:r>
            <a:r>
              <a:rPr lang="it-IT" sz="2400" b="1" i="1" dirty="0" smtClean="0"/>
              <a:t> the </a:t>
            </a:r>
            <a:r>
              <a:rPr lang="it-IT" sz="2400" b="1" i="1" dirty="0" err="1" smtClean="0"/>
              <a:t>Saint’s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blood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that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every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year</a:t>
            </a:r>
            <a:r>
              <a:rPr lang="it-IT" sz="2400" b="1" i="1" dirty="0" smtClean="0"/>
              <a:t> on 19 </a:t>
            </a:r>
            <a:r>
              <a:rPr lang="it-IT" sz="2400" b="1" i="1" dirty="0" err="1" smtClean="0"/>
              <a:t>th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september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become</a:t>
            </a:r>
            <a:r>
              <a:rPr lang="it-IT" sz="2400" b="1" i="1" dirty="0" smtClean="0"/>
              <a:t> </a:t>
            </a:r>
            <a:r>
              <a:rPr lang="it-IT" sz="2400" b="1" i="1" dirty="0" err="1" smtClean="0"/>
              <a:t>liquid</a:t>
            </a:r>
            <a:r>
              <a:rPr lang="it-IT" sz="2400" b="1" i="1" dirty="0" smtClean="0"/>
              <a:t>. </a:t>
            </a:r>
            <a:endParaRPr lang="it-IT" sz="2400" b="1" i="1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0" y="4077072"/>
            <a:ext cx="3477442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b="1" i="1" dirty="0">
                <a:solidFill>
                  <a:srgbClr val="212121"/>
                </a:solidFill>
                <a:latin typeface="inherit"/>
                <a:cs typeface="Arial" pitchFamily="34" charset="0"/>
              </a:rPr>
              <a:t>U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nderground </a:t>
            </a:r>
            <a:r>
              <a:rPr lang="it-IT" sz="2400" b="1" i="1" dirty="0" err="1">
                <a:solidFill>
                  <a:srgbClr val="212121"/>
                </a:solidFill>
                <a:latin typeface="inherit"/>
                <a:cs typeface="Arial" pitchFamily="34" charset="0"/>
              </a:rPr>
              <a:t>N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aples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are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characterized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by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many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Roman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buildings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such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as</a:t>
            </a:r>
            <a:r>
              <a:rPr kumimoji="0" lang="it-IT" sz="2400" b="1" i="1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400" b="1" i="1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aqueduct</a:t>
            </a:r>
            <a:r>
              <a:rPr lang="it-IT" sz="2400" b="1" i="1" dirty="0">
                <a:latin typeface="Arial" pitchFamily="34" charset="0"/>
                <a:cs typeface="Arial" pitchFamily="34" charset="0"/>
              </a:rPr>
              <a:t>.</a:t>
            </a:r>
            <a:endParaRPr kumimoji="0" lang="it-IT" sz="2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4226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05641"/>
            <a:ext cx="4499992" cy="253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9512" y="143976"/>
            <a:ext cx="4644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This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the Vesuvio:</a:t>
            </a:r>
            <a:endParaRPr lang="it-IT" sz="2400" b="1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89248" y="3198167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 smtClean="0"/>
              <a:t>This</a:t>
            </a:r>
            <a:r>
              <a:rPr lang="it-IT" sz="2400" b="1" dirty="0" smtClean="0"/>
              <a:t> </a:t>
            </a:r>
            <a:r>
              <a:rPr lang="it-IT" sz="2400" b="1" dirty="0" err="1" smtClean="0"/>
              <a:t>is</a:t>
            </a:r>
            <a:r>
              <a:rPr lang="it-IT" sz="2400" b="1" dirty="0" smtClean="0"/>
              <a:t> the «Maschio Angioino»:</a:t>
            </a:r>
            <a:endParaRPr lang="it-IT" sz="24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43787"/>
            <a:ext cx="6915150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365" y="672008"/>
            <a:ext cx="2934429" cy="246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4729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765290" y="116632"/>
            <a:ext cx="26806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Pompei  </a:t>
            </a:r>
            <a:endParaRPr lang="it-IT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504" y="1074802"/>
            <a:ext cx="5508104" cy="1477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2400" dirty="0" err="1" smtClean="0">
                <a:solidFill>
                  <a:srgbClr val="212121"/>
                </a:solidFill>
                <a:latin typeface="inherit"/>
                <a:cs typeface="Arial" pitchFamily="34" charset="0"/>
              </a:rPr>
              <a:t>T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his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is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one</a:t>
            </a:r>
            <a:r>
              <a:rPr kumimoji="0" lang="it-IT" sz="2400" b="0" i="0" u="none" strike="noStrike" cap="none" normalizeH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of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most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important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archaeological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sites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in Campania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where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can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observe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a reality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dating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back to 79 AD 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when</a:t>
            </a:r>
            <a:r>
              <a:rPr kumimoji="0" lang="it-IT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 the Vesuvio </a:t>
            </a:r>
            <a:r>
              <a:rPr kumimoji="0" lang="it-IT" sz="2400" b="0" i="0" u="none" strike="noStrike" cap="none" normalizeH="0" baseline="0" dirty="0" err="1" smtClean="0">
                <a:ln>
                  <a:noFill/>
                </a:ln>
                <a:solidFill>
                  <a:srgbClr val="212121"/>
                </a:solidFill>
                <a:effectLst/>
                <a:latin typeface="inherit"/>
                <a:cs typeface="Arial" pitchFamily="34" charset="0"/>
              </a:rPr>
              <a:t>eruptioned</a:t>
            </a:r>
            <a:r>
              <a:rPr lang="it-IT" sz="2400" dirty="0" smtClean="0">
                <a:latin typeface="Arial" pitchFamily="34" charset="0"/>
                <a:cs typeface="Arial" pitchFamily="34" charset="0"/>
              </a:rPr>
              <a:t>.</a:t>
            </a:r>
            <a:endParaRPr kumimoji="0" lang="it-IT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46" y="805125"/>
            <a:ext cx="2844572" cy="189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320" y="3789040"/>
            <a:ext cx="3378962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56" y="2996952"/>
            <a:ext cx="4668991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6040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912768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825" y="2132856"/>
            <a:ext cx="6365263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48" y="1340768"/>
            <a:ext cx="4341102" cy="325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882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iacente">
  <a:themeElements>
    <a:clrScheme name="Adiacent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iacent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238</TotalTime>
  <Words>420</Words>
  <Application>Microsoft Office PowerPoint</Application>
  <PresentationFormat>Presentación en pantalla (4:3)</PresentationFormat>
  <Paragraphs>36</Paragraphs>
  <Slides>20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</vt:lpstr>
      <vt:lpstr>inherit</vt:lpstr>
      <vt:lpstr>Adiacente</vt:lpstr>
      <vt:lpstr>Presentación de PowerPoint</vt:lpstr>
      <vt:lpstr>Presentación de PowerPoint</vt:lpstr>
      <vt:lpstr>Campania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Campania</dc:title>
  <dc:creator>io</dc:creator>
  <cp:lastModifiedBy>Usuario</cp:lastModifiedBy>
  <cp:revision>34</cp:revision>
  <dcterms:created xsi:type="dcterms:W3CDTF">2017-09-28T12:04:30Z</dcterms:created>
  <dcterms:modified xsi:type="dcterms:W3CDTF">2017-10-12T07:12:26Z</dcterms:modified>
</cp:coreProperties>
</file>