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Lst>
  <p:notesMasterIdLst>
    <p:notesMasterId r:id="rId58"/>
  </p:notesMasterIdLst>
  <p:sldIdLst>
    <p:sldId id="256" r:id="rId3"/>
    <p:sldId id="257" r:id="rId4"/>
    <p:sldId id="277" r:id="rId5"/>
    <p:sldId id="278" r:id="rId6"/>
    <p:sldId id="279" r:id="rId7"/>
    <p:sldId id="280" r:id="rId8"/>
    <p:sldId id="281" r:id="rId9"/>
    <p:sldId id="282" r:id="rId10"/>
    <p:sldId id="289" r:id="rId11"/>
    <p:sldId id="290" r:id="rId12"/>
    <p:sldId id="291" r:id="rId13"/>
    <p:sldId id="292" r:id="rId14"/>
    <p:sldId id="293" r:id="rId15"/>
    <p:sldId id="294" r:id="rId16"/>
    <p:sldId id="295" r:id="rId17"/>
    <p:sldId id="268" r:id="rId18"/>
    <p:sldId id="275" r:id="rId19"/>
    <p:sldId id="276" r:id="rId20"/>
    <p:sldId id="269" r:id="rId21"/>
    <p:sldId id="305" r:id="rId22"/>
    <p:sldId id="306" r:id="rId23"/>
    <p:sldId id="307" r:id="rId24"/>
    <p:sldId id="308" r:id="rId25"/>
    <p:sldId id="270" r:id="rId26"/>
    <p:sldId id="296" r:id="rId27"/>
    <p:sldId id="297" r:id="rId28"/>
    <p:sldId id="298" r:id="rId29"/>
    <p:sldId id="259" r:id="rId30"/>
    <p:sldId id="260" r:id="rId31"/>
    <p:sldId id="261" r:id="rId32"/>
    <p:sldId id="258" r:id="rId33"/>
    <p:sldId id="262" r:id="rId34"/>
    <p:sldId id="263" r:id="rId35"/>
    <p:sldId id="264" r:id="rId36"/>
    <p:sldId id="265" r:id="rId37"/>
    <p:sldId id="266" r:id="rId38"/>
    <p:sldId id="272" r:id="rId39"/>
    <p:sldId id="283" r:id="rId40"/>
    <p:sldId id="286" r:id="rId41"/>
    <p:sldId id="287" r:id="rId42"/>
    <p:sldId id="284" r:id="rId43"/>
    <p:sldId id="285" r:id="rId44"/>
    <p:sldId id="309" r:id="rId45"/>
    <p:sldId id="310" r:id="rId46"/>
    <p:sldId id="311" r:id="rId47"/>
    <p:sldId id="312" r:id="rId48"/>
    <p:sldId id="313" r:id="rId49"/>
    <p:sldId id="274" r:id="rId50"/>
    <p:sldId id="299" r:id="rId51"/>
    <p:sldId id="300" r:id="rId52"/>
    <p:sldId id="301" r:id="rId53"/>
    <p:sldId id="302" r:id="rId54"/>
    <p:sldId id="303" r:id="rId55"/>
    <p:sldId id="304" r:id="rId56"/>
    <p:sldId id="321"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29" autoAdjust="0"/>
    <p:restoredTop sz="86131" autoAdjust="0"/>
  </p:normalViewPr>
  <p:slideViewPr>
    <p:cSldViewPr snapToGrid="0">
      <p:cViewPr varScale="1">
        <p:scale>
          <a:sx n="78" d="100"/>
          <a:sy n="78" d="100"/>
        </p:scale>
        <p:origin x="835"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A4DD2-1AC3-4C03-B0C1-B4B8CEF48E2A}" type="datetimeFigureOut">
              <a:rPr lang="es-ES" smtClean="0"/>
              <a:pPr/>
              <a:t>07/11/2017</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579BDA-4AF6-4E5E-8AA2-2E3734322EBD}" type="slidenum">
              <a:rPr lang="es-ES" smtClean="0"/>
              <a:pPr/>
              <a:t>‹Nº›</a:t>
            </a:fld>
            <a:endParaRPr lang="es-ES"/>
          </a:p>
        </p:txBody>
      </p:sp>
    </p:spTree>
    <p:extLst>
      <p:ext uri="{BB962C8B-B14F-4D97-AF65-F5344CB8AC3E}">
        <p14:creationId xmlns:p14="http://schemas.microsoft.com/office/powerpoint/2010/main" val="2119375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A579BDA-4AF6-4E5E-8AA2-2E3734322EBD}" type="slidenum">
              <a:rPr lang="es-ES" smtClean="0"/>
              <a:pPr/>
              <a:t>38</a:t>
            </a:fld>
            <a:endParaRPr lang="es-ES"/>
          </a:p>
        </p:txBody>
      </p:sp>
    </p:spTree>
    <p:extLst>
      <p:ext uri="{BB962C8B-B14F-4D97-AF65-F5344CB8AC3E}">
        <p14:creationId xmlns:p14="http://schemas.microsoft.com/office/powerpoint/2010/main" val="3240692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A579BDA-4AF6-4E5E-8AA2-2E3734322EBD}" type="slidenum">
              <a:rPr lang="es-ES" smtClean="0"/>
              <a:pPr/>
              <a:t>39</a:t>
            </a:fld>
            <a:endParaRPr lang="es-ES"/>
          </a:p>
        </p:txBody>
      </p:sp>
    </p:spTree>
    <p:extLst>
      <p:ext uri="{BB962C8B-B14F-4D97-AF65-F5344CB8AC3E}">
        <p14:creationId xmlns:p14="http://schemas.microsoft.com/office/powerpoint/2010/main" val="3234488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A579BDA-4AF6-4E5E-8AA2-2E3734322EBD}" type="slidenum">
              <a:rPr lang="es-ES" smtClean="0"/>
              <a:pPr/>
              <a:t>40</a:t>
            </a:fld>
            <a:endParaRPr lang="es-ES"/>
          </a:p>
        </p:txBody>
      </p:sp>
    </p:spTree>
    <p:extLst>
      <p:ext uri="{BB962C8B-B14F-4D97-AF65-F5344CB8AC3E}">
        <p14:creationId xmlns:p14="http://schemas.microsoft.com/office/powerpoint/2010/main" val="3986095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A579BDA-4AF6-4E5E-8AA2-2E3734322EBD}" type="slidenum">
              <a:rPr lang="es-ES" smtClean="0"/>
              <a:pPr/>
              <a:t>41</a:t>
            </a:fld>
            <a:endParaRPr lang="es-ES"/>
          </a:p>
        </p:txBody>
      </p:sp>
    </p:spTree>
    <p:extLst>
      <p:ext uri="{BB962C8B-B14F-4D97-AF65-F5344CB8AC3E}">
        <p14:creationId xmlns:p14="http://schemas.microsoft.com/office/powerpoint/2010/main" val="754810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A579BDA-4AF6-4E5E-8AA2-2E3734322EBD}" type="slidenum">
              <a:rPr lang="es-ES" smtClean="0"/>
              <a:pPr/>
              <a:t>42</a:t>
            </a:fld>
            <a:endParaRPr lang="es-ES"/>
          </a:p>
        </p:txBody>
      </p:sp>
    </p:spTree>
    <p:extLst>
      <p:ext uri="{BB962C8B-B14F-4D97-AF65-F5344CB8AC3E}">
        <p14:creationId xmlns:p14="http://schemas.microsoft.com/office/powerpoint/2010/main" val="29503091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pPr/>
              <a:t>11/7/2017</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pPr/>
              <a:t>11/7/2017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11/7/2017</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11/7/2017</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‹Nº›</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11/7/2017</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pPr/>
              <a:t>11/7/2017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pPr/>
              <a:t>11/7/2017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11/7/2017</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pPr/>
              <a:t>‹Nº›</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2902785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3022496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‹Nº›</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8DFA1846-DA80-1C48-A609-854EA85C59AD}" type="datetimeFigureOut">
              <a:rPr lang="en-US" dirty="0"/>
              <a:pPr/>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3566110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11/7/2017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34169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11/7/2017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711158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11/7/2017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2918720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11/7/2017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3120291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D0DF5E60-9974-AC48-9591-99C2BB44B7CF}" type="datetimeFigureOut">
              <a:rPr lang="en-US" dirty="0"/>
              <a:pPr/>
              <a:t>11/7/2017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25164256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s-ES" smtClean="0"/>
              <a:t>Haga clic para modificar el estilo de título del patrón</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11/7/2017</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4857078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18C79C5D-2A6F-F04D-97DA-BEF2467B64E4}" type="datetimeFigureOut">
              <a:rPr lang="en-US" dirty="0"/>
              <a:pPr/>
              <a:t>11/7/2017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26811889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8DFA1846-DA80-1C48-A609-854EA85C59AD}" type="datetimeFigureOut">
              <a:rPr lang="en-US" dirty="0"/>
              <a:pPr/>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22886111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s-ES" smtClean="0"/>
              <a:t>Haga clic para modificar el estilo de título del patrón</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s-ES" smtClean="0"/>
              <a:t>Editar el estilo de texto del patrón</a:t>
            </a:r>
          </a:p>
        </p:txBody>
      </p:sp>
      <p:sp>
        <p:nvSpPr>
          <p:cNvPr id="2" name="Date Placeholder 1"/>
          <p:cNvSpPr>
            <a:spLocks noGrp="1"/>
          </p:cNvSpPr>
          <p:nvPr>
            <p:ph type="dt" sz="half" idx="10"/>
          </p:nvPr>
        </p:nvSpPr>
        <p:spPr/>
        <p:txBody>
          <a:bodyPr/>
          <a:lstStyle/>
          <a:p>
            <a:fld id="{FBF54567-0DE4-3F47-BF90-CB84690072F9}" type="datetimeFigureOut">
              <a:rPr lang="en-US" dirty="0"/>
              <a:pPr/>
              <a:t>11/7/2017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963890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11/7/2017</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pPr/>
              <a:t>‹Nº›</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20005602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167520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pPr/>
              <a:t>11/7/2017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85800" y="3132666"/>
            <a:ext cx="5311775" cy="3086019"/>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172200" y="3132666"/>
            <a:ext cx="5334000" cy="3086019"/>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11/7/2017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11/7/2017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pPr/>
              <a:t>11/7/2017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pPr/>
              <a:t>11/7/2017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pPr/>
              <a:t>11/7/2017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11/7/2017</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11/7/2017</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1990070650"/>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9.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85.png"/><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19.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5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5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5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5" Type="http://schemas.openxmlformats.org/officeDocument/2006/relationships/image" Target="../media/image114.gif"/><Relationship Id="rId4" Type="http://schemas.openxmlformats.org/officeDocument/2006/relationships/image" Target="../media/image113.jpe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1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19.xml"/><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267097" y="3658331"/>
            <a:ext cx="9448800" cy="1825096"/>
          </a:xfrm>
        </p:spPr>
        <p:txBody>
          <a:bodyPr>
            <a:normAutofit fontScale="90000"/>
          </a:bodyPr>
          <a:lstStyle/>
          <a:p>
            <a:r>
              <a:rPr lang="es-ES" b="1" dirty="0" smtClean="0">
                <a:solidFill>
                  <a:srgbClr val="002060"/>
                </a:solidFill>
              </a:rPr>
              <a:t>¡CUANDO LA TIERRA TIEMBLA! ¿ESTAMOS PREPARADOS?</a:t>
            </a:r>
            <a:br>
              <a:rPr lang="es-ES" b="1" dirty="0" smtClean="0">
                <a:solidFill>
                  <a:srgbClr val="002060"/>
                </a:solidFill>
              </a:rPr>
            </a:br>
            <a:r>
              <a:rPr lang="es-ES" b="1" dirty="0">
                <a:solidFill>
                  <a:srgbClr val="002060"/>
                </a:solidFill>
              </a:rPr>
              <a:t/>
            </a:r>
            <a:br>
              <a:rPr lang="es-ES" b="1" dirty="0">
                <a:solidFill>
                  <a:srgbClr val="002060"/>
                </a:solidFill>
              </a:rPr>
            </a:br>
            <a:r>
              <a:rPr lang="es-ES" sz="3100" b="1" dirty="0" smtClean="0">
                <a:solidFill>
                  <a:schemeClr val="accent5">
                    <a:lumMod val="60000"/>
                    <a:lumOff val="40000"/>
                  </a:schemeClr>
                </a:solidFill>
              </a:rPr>
              <a:t>ERASMUS 2017-2018</a:t>
            </a:r>
            <a:br>
              <a:rPr lang="es-ES" sz="3100" b="1" dirty="0" smtClean="0">
                <a:solidFill>
                  <a:schemeClr val="accent5">
                    <a:lumMod val="60000"/>
                    <a:lumOff val="40000"/>
                  </a:schemeClr>
                </a:solidFill>
              </a:rPr>
            </a:br>
            <a:r>
              <a:rPr lang="es-ES" sz="3100" b="1" dirty="0" smtClean="0">
                <a:solidFill>
                  <a:srgbClr val="92D050"/>
                </a:solidFill>
              </a:rPr>
              <a:t>ESPAÑA-FRANCIA</a:t>
            </a:r>
            <a:endParaRPr lang="es-ES" sz="3100" b="1" dirty="0">
              <a:solidFill>
                <a:srgbClr val="92D050"/>
              </a:solidFill>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8349" y="631010"/>
            <a:ext cx="3344091" cy="3549104"/>
          </a:xfrm>
          <a:prstGeom prst="rect">
            <a:avLst/>
          </a:prstGeom>
        </p:spPr>
      </p:pic>
    </p:spTree>
    <p:extLst>
      <p:ext uri="{BB962C8B-B14F-4D97-AF65-F5344CB8AC3E}">
        <p14:creationId xmlns:p14="http://schemas.microsoft.com/office/powerpoint/2010/main" val="3105420741"/>
      </p:ext>
    </p:extLst>
  </p:cSld>
  <p:clrMapOvr>
    <a:masterClrMapping/>
  </p:clrMapOvr>
  <p:transition>
    <p:pull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smtClean="0">
                <a:solidFill>
                  <a:schemeClr val="tx2">
                    <a:lumMod val="75000"/>
                  </a:schemeClr>
                </a:solidFill>
              </a:rPr>
              <a:t>1.1 </a:t>
            </a:r>
            <a:r>
              <a:rPr lang="es-ES" sz="3200" b="1" dirty="0" smtClean="0">
                <a:solidFill>
                  <a:schemeClr val="accent3">
                    <a:lumMod val="60000"/>
                    <a:lumOff val="40000"/>
                  </a:schemeClr>
                </a:solidFill>
              </a:rPr>
              <a:t>Situación de las islas</a:t>
            </a:r>
            <a:endParaRPr lang="es-ES" sz="3200" b="1" dirty="0">
              <a:solidFill>
                <a:schemeClr val="accent3">
                  <a:lumMod val="60000"/>
                  <a:lumOff val="40000"/>
                </a:schemeClr>
              </a:solidFill>
            </a:endParaRPr>
          </a:p>
        </p:txBody>
      </p:sp>
      <p:sp>
        <p:nvSpPr>
          <p:cNvPr id="11" name="10 Marcador de contenido"/>
          <p:cNvSpPr>
            <a:spLocks noGrp="1"/>
          </p:cNvSpPr>
          <p:nvPr>
            <p:ph sz="half" idx="1"/>
          </p:nvPr>
        </p:nvSpPr>
        <p:spPr/>
        <p:txBody>
          <a:bodyPr>
            <a:normAutofit/>
          </a:bodyPr>
          <a:lstStyle/>
          <a:p>
            <a:endParaRPr lang="es-ES" dirty="0"/>
          </a:p>
          <a:p>
            <a:endParaRPr lang="es-ES" dirty="0" smtClean="0"/>
          </a:p>
          <a:p>
            <a:endParaRPr lang="es-ES" dirty="0"/>
          </a:p>
          <a:p>
            <a:endParaRPr lang="es-ES" dirty="0" smtClean="0"/>
          </a:p>
          <a:p>
            <a:r>
              <a:rPr lang="es-ES" dirty="0" smtClean="0"/>
              <a:t>Las Antillas Menores coinciden con el borde de la placa exterior de la placa del Caribe</a:t>
            </a:r>
          </a:p>
        </p:txBody>
      </p:sp>
      <p:pic>
        <p:nvPicPr>
          <p:cNvPr id="13" name="12 Marcador de contenido"/>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97600" y="2398142"/>
            <a:ext cx="5384800" cy="3049143"/>
          </a:xfrm>
        </p:spPr>
      </p:pic>
      <p:pic>
        <p:nvPicPr>
          <p:cNvPr id="1026" name="Picture 2" descr="C:\Users\usuario\Desktop\alberto\flech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3819" y="1807985"/>
            <a:ext cx="1551947" cy="46922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uario\Desktop\alberto\Placas_tectonicas_mayores.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059" y="1196753"/>
            <a:ext cx="3810000" cy="195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0728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smtClean="0">
                <a:solidFill>
                  <a:schemeClr val="tx2">
                    <a:lumMod val="50000"/>
                  </a:schemeClr>
                </a:solidFill>
              </a:rPr>
              <a:t>1.2 </a:t>
            </a:r>
            <a:r>
              <a:rPr lang="es-ES" sz="3200" b="1" dirty="0" smtClean="0">
                <a:solidFill>
                  <a:schemeClr val="accent4">
                    <a:lumMod val="75000"/>
                  </a:schemeClr>
                </a:solidFill>
              </a:rPr>
              <a:t>Cómo se forman</a:t>
            </a:r>
            <a:endParaRPr lang="es-ES" sz="3200" b="1" dirty="0">
              <a:solidFill>
                <a:schemeClr val="accent4">
                  <a:lumMod val="75000"/>
                </a:schemeClr>
              </a:solidFill>
            </a:endParaRPr>
          </a:p>
        </p:txBody>
      </p:sp>
      <p:sp>
        <p:nvSpPr>
          <p:cNvPr id="3" name="2 Marcador de contenido"/>
          <p:cNvSpPr>
            <a:spLocks noGrp="1"/>
          </p:cNvSpPr>
          <p:nvPr>
            <p:ph sz="half" idx="1"/>
          </p:nvPr>
        </p:nvSpPr>
        <p:spPr/>
        <p:txBody>
          <a:bodyPr>
            <a:normAutofit/>
          </a:bodyPr>
          <a:lstStyle/>
          <a:p>
            <a:r>
              <a:rPr lang="es-ES" sz="2400" dirty="0" smtClean="0"/>
              <a:t>El vulcanismo de Basse-Terre comenzó hace 3 millones de años con la formación del Complejo Basal y de la Cadena Norte, en el extremo norte de la isla</a:t>
            </a:r>
          </a:p>
          <a:p>
            <a:pPr>
              <a:buNone/>
            </a:pPr>
            <a:endParaRPr lang="es-ES" sz="2400" dirty="0"/>
          </a:p>
        </p:txBody>
      </p:sp>
      <p:pic>
        <p:nvPicPr>
          <p:cNvPr id="5" name="4 Marcador de contenido" descr="C:\Users\ana_b\AppData\Local\Microsoft\Windows\INetCache\Content.Word\localización-volcanes-IPGP.JPG"/>
          <p:cNvPicPr>
            <a:picLocks noGrp="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618337" y="1719263"/>
            <a:ext cx="4543327" cy="4406900"/>
          </a:xfrm>
          <a:prstGeom prst="rect">
            <a:avLst/>
          </a:prstGeom>
          <a:noFill/>
          <a:ln>
            <a:noFill/>
          </a:ln>
        </p:spPr>
      </p:pic>
    </p:spTree>
    <p:extLst>
      <p:ext uri="{BB962C8B-B14F-4D97-AF65-F5344CB8AC3E}">
        <p14:creationId xmlns:p14="http://schemas.microsoft.com/office/powerpoint/2010/main" val="23674635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smtClean="0">
                <a:solidFill>
                  <a:schemeClr val="accent4">
                    <a:lumMod val="75000"/>
                  </a:schemeClr>
                </a:solidFill>
              </a:rPr>
              <a:t>Cómo se forman</a:t>
            </a:r>
            <a:endParaRPr lang="es-ES" sz="3200" b="1" dirty="0">
              <a:solidFill>
                <a:schemeClr val="accent4">
                  <a:lumMod val="75000"/>
                </a:schemeClr>
              </a:solidFill>
            </a:endParaRPr>
          </a:p>
        </p:txBody>
      </p:sp>
      <p:sp>
        <p:nvSpPr>
          <p:cNvPr id="3" name="2 Marcador de contenido"/>
          <p:cNvSpPr>
            <a:spLocks noGrp="1"/>
          </p:cNvSpPr>
          <p:nvPr>
            <p:ph sz="half" idx="1"/>
          </p:nvPr>
        </p:nvSpPr>
        <p:spPr/>
        <p:txBody>
          <a:bodyPr/>
          <a:lstStyle/>
          <a:p>
            <a:r>
              <a:rPr lang="es-ES" dirty="0"/>
              <a:t>M</a:t>
            </a:r>
            <a:r>
              <a:rPr lang="es-ES" dirty="0" smtClean="0"/>
              <a:t>uchas de las islas se formaron como resultado de la subducción, cuando una o más placas del Atlántico se deslizaron por debajo de la placa del Caribe.</a:t>
            </a:r>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rot="16200000">
            <a:off x="7697160" y="893265"/>
            <a:ext cx="2531528" cy="5629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52559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smtClean="0">
                <a:solidFill>
                  <a:schemeClr val="tx2">
                    <a:lumMod val="50000"/>
                  </a:schemeClr>
                </a:solidFill>
              </a:rPr>
              <a:t>1.3 </a:t>
            </a:r>
            <a:r>
              <a:rPr lang="es-ES" sz="3200" b="1" dirty="0" smtClean="0">
                <a:solidFill>
                  <a:schemeClr val="accent5">
                    <a:lumMod val="40000"/>
                    <a:lumOff val="60000"/>
                  </a:schemeClr>
                </a:solidFill>
              </a:rPr>
              <a:t>El proceso de formación</a:t>
            </a:r>
            <a:endParaRPr lang="es-ES" sz="3200" b="1" dirty="0">
              <a:solidFill>
                <a:schemeClr val="accent5">
                  <a:lumMod val="40000"/>
                  <a:lumOff val="60000"/>
                </a:schemeClr>
              </a:solidFill>
            </a:endParaRPr>
          </a:p>
        </p:txBody>
      </p:sp>
      <p:sp>
        <p:nvSpPr>
          <p:cNvPr id="3" name="2 Marcador de contenido"/>
          <p:cNvSpPr>
            <a:spLocks noGrp="1"/>
          </p:cNvSpPr>
          <p:nvPr>
            <p:ph sz="half" idx="1"/>
          </p:nvPr>
        </p:nvSpPr>
        <p:spPr/>
        <p:txBody>
          <a:bodyPr>
            <a:normAutofit/>
          </a:bodyPr>
          <a:lstStyle/>
          <a:p>
            <a:r>
              <a:rPr lang="es-ES" sz="1800" dirty="0"/>
              <a:t>En una zona de subducción, el borde de una placa se desliza por debajo de la otra, oprimiéndola. Cuando un continente se encuentra próximo a una zona de subducción, surgen a lo largo de su línea costera volcanes que actúan como válvulas naturales para liberar la presión del interior de la Tierra, producida por el empuje de la placa en subducción contra la placa </a:t>
            </a:r>
            <a:r>
              <a:rPr lang="es-ES" sz="1800" dirty="0" smtClean="0"/>
              <a:t>oprimida.</a:t>
            </a:r>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rot="16200000">
            <a:off x="7530172" y="1033094"/>
            <a:ext cx="2627957" cy="52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16866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smtClean="0">
                <a:solidFill>
                  <a:schemeClr val="accent5">
                    <a:lumMod val="40000"/>
                    <a:lumOff val="60000"/>
                  </a:schemeClr>
                </a:solidFill>
              </a:rPr>
              <a:t>El proceso de formación</a:t>
            </a:r>
            <a:endParaRPr lang="es-ES" sz="3200" b="1" dirty="0">
              <a:solidFill>
                <a:schemeClr val="accent5">
                  <a:lumMod val="40000"/>
                  <a:lumOff val="60000"/>
                </a:schemeClr>
              </a:solidFill>
            </a:endParaRPr>
          </a:p>
        </p:txBody>
      </p:sp>
      <p:sp>
        <p:nvSpPr>
          <p:cNvPr id="3" name="2 Marcador de contenido"/>
          <p:cNvSpPr>
            <a:spLocks noGrp="1"/>
          </p:cNvSpPr>
          <p:nvPr>
            <p:ph sz="half" idx="1"/>
          </p:nvPr>
        </p:nvSpPr>
        <p:spPr/>
        <p:txBody>
          <a:bodyPr>
            <a:normAutofit/>
          </a:bodyPr>
          <a:lstStyle/>
          <a:p>
            <a:r>
              <a:rPr lang="es-ES" sz="2000" dirty="0"/>
              <a:t>Las temperaturas y la presión (que aumentan con la profundidad) generan la volatilización de parte de los componentes de la placa en subducción provocando la fusión de su manto y generan un magma de baja densidad que asciende desde la litosfera a través de la corteza terrestre a la superficie. </a:t>
            </a:r>
            <a:endParaRPr lang="es-ES" sz="2000" dirty="0" smtClean="0"/>
          </a:p>
          <a:p>
            <a:endParaRPr lang="es-ES" sz="1600" dirty="0">
              <a:solidFill>
                <a:srgbClr val="FF0000"/>
              </a:solidFill>
            </a:endParaRPr>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rot="16200000">
            <a:off x="7439891" y="1411033"/>
            <a:ext cx="2406672" cy="4807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880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smtClean="0">
                <a:solidFill>
                  <a:schemeClr val="accent5">
                    <a:lumMod val="40000"/>
                    <a:lumOff val="60000"/>
                  </a:schemeClr>
                </a:solidFill>
              </a:rPr>
              <a:t>El proceso de formación</a:t>
            </a:r>
            <a:endParaRPr lang="es-ES" sz="3200" b="1" dirty="0">
              <a:solidFill>
                <a:schemeClr val="accent5">
                  <a:lumMod val="40000"/>
                  <a:lumOff val="60000"/>
                </a:schemeClr>
              </a:solidFill>
            </a:endParaRPr>
          </a:p>
        </p:txBody>
      </p:sp>
      <p:sp>
        <p:nvSpPr>
          <p:cNvPr id="4" name="3 Marcador de contenido"/>
          <p:cNvSpPr>
            <a:spLocks noGrp="1"/>
          </p:cNvSpPr>
          <p:nvPr>
            <p:ph sz="half" idx="2"/>
          </p:nvPr>
        </p:nvSpPr>
        <p:spPr/>
        <p:txBody>
          <a:bodyPr>
            <a:noAutofit/>
          </a:bodyPr>
          <a:lstStyle/>
          <a:p>
            <a:r>
              <a:rPr lang="es-ES" sz="2000" dirty="0"/>
              <a:t>Pero de no existir tierras cercanas a una zona de subducción, la resultante cadena de volcanes emergerá desde el fondo marino constituyendo islas volcánicas y presentará la forma de un arco paralelo al límite de la placa </a:t>
            </a:r>
            <a:r>
              <a:rPr lang="es-ES" sz="2000" dirty="0" smtClean="0"/>
              <a:t>presionada .</a:t>
            </a:r>
          </a:p>
        </p:txBody>
      </p:sp>
      <p:pic>
        <p:nvPicPr>
          <p:cNvPr id="409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rot="16200000">
            <a:off x="1305849" y="2650697"/>
            <a:ext cx="4565228" cy="2798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03714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18114" y="1404453"/>
            <a:ext cx="8610600" cy="1293028"/>
          </a:xfrm>
        </p:spPr>
        <p:txBody>
          <a:bodyPr>
            <a:normAutofit fontScale="90000"/>
          </a:bodyPr>
          <a:lstStyle/>
          <a:p>
            <a:r>
              <a:rPr lang="es-ES" b="1" dirty="0">
                <a:solidFill>
                  <a:schemeClr val="tx2">
                    <a:lumMod val="50000"/>
                  </a:schemeClr>
                </a:solidFill>
              </a:rPr>
              <a:t>2.</a:t>
            </a:r>
            <a:r>
              <a:rPr lang="es-ES" dirty="0"/>
              <a:t> </a:t>
            </a:r>
            <a:r>
              <a:rPr lang="es-ES" b="1" dirty="0">
                <a:solidFill>
                  <a:schemeClr val="accent6">
                    <a:lumMod val="60000"/>
                    <a:lumOff val="40000"/>
                  </a:schemeClr>
                </a:solidFill>
              </a:rPr>
              <a:t>Estudio del volcán La </a:t>
            </a:r>
            <a:r>
              <a:rPr lang="es-ES" b="1" dirty="0" err="1">
                <a:solidFill>
                  <a:schemeClr val="accent6">
                    <a:lumMod val="60000"/>
                    <a:lumOff val="40000"/>
                  </a:schemeClr>
                </a:solidFill>
              </a:rPr>
              <a:t>Soufrière</a:t>
            </a:r>
            <a:r>
              <a:rPr lang="es-ES" b="1" dirty="0">
                <a:solidFill>
                  <a:schemeClr val="accent6">
                    <a:lumMod val="60000"/>
                    <a:lumOff val="40000"/>
                  </a:schemeClr>
                </a:solidFill>
              </a:rPr>
              <a:t> de </a:t>
            </a:r>
            <a:r>
              <a:rPr lang="es-ES" b="1" dirty="0" err="1">
                <a:solidFill>
                  <a:schemeClr val="accent6">
                    <a:lumMod val="60000"/>
                    <a:lumOff val="40000"/>
                  </a:schemeClr>
                </a:solidFill>
              </a:rPr>
              <a:t>Guadeloupe</a:t>
            </a:r>
            <a:r>
              <a:rPr lang="es-ES" b="1" dirty="0">
                <a:solidFill>
                  <a:schemeClr val="accent6">
                    <a:lumMod val="60000"/>
                    <a:lumOff val="40000"/>
                  </a:schemeClr>
                </a:solidFill>
              </a:rPr>
              <a:t> y análisis de sus últimas erupciones y consecuencias en las zonas próximas.</a:t>
            </a:r>
            <a:br>
              <a:rPr lang="es-ES" b="1" dirty="0">
                <a:solidFill>
                  <a:schemeClr val="accent6">
                    <a:lumMod val="60000"/>
                    <a:lumOff val="40000"/>
                  </a:schemeClr>
                </a:solidFill>
              </a:rPr>
            </a:br>
            <a:endParaRPr lang="es-ES" b="1" dirty="0">
              <a:solidFill>
                <a:schemeClr val="accent6">
                  <a:lumMod val="60000"/>
                  <a:lumOff val="40000"/>
                </a:schemeClr>
              </a:solidFill>
            </a:endParaRPr>
          </a:p>
        </p:txBody>
      </p:sp>
      <p:sp>
        <p:nvSpPr>
          <p:cNvPr id="3" name="CuadroTexto 2"/>
          <p:cNvSpPr txBox="1"/>
          <p:nvPr/>
        </p:nvSpPr>
        <p:spPr>
          <a:xfrm>
            <a:off x="143691" y="2697481"/>
            <a:ext cx="5786846" cy="4216539"/>
          </a:xfrm>
          <a:prstGeom prst="rect">
            <a:avLst/>
          </a:prstGeom>
          <a:noFill/>
        </p:spPr>
        <p:txBody>
          <a:bodyPr wrap="square" rtlCol="0">
            <a:spAutoFit/>
          </a:bodyPr>
          <a:lstStyle/>
          <a:p>
            <a:r>
              <a:rPr lang="es-ES" sz="2500" dirty="0" smtClean="0"/>
              <a:t>La </a:t>
            </a:r>
            <a:r>
              <a:rPr lang="es-ES" sz="2500" dirty="0" err="1" smtClean="0"/>
              <a:t>Soufrière</a:t>
            </a:r>
            <a:r>
              <a:rPr lang="es-ES" sz="2500" dirty="0" smtClean="0"/>
              <a:t> es </a:t>
            </a:r>
            <a:r>
              <a:rPr lang="es-ES" sz="2500" dirty="0"/>
              <a:t>el punto mas alto de las Antillas Menores, la cúpula de la </a:t>
            </a:r>
            <a:r>
              <a:rPr lang="es-ES" sz="2500" dirty="0" err="1"/>
              <a:t>Soufiére</a:t>
            </a:r>
            <a:r>
              <a:rPr lang="es-ES" sz="2500" dirty="0"/>
              <a:t> pertenece al complejo </a:t>
            </a:r>
            <a:r>
              <a:rPr lang="es-ES" sz="2500" dirty="0" err="1"/>
              <a:t>volcanico</a:t>
            </a:r>
            <a:r>
              <a:rPr lang="es-ES" sz="2500" dirty="0"/>
              <a:t> de la Grande-</a:t>
            </a:r>
            <a:r>
              <a:rPr lang="es-ES" sz="2500" dirty="0" err="1"/>
              <a:t>Découverte</a:t>
            </a:r>
            <a:r>
              <a:rPr lang="es-ES" sz="2500" dirty="0"/>
              <a:t>, que fue construido alrededor de hace 200 000 años en el sur de Basse-Terre. Con la forma de un cono truncado, la cúpula es relativamente reciente, ya que se construyó en el siglo XV. </a:t>
            </a:r>
          </a:p>
          <a:p>
            <a:endParaRPr lang="es-ES" dirty="0"/>
          </a:p>
        </p:txBody>
      </p:sp>
      <p:pic>
        <p:nvPicPr>
          <p:cNvPr id="1026" name="Picture 2" descr="Resultado de imagen de la soufrière guadelou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7189" y="3120319"/>
            <a:ext cx="4480559" cy="3362461"/>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418011" y="1828800"/>
            <a:ext cx="3840480" cy="553998"/>
          </a:xfrm>
          <a:prstGeom prst="rect">
            <a:avLst/>
          </a:prstGeom>
          <a:noFill/>
        </p:spPr>
        <p:txBody>
          <a:bodyPr wrap="square" rtlCol="0">
            <a:spAutoFit/>
          </a:bodyPr>
          <a:lstStyle/>
          <a:p>
            <a:r>
              <a:rPr lang="es-ES" sz="3000" b="1" dirty="0" smtClean="0">
                <a:solidFill>
                  <a:schemeClr val="tx2">
                    <a:lumMod val="50000"/>
                  </a:schemeClr>
                </a:solidFill>
              </a:rPr>
              <a:t>2.1</a:t>
            </a:r>
            <a:r>
              <a:rPr lang="es-ES" sz="3000" b="1" dirty="0" smtClean="0">
                <a:solidFill>
                  <a:srgbClr val="00B0F0"/>
                </a:solidFill>
              </a:rPr>
              <a:t> LA SOUFRIÈRE.</a:t>
            </a:r>
            <a:endParaRPr lang="es-ES" sz="3000" b="1" dirty="0">
              <a:solidFill>
                <a:srgbClr val="00B0F0"/>
              </a:solidFill>
            </a:endParaRPr>
          </a:p>
        </p:txBody>
      </p:sp>
    </p:spTree>
    <p:extLst>
      <p:ext uri="{BB962C8B-B14F-4D97-AF65-F5344CB8AC3E}">
        <p14:creationId xmlns:p14="http://schemas.microsoft.com/office/powerpoint/2010/main" val="3930183405"/>
      </p:ext>
    </p:extLst>
  </p:cSld>
  <p:clrMapOvr>
    <a:masterClrMapping/>
  </p:clrMapOvr>
  <p:transition>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43690" y="2697481"/>
            <a:ext cx="10966269" cy="4247317"/>
          </a:xfrm>
          <a:prstGeom prst="rect">
            <a:avLst/>
          </a:prstGeom>
          <a:noFill/>
        </p:spPr>
        <p:txBody>
          <a:bodyPr wrap="square" rtlCol="0">
            <a:spAutoFit/>
          </a:bodyPr>
          <a:lstStyle/>
          <a:p>
            <a:r>
              <a:rPr lang="es-ES" sz="2800" dirty="0"/>
              <a:t>Desde su formación, la cúpula de la </a:t>
            </a:r>
            <a:r>
              <a:rPr lang="es-ES" sz="2800" dirty="0" err="1"/>
              <a:t>Soufriere</a:t>
            </a:r>
            <a:r>
              <a:rPr lang="es-ES" sz="2800" dirty="0"/>
              <a:t>, compuesta de lava relativamente viscosa y andesita basáltica, ha experimentado muchas erupciones en el terreno. Estas erupciones se producen cuando el magma, sin tener que volver a la superficie, provoca calentamiento, acuíferos profundos de vaporización. Esta presión de vaporización a continuación, conduce a la fractura del edificio y una liberación repentina de la ceniza, cantos rodados y los residuos de lava antigua y vapor de agua.</a:t>
            </a:r>
          </a:p>
          <a:p>
            <a:endParaRPr lang="es-ES" dirty="0"/>
          </a:p>
        </p:txBody>
      </p:sp>
      <p:sp>
        <p:nvSpPr>
          <p:cNvPr id="4" name="CuadroTexto 3"/>
          <p:cNvSpPr txBox="1"/>
          <p:nvPr/>
        </p:nvSpPr>
        <p:spPr>
          <a:xfrm>
            <a:off x="418010" y="1828800"/>
            <a:ext cx="7323909" cy="553998"/>
          </a:xfrm>
          <a:prstGeom prst="rect">
            <a:avLst/>
          </a:prstGeom>
          <a:noFill/>
        </p:spPr>
        <p:txBody>
          <a:bodyPr wrap="square" rtlCol="0">
            <a:spAutoFit/>
          </a:bodyPr>
          <a:lstStyle/>
          <a:p>
            <a:r>
              <a:rPr lang="es-ES" sz="3000" b="1" dirty="0" smtClean="0">
                <a:solidFill>
                  <a:schemeClr val="tx2">
                    <a:lumMod val="50000"/>
                  </a:schemeClr>
                </a:solidFill>
              </a:rPr>
              <a:t>2.2</a:t>
            </a:r>
            <a:r>
              <a:rPr lang="es-ES" sz="3000" b="1" dirty="0" smtClean="0">
                <a:solidFill>
                  <a:srgbClr val="00B0F0"/>
                </a:solidFill>
              </a:rPr>
              <a:t> ANÁLISIS DE LAS ERUPCIONES.</a:t>
            </a:r>
            <a:endParaRPr lang="es-ES" sz="3000" b="1" dirty="0">
              <a:solidFill>
                <a:srgbClr val="00B0F0"/>
              </a:solidFill>
            </a:endParaRPr>
          </a:p>
        </p:txBody>
      </p:sp>
      <p:pic>
        <p:nvPicPr>
          <p:cNvPr id="2050" name="Picture 2" descr="Resultado de imagen de erupciones de la soufrière guadelou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1919" y="277205"/>
            <a:ext cx="3368040" cy="2197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71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43691" y="2697481"/>
            <a:ext cx="5786846" cy="3447098"/>
          </a:xfrm>
          <a:prstGeom prst="rect">
            <a:avLst/>
          </a:prstGeom>
          <a:noFill/>
        </p:spPr>
        <p:txBody>
          <a:bodyPr wrap="square" rtlCol="0">
            <a:spAutoFit/>
          </a:bodyPr>
          <a:lstStyle/>
          <a:p>
            <a:r>
              <a:rPr lang="es-ES" sz="2500" dirty="0"/>
              <a:t>Las últimas erupciones de la </a:t>
            </a:r>
            <a:r>
              <a:rPr lang="es-ES" sz="2500" dirty="0" err="1"/>
              <a:t>Soufrière</a:t>
            </a:r>
            <a:r>
              <a:rPr lang="es-ES" sz="2500" dirty="0"/>
              <a:t> son </a:t>
            </a:r>
            <a:r>
              <a:rPr lang="es-ES" sz="2500" dirty="0" smtClean="0"/>
              <a:t>en 1976</a:t>
            </a:r>
            <a:r>
              <a:rPr lang="es-ES" sz="2500" dirty="0"/>
              <a:t>, cuando el temor a una violenta explosión de la cúpula había llevado a las autoridades a evacuar temporalmente la población. Muy fracturada, la cúpula es ahora la sede de la actividad hidrotermal.</a:t>
            </a:r>
          </a:p>
          <a:p>
            <a:endParaRPr lang="es-ES" dirty="0"/>
          </a:p>
        </p:txBody>
      </p:sp>
      <p:sp>
        <p:nvSpPr>
          <p:cNvPr id="4" name="CuadroTexto 3"/>
          <p:cNvSpPr txBox="1"/>
          <p:nvPr/>
        </p:nvSpPr>
        <p:spPr>
          <a:xfrm>
            <a:off x="418010" y="1828800"/>
            <a:ext cx="4611189" cy="553998"/>
          </a:xfrm>
          <a:prstGeom prst="rect">
            <a:avLst/>
          </a:prstGeom>
          <a:noFill/>
        </p:spPr>
        <p:txBody>
          <a:bodyPr wrap="square" rtlCol="0">
            <a:spAutoFit/>
          </a:bodyPr>
          <a:lstStyle/>
          <a:p>
            <a:r>
              <a:rPr lang="es-ES" sz="3000" b="1" dirty="0" smtClean="0">
                <a:solidFill>
                  <a:schemeClr val="tx2">
                    <a:lumMod val="50000"/>
                  </a:schemeClr>
                </a:solidFill>
              </a:rPr>
              <a:t>2.3</a:t>
            </a:r>
            <a:r>
              <a:rPr lang="es-ES" sz="3000" b="1" dirty="0" smtClean="0">
                <a:solidFill>
                  <a:srgbClr val="00B0F0"/>
                </a:solidFill>
              </a:rPr>
              <a:t> CONSECUENCIAS</a:t>
            </a:r>
            <a:endParaRPr lang="es-ES" sz="3000" b="1" dirty="0">
              <a:solidFill>
                <a:srgbClr val="00B0F0"/>
              </a:solidFill>
            </a:endParaRPr>
          </a:p>
        </p:txBody>
      </p:sp>
      <p:pic>
        <p:nvPicPr>
          <p:cNvPr id="6" name="Picture 4" descr="Resultado de imagen de SITUACION LA SOUFRIÈRE GUADALU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1738" y="296947"/>
            <a:ext cx="2032058" cy="290178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9085" y="3484470"/>
            <a:ext cx="4735195" cy="31594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de CONSECUENCIAS ERUPCIONES DE LA SOUFRIÈRE GUADALU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43426"/>
            <a:ext cx="2233476" cy="2977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455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83428" y="659870"/>
            <a:ext cx="8610600" cy="1293028"/>
          </a:xfrm>
        </p:spPr>
        <p:txBody>
          <a:bodyPr>
            <a:normAutofit fontScale="90000"/>
          </a:bodyPr>
          <a:lstStyle/>
          <a:p>
            <a:r>
              <a:rPr lang="es-ES" b="1" dirty="0">
                <a:solidFill>
                  <a:schemeClr val="tx2">
                    <a:lumMod val="50000"/>
                  </a:schemeClr>
                </a:solidFill>
              </a:rPr>
              <a:t>3. </a:t>
            </a:r>
            <a:r>
              <a:rPr lang="es-ES" b="1" dirty="0">
                <a:solidFill>
                  <a:schemeClr val="accent6">
                    <a:lumMod val="60000"/>
                    <a:lumOff val="40000"/>
                  </a:schemeClr>
                </a:solidFill>
              </a:rPr>
              <a:t>Estudio sobre la flora y fauna de la </a:t>
            </a:r>
            <a:r>
              <a:rPr lang="es-ES" b="1" dirty="0" err="1">
                <a:solidFill>
                  <a:schemeClr val="accent6">
                    <a:lumMod val="60000"/>
                    <a:lumOff val="40000"/>
                  </a:schemeClr>
                </a:solidFill>
              </a:rPr>
              <a:t>Soufrière</a:t>
            </a:r>
            <a:r>
              <a:rPr lang="es-ES" b="1" dirty="0">
                <a:solidFill>
                  <a:schemeClr val="accent6">
                    <a:lumMod val="60000"/>
                    <a:lumOff val="40000"/>
                  </a:schemeClr>
                </a:solidFill>
              </a:rPr>
              <a:t>.</a:t>
            </a:r>
            <a:br>
              <a:rPr lang="es-ES" b="1" dirty="0">
                <a:solidFill>
                  <a:schemeClr val="accent6">
                    <a:lumMod val="60000"/>
                    <a:lumOff val="40000"/>
                  </a:schemeClr>
                </a:solidFill>
              </a:rPr>
            </a:br>
            <a:endParaRPr lang="es-ES" b="1" dirty="0">
              <a:solidFill>
                <a:schemeClr val="accent6">
                  <a:lumMod val="60000"/>
                  <a:lumOff val="40000"/>
                </a:schemeClr>
              </a:solidFill>
            </a:endParaRPr>
          </a:p>
        </p:txBody>
      </p:sp>
      <p:pic>
        <p:nvPicPr>
          <p:cNvPr id="3" name="2 Imagen"/>
          <p:cNvPicPr>
            <a:picLocks noChangeAspect="1"/>
          </p:cNvPicPr>
          <p:nvPr/>
        </p:nvPicPr>
        <p:blipFill>
          <a:blip r:embed="rId2">
            <a:alphaModFix/>
            <a:lum/>
          </a:blip>
          <a:srcRect/>
          <a:stretch>
            <a:fillRect/>
          </a:stretch>
        </p:blipFill>
        <p:spPr>
          <a:xfrm>
            <a:off x="1190694" y="1605928"/>
            <a:ext cx="4321080" cy="5040000"/>
          </a:xfrm>
          <a:prstGeom prst="rect">
            <a:avLst/>
          </a:prstGeom>
        </p:spPr>
      </p:pic>
      <p:pic>
        <p:nvPicPr>
          <p:cNvPr id="4" name="3 Imagen"/>
          <p:cNvPicPr>
            <a:picLocks noChangeAspect="1"/>
          </p:cNvPicPr>
          <p:nvPr/>
        </p:nvPicPr>
        <p:blipFill>
          <a:blip r:embed="rId3">
            <a:alphaModFix/>
            <a:lum/>
          </a:blip>
          <a:srcRect/>
          <a:stretch>
            <a:fillRect/>
          </a:stretch>
        </p:blipFill>
        <p:spPr>
          <a:xfrm>
            <a:off x="6563782" y="1605927"/>
            <a:ext cx="4206240" cy="5040000"/>
          </a:xfrm>
          <a:prstGeom prst="rect">
            <a:avLst/>
          </a:prstGeom>
          <a:noFill/>
          <a:ln>
            <a:noFill/>
          </a:ln>
        </p:spPr>
      </p:pic>
    </p:spTree>
    <p:extLst>
      <p:ext uri="{BB962C8B-B14F-4D97-AF65-F5344CB8AC3E}">
        <p14:creationId xmlns:p14="http://schemas.microsoft.com/office/powerpoint/2010/main" val="326111537"/>
      </p:ext>
    </p:extLst>
  </p:cSld>
  <p:clrMapOvr>
    <a:masterClrMapping/>
  </p:clrMapOvr>
  <p:transition>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b="1" dirty="0" smtClean="0">
                <a:solidFill>
                  <a:srgbClr val="FFFF00"/>
                </a:solidFill>
              </a:rPr>
              <a:t>ÍNDICE:</a:t>
            </a:r>
            <a:r>
              <a:rPr lang="es-ES" dirty="0" smtClean="0"/>
              <a:t/>
            </a:r>
            <a:br>
              <a:rPr lang="es-ES" dirty="0" smtClean="0"/>
            </a:br>
            <a:endParaRPr lang="es-ES" dirty="0"/>
          </a:p>
        </p:txBody>
      </p:sp>
      <p:sp>
        <p:nvSpPr>
          <p:cNvPr id="11" name="Marcador de contenido 10"/>
          <p:cNvSpPr>
            <a:spLocks noGrp="1"/>
          </p:cNvSpPr>
          <p:nvPr>
            <p:ph sz="half" idx="2"/>
          </p:nvPr>
        </p:nvSpPr>
        <p:spPr>
          <a:xfrm>
            <a:off x="685800" y="1423852"/>
            <a:ext cx="5311775" cy="4794834"/>
          </a:xfrm>
        </p:spPr>
        <p:txBody>
          <a:bodyPr>
            <a:normAutofit fontScale="92500"/>
          </a:bodyPr>
          <a:lstStyle/>
          <a:p>
            <a:r>
              <a:rPr lang="es-ES" b="1" dirty="0" smtClean="0"/>
              <a:t>INTRODUCCIÓN: </a:t>
            </a:r>
            <a:r>
              <a:rPr lang="es-ES" dirty="0" smtClean="0"/>
              <a:t>La Escala Mercalli</a:t>
            </a:r>
          </a:p>
          <a:p>
            <a:r>
              <a:rPr lang="es-ES" b="1" dirty="0" smtClean="0">
                <a:solidFill>
                  <a:schemeClr val="tx2">
                    <a:lumMod val="50000"/>
                  </a:schemeClr>
                </a:solidFill>
              </a:rPr>
              <a:t>1.</a:t>
            </a:r>
            <a:r>
              <a:rPr lang="es-ES" dirty="0" smtClean="0"/>
              <a:t> Génesis geológica de los volcanes del Arco Volcánico de las Antillas.</a:t>
            </a:r>
          </a:p>
          <a:p>
            <a:r>
              <a:rPr lang="es-ES" b="1" dirty="0" smtClean="0">
                <a:solidFill>
                  <a:schemeClr val="tx2">
                    <a:lumMod val="50000"/>
                  </a:schemeClr>
                </a:solidFill>
              </a:rPr>
              <a:t>2.</a:t>
            </a:r>
            <a:r>
              <a:rPr lang="es-ES" dirty="0" smtClean="0"/>
              <a:t> Estudio del volcán La </a:t>
            </a:r>
            <a:r>
              <a:rPr lang="es-ES" dirty="0" err="1" smtClean="0"/>
              <a:t>Soufrière</a:t>
            </a:r>
            <a:r>
              <a:rPr lang="es-ES" dirty="0" smtClean="0"/>
              <a:t> de </a:t>
            </a:r>
            <a:r>
              <a:rPr lang="es-ES" dirty="0" err="1" smtClean="0"/>
              <a:t>Guadeloupe</a:t>
            </a:r>
            <a:r>
              <a:rPr lang="es-ES" dirty="0" smtClean="0"/>
              <a:t> y análisis de sus últimas erupciones y consecuencias en las zonas próximas.</a:t>
            </a:r>
          </a:p>
          <a:p>
            <a:r>
              <a:rPr lang="es-ES" b="1" dirty="0" smtClean="0">
                <a:solidFill>
                  <a:schemeClr val="tx2">
                    <a:lumMod val="50000"/>
                  </a:schemeClr>
                </a:solidFill>
              </a:rPr>
              <a:t>3. </a:t>
            </a:r>
            <a:r>
              <a:rPr lang="es-ES" dirty="0" smtClean="0"/>
              <a:t>Estudio sobre la flora y fauna de la </a:t>
            </a:r>
            <a:r>
              <a:rPr lang="es-ES" dirty="0" err="1" smtClean="0"/>
              <a:t>Soufrière</a:t>
            </a:r>
            <a:r>
              <a:rPr lang="es-ES" dirty="0" smtClean="0"/>
              <a:t>.</a:t>
            </a:r>
          </a:p>
          <a:p>
            <a:r>
              <a:rPr lang="es-ES" b="1" dirty="0" smtClean="0">
                <a:solidFill>
                  <a:schemeClr val="tx2">
                    <a:lumMod val="50000"/>
                  </a:schemeClr>
                </a:solidFill>
              </a:rPr>
              <a:t>4.</a:t>
            </a:r>
            <a:r>
              <a:rPr lang="es-ES" dirty="0" smtClean="0"/>
              <a:t> Análisis de la última erupción del volcán </a:t>
            </a:r>
            <a:r>
              <a:rPr lang="es-ES" dirty="0" err="1" smtClean="0"/>
              <a:t>Soufrière</a:t>
            </a:r>
            <a:r>
              <a:rPr lang="es-ES" dirty="0" smtClean="0"/>
              <a:t> </a:t>
            </a:r>
            <a:r>
              <a:rPr lang="es-ES" dirty="0" err="1" smtClean="0"/>
              <a:t>Hills</a:t>
            </a:r>
            <a:r>
              <a:rPr lang="es-ES" dirty="0" smtClean="0"/>
              <a:t> en la isla de Montserrat próxima a </a:t>
            </a:r>
            <a:r>
              <a:rPr lang="es-ES" dirty="0" err="1" smtClean="0"/>
              <a:t>Guadeloupe</a:t>
            </a:r>
            <a:r>
              <a:rPr lang="es-ES" dirty="0" smtClean="0"/>
              <a:t>.</a:t>
            </a:r>
          </a:p>
          <a:p>
            <a:r>
              <a:rPr lang="es-ES" b="1" dirty="0" smtClean="0">
                <a:solidFill>
                  <a:schemeClr val="tx2">
                    <a:lumMod val="50000"/>
                  </a:schemeClr>
                </a:solidFill>
              </a:rPr>
              <a:t>5.</a:t>
            </a:r>
            <a:r>
              <a:rPr lang="es-ES" dirty="0" smtClean="0"/>
              <a:t> Génesis geológica las dolinas “Mare </a:t>
            </a:r>
            <a:r>
              <a:rPr lang="es-ES" dirty="0" err="1" smtClean="0"/>
              <a:t>au</a:t>
            </a:r>
            <a:r>
              <a:rPr lang="es-ES" dirty="0" smtClean="0"/>
              <a:t> Punch” y “</a:t>
            </a:r>
            <a:r>
              <a:rPr lang="es-ES" dirty="0" err="1" smtClean="0"/>
              <a:t>Gueule</a:t>
            </a:r>
            <a:r>
              <a:rPr lang="es-ES" dirty="0" smtClean="0"/>
              <a:t> Grand </a:t>
            </a:r>
            <a:r>
              <a:rPr lang="es-ES" dirty="0" err="1" smtClean="0"/>
              <a:t>Gouffre</a:t>
            </a:r>
            <a:r>
              <a:rPr lang="es-ES" dirty="0" smtClean="0"/>
              <a:t>”.</a:t>
            </a:r>
          </a:p>
          <a:p>
            <a:endParaRPr lang="es-ES" dirty="0"/>
          </a:p>
        </p:txBody>
      </p:sp>
      <p:sp>
        <p:nvSpPr>
          <p:cNvPr id="13" name="Marcador de contenido 12"/>
          <p:cNvSpPr>
            <a:spLocks noGrp="1"/>
          </p:cNvSpPr>
          <p:nvPr>
            <p:ph sz="quarter" idx="4"/>
          </p:nvPr>
        </p:nvSpPr>
        <p:spPr>
          <a:xfrm>
            <a:off x="6172200" y="1423852"/>
            <a:ext cx="5334000" cy="4794833"/>
          </a:xfrm>
        </p:spPr>
        <p:txBody>
          <a:bodyPr/>
          <a:lstStyle/>
          <a:p>
            <a:r>
              <a:rPr lang="es-ES" b="1" dirty="0" smtClean="0">
                <a:solidFill>
                  <a:schemeClr val="tx2">
                    <a:lumMod val="50000"/>
                  </a:schemeClr>
                </a:solidFill>
              </a:rPr>
              <a:t>6.</a:t>
            </a:r>
            <a:r>
              <a:rPr lang="es-ES" dirty="0" smtClean="0"/>
              <a:t> </a:t>
            </a:r>
            <a:r>
              <a:rPr lang="es-ES" dirty="0" err="1" smtClean="0"/>
              <a:t>Genésis</a:t>
            </a:r>
            <a:r>
              <a:rPr lang="es-ES" dirty="0" smtClean="0"/>
              <a:t> de los terremotos de </a:t>
            </a:r>
            <a:r>
              <a:rPr lang="es-ES" dirty="0" err="1" smtClean="0"/>
              <a:t>Guadeloupe</a:t>
            </a:r>
            <a:r>
              <a:rPr lang="es-ES" dirty="0" smtClean="0"/>
              <a:t>, análisis de la “Barre de </a:t>
            </a:r>
            <a:r>
              <a:rPr lang="es-ES" dirty="0" err="1" smtClean="0"/>
              <a:t>l’ile</a:t>
            </a:r>
            <a:r>
              <a:rPr lang="es-ES" dirty="0" smtClean="0"/>
              <a:t>” y la Falla sísmica de </a:t>
            </a:r>
            <a:r>
              <a:rPr lang="es-ES" dirty="0" err="1" smtClean="0"/>
              <a:t>Malendure</a:t>
            </a:r>
            <a:r>
              <a:rPr lang="es-ES" dirty="0" smtClean="0"/>
              <a:t>.</a:t>
            </a:r>
          </a:p>
          <a:p>
            <a:r>
              <a:rPr lang="es-ES" b="1" dirty="0" smtClean="0">
                <a:solidFill>
                  <a:schemeClr val="tx2">
                    <a:lumMod val="50000"/>
                  </a:schemeClr>
                </a:solidFill>
              </a:rPr>
              <a:t>7.</a:t>
            </a:r>
            <a:r>
              <a:rPr lang="es-ES" dirty="0" smtClean="0"/>
              <a:t> Análisis de la planta geotérmica de producción de electricidad en </a:t>
            </a:r>
            <a:r>
              <a:rPr lang="es-ES" dirty="0" err="1" smtClean="0"/>
              <a:t>Bouillante</a:t>
            </a:r>
            <a:r>
              <a:rPr lang="es-ES" dirty="0" smtClean="0"/>
              <a:t>.</a:t>
            </a:r>
          </a:p>
          <a:p>
            <a:r>
              <a:rPr lang="es-ES" b="1" dirty="0" smtClean="0">
                <a:solidFill>
                  <a:schemeClr val="tx2">
                    <a:lumMod val="50000"/>
                  </a:schemeClr>
                </a:solidFill>
              </a:rPr>
              <a:t>8.</a:t>
            </a:r>
            <a:r>
              <a:rPr lang="es-ES" dirty="0" smtClean="0"/>
              <a:t> Estudio de la Reserva Natural Marina </a:t>
            </a:r>
            <a:r>
              <a:rPr lang="es-ES" dirty="0" err="1" smtClean="0"/>
              <a:t>Costeau</a:t>
            </a:r>
            <a:r>
              <a:rPr lang="es-ES" dirty="0" smtClean="0"/>
              <a:t> y los manglares de </a:t>
            </a:r>
            <a:r>
              <a:rPr lang="es-ES" dirty="0" err="1" smtClean="0"/>
              <a:t>Vieux</a:t>
            </a:r>
            <a:r>
              <a:rPr lang="es-ES" dirty="0" smtClean="0"/>
              <a:t>-Fort en Marie Galante.</a:t>
            </a:r>
            <a:endParaRPr lang="es-ES" dirty="0"/>
          </a:p>
        </p:txBody>
      </p:sp>
    </p:spTree>
    <p:extLst>
      <p:ext uri="{BB962C8B-B14F-4D97-AF65-F5344CB8AC3E}">
        <p14:creationId xmlns:p14="http://schemas.microsoft.com/office/powerpoint/2010/main" val="1052312502"/>
      </p:ext>
    </p:extLst>
  </p:cSld>
  <p:clrMapOvr>
    <a:masterClrMapping/>
  </p:clrMapOvr>
  <p:transition>
    <p:cover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txBox="1">
            <a:spLocks/>
          </p:cNvSpPr>
          <p:nvPr/>
        </p:nvSpPr>
        <p:spPr>
          <a:xfrm>
            <a:off x="720000" y="1980000"/>
            <a:ext cx="8855640" cy="6273720"/>
          </a:xfrm>
          <a:prstGeom prst="rect">
            <a:avLst/>
          </a:prstGeom>
        </p:spPr>
        <p:txBody>
          <a:bodyPr vert="horz" lIns="91440" tIns="45720" rIns="91440" bIns="45720" rtlCol="0">
            <a:spAutoFit/>
          </a:bodyPr>
          <a:lstStyle>
            <a:defPPr marL="432000" marR="0" lvl="0" indent="-324000">
              <a:spcBef>
                <a:spcPts val="0"/>
              </a:spcBef>
              <a:spcAft>
                <a:spcPts val="1417"/>
              </a:spcAft>
              <a:buClr>
                <a:srgbClr val="FF6633"/>
              </a:buClr>
              <a:buSzPct val="45000"/>
              <a:buFont typeface="StarSymbol"/>
              <a:buNone/>
              <a:defRPr lang="es-ES" sz="3200" b="0" i="0" u="none" strike="noStrike">
                <a:ln>
                  <a:noFill/>
                </a:ln>
                <a:solidFill>
                  <a:srgbClr val="000080"/>
                </a:solidFill>
                <a:latin typeface="Albany" pitchFamily="18"/>
                <a:ea typeface="Andale Sans UI" pitchFamily="2"/>
                <a:cs typeface="Tahoma" pitchFamily="2"/>
              </a:defRPr>
            </a:defPPr>
            <a:lvl1pPr marL="432000" marR="0" lvl="0" indent="-324000">
              <a:spcBef>
                <a:spcPts val="0"/>
              </a:spcBef>
              <a:spcAft>
                <a:spcPts val="1417"/>
              </a:spcAft>
              <a:buClr>
                <a:srgbClr val="FF6633"/>
              </a:buClr>
              <a:buSzPct val="45000"/>
              <a:buFont typeface="StarSymbol"/>
              <a:buChar char="●"/>
              <a:defRPr lang="es-ES" sz="3200" b="0" i="0" u="none" strike="noStrike">
                <a:ln>
                  <a:noFill/>
                </a:ln>
                <a:solidFill>
                  <a:srgbClr val="000080"/>
                </a:solidFill>
                <a:latin typeface="Albany" pitchFamily="18"/>
                <a:ea typeface="Andale Sans UI" pitchFamily="2"/>
                <a:cs typeface="Tahoma" pitchFamily="2"/>
              </a:defRPr>
            </a:lvl1pPr>
            <a:lvl2pPr marL="864000" marR="0" lvl="1" indent="-288000">
              <a:spcBef>
                <a:spcPts val="0"/>
              </a:spcBef>
              <a:spcAft>
                <a:spcPts val="1134"/>
              </a:spcAft>
              <a:buClr>
                <a:srgbClr val="FF6633"/>
              </a:buClr>
              <a:buSzPct val="75000"/>
              <a:buFont typeface="StarSymbol"/>
              <a:buChar char="–"/>
              <a:defRPr lang="es-ES" sz="2800" b="0" i="0" u="none" strike="noStrike">
                <a:ln>
                  <a:noFill/>
                </a:ln>
                <a:solidFill>
                  <a:srgbClr val="000080"/>
                </a:solidFill>
                <a:latin typeface="Albany" pitchFamily="18"/>
                <a:ea typeface="Andale Sans UI" pitchFamily="2"/>
                <a:cs typeface="Tahoma" pitchFamily="2"/>
              </a:defRPr>
            </a:lvl2pPr>
            <a:lvl3pPr marL="1296000" marR="0" lvl="2" indent="-216000">
              <a:spcBef>
                <a:spcPts val="0"/>
              </a:spcBef>
              <a:spcAft>
                <a:spcPts val="850"/>
              </a:spcAft>
              <a:buClr>
                <a:srgbClr val="FF6633"/>
              </a:buClr>
              <a:buSzPct val="45000"/>
              <a:buFont typeface="StarSymbol"/>
              <a:buChar char="●"/>
              <a:defRPr lang="es-ES" sz="2400" b="0" i="0" u="none" strike="noStrike">
                <a:ln>
                  <a:noFill/>
                </a:ln>
                <a:solidFill>
                  <a:srgbClr val="000080"/>
                </a:solidFill>
                <a:latin typeface="Albany" pitchFamily="18"/>
                <a:ea typeface="Andale Sans UI" pitchFamily="2"/>
                <a:cs typeface="Tahoma" pitchFamily="2"/>
              </a:defRPr>
            </a:lvl3pPr>
            <a:lvl4pPr marL="1728000" marR="0" lvl="3" indent="-216000">
              <a:spcBef>
                <a:spcPts val="0"/>
              </a:spcBef>
              <a:spcAft>
                <a:spcPts val="567"/>
              </a:spcAft>
              <a:buClr>
                <a:srgbClr val="FF6633"/>
              </a:buClr>
              <a:buSzPct val="75000"/>
              <a:buFont typeface="StarSymbol"/>
              <a:buChar char="–"/>
              <a:defRPr lang="es-ES" sz="2000" b="0" i="0" u="none" strike="noStrike">
                <a:ln>
                  <a:noFill/>
                </a:ln>
                <a:solidFill>
                  <a:srgbClr val="000080"/>
                </a:solidFill>
                <a:latin typeface="Albany" pitchFamily="18"/>
                <a:ea typeface="Andale Sans UI" pitchFamily="2"/>
                <a:cs typeface="Tahoma" pitchFamily="2"/>
              </a:defRPr>
            </a:lvl4pPr>
            <a:lvl5pPr marL="2160000" marR="0" lvl="4"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5pPr>
            <a:lvl6pPr marL="2592000" marR="0" lvl="5"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6pPr>
            <a:lvl7pPr marL="3024000" marR="0" lvl="6"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7pPr>
            <a:lvl8pPr marL="3456000" marR="0" lvl="7"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8pPr>
            <a:lvl9pPr marL="3887999" marR="0" lvl="8"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9pPr>
          </a:lstStyle>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Char char="●"/>
              <a:tabLst/>
              <a:defRPr/>
            </a:pPr>
            <a:r>
              <a:rPr kumimoji="0" lang="es-ES" sz="3200" b="0" i="0" u="none" strike="noStrike" kern="1200" cap="none" spc="0" normalizeH="0" baseline="0" noProof="0" dirty="0" smtClean="0">
                <a:ln>
                  <a:noFill/>
                </a:ln>
                <a:solidFill>
                  <a:schemeClr val="tx1"/>
                </a:solidFill>
                <a:effectLst/>
                <a:uLnTx/>
                <a:uFillTx/>
                <a:latin typeface="Albany" pitchFamily="18"/>
                <a:ea typeface="Andale Sans UI" pitchFamily="2"/>
                <a:cs typeface="Tahoma" pitchFamily="2"/>
              </a:rPr>
              <a:t>La flora se agrupa en tres grandes variedades de árboles tropicales y flores:</a:t>
            </a:r>
          </a:p>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Char char="●"/>
              <a:tabLst/>
              <a:defRPr/>
            </a:pPr>
            <a:r>
              <a:rPr kumimoji="0" lang="es-ES" sz="3200" b="1" i="0" u="none" strike="noStrike" kern="1200" cap="none" spc="0" normalizeH="0" baseline="0" noProof="0" dirty="0" smtClean="0">
                <a:ln>
                  <a:noFill/>
                </a:ln>
                <a:solidFill>
                  <a:schemeClr val="tx1"/>
                </a:solidFill>
                <a:effectLst/>
                <a:uLnTx/>
                <a:uFillTx/>
                <a:latin typeface="Albany" pitchFamily="18"/>
                <a:ea typeface="Andale Sans UI" pitchFamily="2"/>
                <a:cs typeface="Tahoma" pitchFamily="2"/>
              </a:rPr>
              <a:t> cocoteros, palmeras, bambús, </a:t>
            </a:r>
            <a:r>
              <a:rPr kumimoji="0" lang="es-ES" sz="3200" b="1" i="0" u="none" strike="noStrike" kern="1200" cap="none" spc="0" normalizeH="0" baseline="0" noProof="0" dirty="0" err="1" smtClean="0">
                <a:ln>
                  <a:noFill/>
                </a:ln>
                <a:solidFill>
                  <a:schemeClr val="tx1"/>
                </a:solidFill>
                <a:effectLst/>
                <a:uLnTx/>
                <a:uFillTx/>
                <a:latin typeface="Albany" pitchFamily="18"/>
                <a:ea typeface="Andale Sans UI" pitchFamily="2"/>
                <a:cs typeface="Tahoma" pitchFamily="2"/>
              </a:rPr>
              <a:t>amancayos</a:t>
            </a:r>
            <a:r>
              <a:rPr kumimoji="0" lang="es-ES" sz="3200" b="1" i="0" u="none" strike="noStrike" kern="1200" cap="none" spc="0" normalizeH="0" baseline="0" noProof="0" dirty="0" smtClean="0">
                <a:ln>
                  <a:noFill/>
                </a:ln>
                <a:solidFill>
                  <a:schemeClr val="tx1"/>
                </a:solidFill>
                <a:effectLst/>
                <a:uLnTx/>
                <a:uFillTx/>
                <a:latin typeface="Albany" pitchFamily="18"/>
                <a:ea typeface="Andale Sans UI" pitchFamily="2"/>
                <a:cs typeface="Tahoma" pitchFamily="2"/>
              </a:rPr>
              <a:t>, </a:t>
            </a:r>
            <a:r>
              <a:rPr kumimoji="0" lang="es-ES" sz="3200" b="1" i="0" u="none" strike="noStrike" kern="1200" cap="none" spc="0" normalizeH="0" baseline="0" noProof="0" dirty="0" err="1" smtClean="0">
                <a:ln>
                  <a:noFill/>
                </a:ln>
                <a:solidFill>
                  <a:schemeClr val="tx1"/>
                </a:solidFill>
                <a:effectLst/>
                <a:uLnTx/>
                <a:uFillTx/>
                <a:latin typeface="Albany" pitchFamily="18"/>
                <a:ea typeface="Andale Sans UI" pitchFamily="2"/>
                <a:cs typeface="Tahoma" pitchFamily="2"/>
              </a:rPr>
              <a:t>hibiscus</a:t>
            </a:r>
            <a:r>
              <a:rPr kumimoji="0" lang="es-ES" sz="3200" b="1" i="0" u="none" strike="noStrike" kern="1200" cap="none" spc="0" normalizeH="0" baseline="0" noProof="0" dirty="0" smtClean="0">
                <a:ln>
                  <a:noFill/>
                </a:ln>
                <a:solidFill>
                  <a:schemeClr val="tx1"/>
                </a:solidFill>
                <a:effectLst/>
                <a:uLnTx/>
                <a:uFillTx/>
                <a:latin typeface="Albany" pitchFamily="18"/>
                <a:ea typeface="Andale Sans UI" pitchFamily="2"/>
                <a:cs typeface="Tahoma" pitchFamily="2"/>
              </a:rPr>
              <a:t>, buganvilias y rosas</a:t>
            </a:r>
            <a:r>
              <a:rPr kumimoji="0" lang="es-ES" sz="3200" b="0" i="0" u="none" strike="noStrike" kern="1200" cap="none" spc="0" normalizeH="0" baseline="0" noProof="0" dirty="0" smtClean="0">
                <a:ln>
                  <a:noFill/>
                </a:ln>
                <a:solidFill>
                  <a:schemeClr val="tx1"/>
                </a:solidFill>
                <a:effectLst/>
                <a:uLnTx/>
                <a:uFillTx/>
                <a:latin typeface="Albany" pitchFamily="18"/>
                <a:ea typeface="Andale Sans UI" pitchFamily="2"/>
                <a:cs typeface="Tahoma" pitchFamily="2"/>
              </a:rPr>
              <a:t>.</a:t>
            </a:r>
          </a:p>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Char char="●"/>
              <a:tabLst/>
              <a:defRPr/>
            </a:pPr>
            <a:r>
              <a:rPr kumimoji="0" lang="es-ES" sz="3200" b="0" i="0" u="none" strike="noStrike" kern="1200" cap="none" spc="0" normalizeH="0" baseline="0" noProof="0" dirty="0" smtClean="0">
                <a:ln>
                  <a:noFill/>
                </a:ln>
                <a:solidFill>
                  <a:schemeClr val="tx1"/>
                </a:solidFill>
                <a:effectLst/>
                <a:uLnTx/>
                <a:uFillTx/>
                <a:latin typeface="Albany" pitchFamily="18"/>
                <a:ea typeface="Andale Sans UI" pitchFamily="2"/>
                <a:cs typeface="Tahoma" pitchFamily="2"/>
              </a:rPr>
              <a:t>Hermosos arrecifes de coral</a:t>
            </a:r>
          </a:p>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Char char="●"/>
              <a:tabLst/>
              <a:defRPr/>
            </a:pPr>
            <a:r>
              <a:rPr kumimoji="0" lang="es-ES" sz="3200" b="0" i="0" u="none" strike="noStrike" kern="1200" cap="none" spc="0" normalizeH="0" baseline="0" noProof="0" dirty="0" smtClean="0">
                <a:ln>
                  <a:noFill/>
                </a:ln>
                <a:solidFill>
                  <a:schemeClr val="tx1"/>
                </a:solidFill>
                <a:effectLst/>
                <a:uLnTx/>
                <a:uFillTx/>
                <a:latin typeface="Albany" pitchFamily="18"/>
                <a:ea typeface="Andale Sans UI" pitchFamily="2"/>
                <a:cs typeface="Tahoma" pitchFamily="2"/>
              </a:rPr>
              <a:t>Vida submarina rica en especies de diversas formas y colores</a:t>
            </a:r>
          </a:p>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Char char="●"/>
              <a:tabLst/>
              <a:defRPr/>
            </a:pPr>
            <a:endParaRPr kumimoji="0" lang="es-ES" sz="3200" b="0" i="0" u="none" strike="noStrike" kern="1200" cap="none" spc="0" normalizeH="0" baseline="0" noProof="0" dirty="0" smtClean="0">
              <a:ln>
                <a:noFill/>
              </a:ln>
              <a:solidFill>
                <a:srgbClr val="000080"/>
              </a:solidFill>
              <a:effectLst/>
              <a:uLnTx/>
              <a:uFillTx/>
              <a:latin typeface="Albany" pitchFamily="18"/>
              <a:ea typeface="Andale Sans UI" pitchFamily="2"/>
              <a:cs typeface="Tahoma" pitchFamily="2"/>
            </a:endParaRPr>
          </a:p>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Char char="●"/>
              <a:tabLst/>
              <a:defRPr/>
            </a:pPr>
            <a:endParaRPr kumimoji="0" lang="es-ES" sz="3200" b="0" i="0" u="none" strike="noStrike" kern="1200" cap="none" spc="0" normalizeH="0" baseline="0" noProof="0" dirty="0" smtClean="0">
              <a:ln>
                <a:noFill/>
              </a:ln>
              <a:solidFill>
                <a:srgbClr val="000080"/>
              </a:solidFill>
              <a:effectLst/>
              <a:uLnTx/>
              <a:uFillTx/>
              <a:latin typeface="Albany" pitchFamily="18"/>
              <a:ea typeface="Andale Sans UI" pitchFamily="2"/>
              <a:cs typeface="Tahoma" pitchFamily="2"/>
            </a:endParaRPr>
          </a:p>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Char char="●"/>
              <a:tabLst/>
              <a:defRPr/>
            </a:pPr>
            <a:endParaRPr kumimoji="0" lang="es-ES" sz="3200" b="0" i="0" u="none" strike="noStrike" kern="1200" cap="none" spc="0" normalizeH="0" baseline="0" noProof="0" dirty="0" smtClean="0">
              <a:ln>
                <a:noFill/>
              </a:ln>
              <a:solidFill>
                <a:srgbClr val="000080"/>
              </a:solidFill>
              <a:effectLst/>
              <a:uLnTx/>
              <a:uFillTx/>
              <a:latin typeface="Albany" pitchFamily="18"/>
              <a:ea typeface="Andale Sans UI" pitchFamily="2"/>
              <a:cs typeface="Tahoma" pitchFamily="2"/>
            </a:endParaRPr>
          </a:p>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Char char="●"/>
              <a:tabLst/>
              <a:defRPr/>
            </a:pPr>
            <a:endParaRPr kumimoji="0" lang="es-ES" sz="3200" b="0" i="0" u="none" strike="noStrike" kern="1200" cap="none" spc="0" normalizeH="0" baseline="0" noProof="0" dirty="0">
              <a:ln>
                <a:noFill/>
              </a:ln>
              <a:solidFill>
                <a:srgbClr val="000080"/>
              </a:solidFill>
              <a:effectLst/>
              <a:uLnTx/>
              <a:uFillTx/>
              <a:latin typeface="Albany" pitchFamily="18"/>
              <a:ea typeface="Andale Sans UI" pitchFamily="2"/>
              <a:cs typeface="Tahoma" pitchFamily="2"/>
            </a:endParaRPr>
          </a:p>
        </p:txBody>
      </p:sp>
      <p:sp>
        <p:nvSpPr>
          <p:cNvPr id="3" name="2 Título"/>
          <p:cNvSpPr txBox="1">
            <a:spLocks/>
          </p:cNvSpPr>
          <p:nvPr/>
        </p:nvSpPr>
        <p:spPr>
          <a:xfrm>
            <a:off x="2683319" y="468960"/>
            <a:ext cx="9071640" cy="1262160"/>
          </a:xfrm>
          <a:prstGeom prst="rect">
            <a:avLst/>
          </a:prstGeom>
        </p:spPr>
        <p:txBody>
          <a:bodyPr vert="horz" lIns="91440" tIns="45720" rIns="91440" bIns="45720" rtlCol="0" anchor="ctr">
            <a:norm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r" defTabSz="914400" rtl="0" eaLnBrk="1" fontAlgn="auto" latinLnBrk="0" hangingPunct="1">
              <a:lnSpc>
                <a:spcPct val="90000"/>
              </a:lnSpc>
              <a:spcBef>
                <a:spcPct val="0"/>
              </a:spcBef>
              <a:spcAft>
                <a:spcPts val="0"/>
              </a:spcAft>
              <a:buClrTx/>
              <a:buSzPct val="45000"/>
              <a:buFont typeface="StarSymbol"/>
              <a:buNone/>
              <a:tabLst/>
              <a:defRPr/>
            </a:pPr>
            <a:r>
              <a:rPr kumimoji="0" lang="es-ES" sz="4000" b="1" i="0" u="none" strike="noStrike" kern="1200" cap="all" spc="0" normalizeH="0" baseline="0" noProof="0" dirty="0" smtClean="0">
                <a:ln>
                  <a:noFill/>
                </a:ln>
                <a:solidFill>
                  <a:schemeClr val="tx2">
                    <a:lumMod val="50000"/>
                  </a:schemeClr>
                </a:solidFill>
                <a:effectLst/>
                <a:uLnTx/>
                <a:uFillTx/>
                <a:latin typeface="+mj-lt"/>
                <a:ea typeface="+mj-ea"/>
                <a:cs typeface="+mj-cs"/>
              </a:rPr>
              <a:t>3.1 </a:t>
            </a:r>
            <a:r>
              <a:rPr kumimoji="0" lang="es-ES" sz="4000" b="1" i="0" u="none" strike="noStrike" kern="1200" cap="all" spc="0" normalizeH="0" baseline="0" noProof="0" dirty="0" smtClean="0">
                <a:ln>
                  <a:noFill/>
                </a:ln>
                <a:solidFill>
                  <a:schemeClr val="accent2">
                    <a:lumMod val="60000"/>
                    <a:lumOff val="40000"/>
                  </a:schemeClr>
                </a:solidFill>
                <a:effectLst/>
                <a:uLnTx/>
                <a:uFillTx/>
                <a:latin typeface="+mj-lt"/>
                <a:ea typeface="+mj-ea"/>
                <a:cs typeface="+mj-cs"/>
              </a:rPr>
              <a:t>Flora en </a:t>
            </a:r>
            <a:r>
              <a:rPr kumimoji="0" lang="es-ES" sz="4000" b="1" i="0" u="none" strike="noStrike" kern="1200" cap="all" spc="0" normalizeH="0" baseline="0" noProof="0" dirty="0" err="1" smtClean="0">
                <a:ln>
                  <a:noFill/>
                </a:ln>
                <a:solidFill>
                  <a:schemeClr val="accent2">
                    <a:lumMod val="60000"/>
                    <a:lumOff val="40000"/>
                  </a:schemeClr>
                </a:solidFill>
                <a:effectLst/>
                <a:uLnTx/>
                <a:uFillTx/>
                <a:latin typeface="+mj-lt"/>
                <a:ea typeface="+mj-ea"/>
                <a:cs typeface="+mj-cs"/>
              </a:rPr>
              <a:t>Guadeloupe</a:t>
            </a:r>
            <a:r>
              <a:rPr kumimoji="0" lang="es-ES" sz="4000" b="1" i="0" u="none" strike="noStrike" kern="1200" cap="all" spc="0" normalizeH="0" baseline="0" noProof="0" dirty="0" smtClean="0">
                <a:ln>
                  <a:noFill/>
                </a:ln>
                <a:solidFill>
                  <a:schemeClr val="accent2">
                    <a:lumMod val="60000"/>
                    <a:lumOff val="40000"/>
                  </a:schemeClr>
                </a:solidFill>
                <a:effectLst/>
                <a:uLnTx/>
                <a:uFillTx/>
                <a:latin typeface="+mj-lt"/>
                <a:ea typeface="+mj-ea"/>
                <a:cs typeface="+mj-cs"/>
              </a:rPr>
              <a:t> y Martinica</a:t>
            </a:r>
            <a:endParaRPr kumimoji="0" lang="es-ES" sz="4000" b="1" i="0" u="none" strike="noStrike" kern="1200" cap="all" spc="0" normalizeH="0" baseline="0" noProof="0" dirty="0">
              <a:ln>
                <a:noFill/>
              </a:ln>
              <a:solidFill>
                <a:schemeClr val="accent2">
                  <a:lumMod val="60000"/>
                  <a:lumOff val="40000"/>
                </a:schemeClr>
              </a:solidFill>
              <a:effectLst/>
              <a:uLnTx/>
              <a:uFillTx/>
              <a:latin typeface="+mj-lt"/>
              <a:ea typeface="+mj-ea"/>
              <a:cs typeface="+mj-cs"/>
            </a:endParaRPr>
          </a:p>
        </p:txBody>
      </p:sp>
      <p:sp>
        <p:nvSpPr>
          <p:cNvPr id="4" name="3 CuadroTexto"/>
          <p:cNvSpPr txBox="1"/>
          <p:nvPr/>
        </p:nvSpPr>
        <p:spPr>
          <a:xfrm>
            <a:off x="1058760" y="3591000"/>
            <a:ext cx="7951679" cy="603000"/>
          </a:xfrm>
          <a:prstGeom prst="rect">
            <a:avLst/>
          </a:prstGeom>
          <a:noFill/>
          <a:ln>
            <a:noFill/>
          </a:ln>
        </p:spPr>
        <p:txBody>
          <a:bodyPr vert="horz" lIns="90000" tIns="45000" rIns="90000" bIns="4500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s-ES" sz="1800" b="0" i="0" u="none" strike="noStrike" kern="1200">
                <a:ln>
                  <a:noFill/>
                </a:ln>
                <a:latin typeface="Arial" pitchFamily="18"/>
                <a:ea typeface="Microsoft YaHei" pitchFamily="2"/>
                <a:cs typeface="Mangal" pitchFamily="2"/>
              </a:rPr>
              <a:t> </a:t>
            </a:r>
          </a:p>
          <a:p>
            <a:pPr marL="0" marR="0" lvl="0" indent="0" rtl="0" hangingPunct="0">
              <a:lnSpc>
                <a:spcPct val="100000"/>
              </a:lnSpc>
              <a:spcBef>
                <a:spcPts val="0"/>
              </a:spcBef>
              <a:spcAft>
                <a:spcPts val="0"/>
              </a:spcAft>
              <a:buNone/>
              <a:tabLst/>
            </a:pPr>
            <a:endParaRPr lang="es-ES" sz="1800" b="0" i="0" u="none" strike="noStrike" kern="1200">
              <a:ln>
                <a:noFill/>
              </a:ln>
              <a:latin typeface="Arial" pitchFamily="18"/>
              <a:ea typeface="Microsoft YaHei" pitchFamily="2"/>
              <a:cs typeface="Mangal" pitchFamily="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3067091" y="498764"/>
            <a:ext cx="7723120" cy="646331"/>
          </a:xfrm>
          <a:prstGeom prst="rect">
            <a:avLst/>
          </a:prstGeom>
        </p:spPr>
        <p:txBody>
          <a:bodyPr vert="horz" wrap="square" lIns="91440" tIns="45720" rIns="91440" bIns="45720" rtlCol="0"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r" defTabSz="914400" rtl="0" eaLnBrk="1" fontAlgn="auto" latinLnBrk="0" hangingPunct="1">
              <a:lnSpc>
                <a:spcPct val="90000"/>
              </a:lnSpc>
              <a:spcBef>
                <a:spcPct val="0"/>
              </a:spcBef>
              <a:spcAft>
                <a:spcPts val="0"/>
              </a:spcAft>
              <a:buClrTx/>
              <a:buSzPct val="45000"/>
              <a:buFont typeface="StarSymbol"/>
              <a:buNone/>
              <a:tabLst/>
              <a:defRPr/>
            </a:pPr>
            <a:r>
              <a:rPr kumimoji="0" lang="es-ES" sz="4000" b="1" i="0" u="none" strike="noStrike" kern="1200" cap="all" spc="0" normalizeH="0" baseline="0" noProof="0" dirty="0" smtClean="0">
                <a:ln>
                  <a:noFill/>
                </a:ln>
                <a:solidFill>
                  <a:schemeClr val="tx2">
                    <a:lumMod val="50000"/>
                  </a:schemeClr>
                </a:solidFill>
                <a:effectLst/>
                <a:uLnTx/>
                <a:uFillTx/>
                <a:latin typeface="+mj-lt"/>
                <a:ea typeface="+mj-ea"/>
                <a:cs typeface="+mj-cs"/>
              </a:rPr>
              <a:t>3.2</a:t>
            </a:r>
            <a:r>
              <a:rPr kumimoji="0" lang="es-ES" sz="4000" b="1" i="0" u="none" strike="noStrike" kern="1200" cap="all" spc="0" normalizeH="0" baseline="0" noProof="0" dirty="0" smtClean="0">
                <a:ln>
                  <a:noFill/>
                </a:ln>
                <a:solidFill>
                  <a:srgbClr val="92D050"/>
                </a:solidFill>
                <a:effectLst/>
                <a:uLnTx/>
                <a:uFillTx/>
                <a:latin typeface="+mj-lt"/>
                <a:ea typeface="+mj-ea"/>
                <a:cs typeface="+mj-cs"/>
              </a:rPr>
              <a:t> Fotos de Flora</a:t>
            </a:r>
            <a:endParaRPr kumimoji="0" lang="es-ES" sz="4000" b="1" i="0" u="none" strike="noStrike" kern="1200" cap="all" spc="0" normalizeH="0" baseline="0" noProof="0" dirty="0">
              <a:ln>
                <a:noFill/>
              </a:ln>
              <a:solidFill>
                <a:srgbClr val="92D050"/>
              </a:solidFill>
              <a:effectLst/>
              <a:uLnTx/>
              <a:uFillTx/>
              <a:latin typeface="+mj-lt"/>
              <a:ea typeface="+mj-ea"/>
              <a:cs typeface="+mj-cs"/>
            </a:endParaRPr>
          </a:p>
        </p:txBody>
      </p:sp>
      <p:sp>
        <p:nvSpPr>
          <p:cNvPr id="3" name="2 Marcador de texto"/>
          <p:cNvSpPr txBox="1">
            <a:spLocks/>
          </p:cNvSpPr>
          <p:nvPr/>
        </p:nvSpPr>
        <p:spPr>
          <a:xfrm>
            <a:off x="2354837" y="1679044"/>
            <a:ext cx="3678742" cy="902127"/>
          </a:xfrm>
          <a:prstGeom prst="rect">
            <a:avLst/>
          </a:prstGeom>
        </p:spPr>
        <p:txBody>
          <a:bodyPr vert="horz" lIns="91440" tIns="45720" rIns="91440" bIns="45720" rtlCol="0">
            <a:normAutofit/>
          </a:bodyPr>
          <a:lstStyle>
            <a:defPPr marL="432000" marR="0" lvl="0" indent="-324000">
              <a:spcBef>
                <a:spcPts val="0"/>
              </a:spcBef>
              <a:spcAft>
                <a:spcPts val="1417"/>
              </a:spcAft>
              <a:buClr>
                <a:srgbClr val="FF6633"/>
              </a:buClr>
              <a:buSzPct val="45000"/>
              <a:buFont typeface="StarSymbol"/>
              <a:buNone/>
              <a:defRPr lang="es-ES" sz="3200" b="0" i="0" u="none" strike="noStrike">
                <a:ln>
                  <a:noFill/>
                </a:ln>
                <a:solidFill>
                  <a:srgbClr val="000080"/>
                </a:solidFill>
                <a:latin typeface="Albany" pitchFamily="18"/>
                <a:ea typeface="Andale Sans UI" pitchFamily="2"/>
                <a:cs typeface="Tahoma" pitchFamily="2"/>
              </a:defRPr>
            </a:defPPr>
            <a:lvl1pPr marL="432000" marR="0" lvl="0" indent="-324000">
              <a:spcBef>
                <a:spcPts val="0"/>
              </a:spcBef>
              <a:spcAft>
                <a:spcPts val="1417"/>
              </a:spcAft>
              <a:buClr>
                <a:srgbClr val="FF6633"/>
              </a:buClr>
              <a:buSzPct val="45000"/>
              <a:buFont typeface="StarSymbol"/>
              <a:buChar char="●"/>
              <a:defRPr lang="es-ES" sz="3200" b="0" i="0" u="none" strike="noStrike">
                <a:ln>
                  <a:noFill/>
                </a:ln>
                <a:solidFill>
                  <a:srgbClr val="000080"/>
                </a:solidFill>
                <a:latin typeface="Albany" pitchFamily="18"/>
                <a:ea typeface="Andale Sans UI" pitchFamily="2"/>
                <a:cs typeface="Tahoma" pitchFamily="2"/>
              </a:defRPr>
            </a:lvl1pPr>
            <a:lvl2pPr marL="864000" marR="0" lvl="1" indent="-288000">
              <a:spcBef>
                <a:spcPts val="0"/>
              </a:spcBef>
              <a:spcAft>
                <a:spcPts val="1134"/>
              </a:spcAft>
              <a:buClr>
                <a:srgbClr val="FF6633"/>
              </a:buClr>
              <a:buSzPct val="75000"/>
              <a:buFont typeface="StarSymbol"/>
              <a:buChar char="–"/>
              <a:defRPr lang="es-ES" sz="2800" b="0" i="0" u="none" strike="noStrike">
                <a:ln>
                  <a:noFill/>
                </a:ln>
                <a:solidFill>
                  <a:srgbClr val="000080"/>
                </a:solidFill>
                <a:latin typeface="Albany" pitchFamily="18"/>
                <a:ea typeface="Andale Sans UI" pitchFamily="2"/>
                <a:cs typeface="Tahoma" pitchFamily="2"/>
              </a:defRPr>
            </a:lvl2pPr>
            <a:lvl3pPr marL="1296000" marR="0" lvl="2" indent="-216000">
              <a:spcBef>
                <a:spcPts val="0"/>
              </a:spcBef>
              <a:spcAft>
                <a:spcPts val="850"/>
              </a:spcAft>
              <a:buClr>
                <a:srgbClr val="FF6633"/>
              </a:buClr>
              <a:buSzPct val="45000"/>
              <a:buFont typeface="StarSymbol"/>
              <a:buChar char="●"/>
              <a:defRPr lang="es-ES" sz="2400" b="0" i="0" u="none" strike="noStrike">
                <a:ln>
                  <a:noFill/>
                </a:ln>
                <a:solidFill>
                  <a:srgbClr val="000080"/>
                </a:solidFill>
                <a:latin typeface="Albany" pitchFamily="18"/>
                <a:ea typeface="Andale Sans UI" pitchFamily="2"/>
                <a:cs typeface="Tahoma" pitchFamily="2"/>
              </a:defRPr>
            </a:lvl3pPr>
            <a:lvl4pPr marL="1728000" marR="0" lvl="3" indent="-216000">
              <a:spcBef>
                <a:spcPts val="0"/>
              </a:spcBef>
              <a:spcAft>
                <a:spcPts val="567"/>
              </a:spcAft>
              <a:buClr>
                <a:srgbClr val="FF6633"/>
              </a:buClr>
              <a:buSzPct val="75000"/>
              <a:buFont typeface="StarSymbol"/>
              <a:buChar char="–"/>
              <a:defRPr lang="es-ES" sz="2000" b="0" i="0" u="none" strike="noStrike">
                <a:ln>
                  <a:noFill/>
                </a:ln>
                <a:solidFill>
                  <a:srgbClr val="000080"/>
                </a:solidFill>
                <a:latin typeface="Albany" pitchFamily="18"/>
                <a:ea typeface="Andale Sans UI" pitchFamily="2"/>
                <a:cs typeface="Tahoma" pitchFamily="2"/>
              </a:defRPr>
            </a:lvl4pPr>
            <a:lvl5pPr marL="2160000" marR="0" lvl="4"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5pPr>
            <a:lvl6pPr marL="2592000" marR="0" lvl="5"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6pPr>
            <a:lvl7pPr marL="3024000" marR="0" lvl="6"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7pPr>
            <a:lvl8pPr marL="3456000" marR="0" lvl="7"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8pPr>
            <a:lvl9pPr marL="3887999" marR="0" lvl="8"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9pPr>
          </a:lstStyle>
          <a:p>
            <a:pPr marL="432000" marR="0" lvl="0" indent="-324000" algn="just" defTabSz="914400" rtl="0" eaLnBrk="1" fontAlgn="auto" latinLnBrk="0" hangingPunct="1">
              <a:lnSpc>
                <a:spcPct val="90000"/>
              </a:lnSpc>
              <a:spcBef>
                <a:spcPts val="0"/>
              </a:spcBef>
              <a:spcAft>
                <a:spcPts val="1417"/>
              </a:spcAft>
              <a:buClr>
                <a:srgbClr val="FF6633"/>
              </a:buClr>
              <a:buSzPct val="45000"/>
              <a:buFont typeface="StarSymbol"/>
              <a:buNone/>
              <a:tabLst/>
              <a:defRPr/>
            </a:pPr>
            <a:r>
              <a:rPr kumimoji="0" lang="es-ES" sz="1600" b="1" i="0" u="sng" strike="noStrike" kern="1200" cap="none" spc="0" normalizeH="0" baseline="0" noProof="0" smtClean="0">
                <a:ln>
                  <a:noFill/>
                </a:ln>
                <a:solidFill>
                  <a:srgbClr val="000080"/>
                </a:solidFill>
                <a:effectLst/>
                <a:uLnTx/>
                <a:uFillTx/>
                <a:latin typeface="Albany" pitchFamily="18"/>
                <a:ea typeface="Andale Sans UI" pitchFamily="2"/>
                <a:cs typeface="Tahoma" pitchFamily="2"/>
              </a:rPr>
              <a:t>cocotero</a:t>
            </a:r>
            <a:endParaRPr kumimoji="0" lang="es-ES" sz="1600" b="1" i="0" u="sng" strike="noStrike" kern="1200" cap="none" spc="0" normalizeH="0" baseline="0" noProof="0">
              <a:ln>
                <a:noFill/>
              </a:ln>
              <a:solidFill>
                <a:srgbClr val="000080"/>
              </a:solidFill>
              <a:effectLst/>
              <a:uLnTx/>
              <a:uFillTx/>
              <a:latin typeface="Albany" pitchFamily="18"/>
              <a:ea typeface="Andale Sans UI" pitchFamily="2"/>
              <a:cs typeface="Tahoma" pitchFamily="2"/>
            </a:endParaRPr>
          </a:p>
        </p:txBody>
      </p:sp>
      <p:sp>
        <p:nvSpPr>
          <p:cNvPr id="4" name="3 Marcador de texto"/>
          <p:cNvSpPr txBox="1">
            <a:spLocks/>
          </p:cNvSpPr>
          <p:nvPr/>
        </p:nvSpPr>
        <p:spPr>
          <a:xfrm>
            <a:off x="6892277" y="1679044"/>
            <a:ext cx="3678742" cy="902127"/>
          </a:xfrm>
          <a:prstGeom prst="rect">
            <a:avLst/>
          </a:prstGeom>
        </p:spPr>
        <p:txBody>
          <a:bodyPr vert="horz" lIns="91440" tIns="45720" rIns="91440" bIns="45720" rtlCol="0">
            <a:normAutofit/>
          </a:bodyPr>
          <a:lstStyle>
            <a:defPPr marL="432000" marR="0" lvl="0" indent="-324000">
              <a:spcBef>
                <a:spcPts val="0"/>
              </a:spcBef>
              <a:spcAft>
                <a:spcPts val="1417"/>
              </a:spcAft>
              <a:buClr>
                <a:srgbClr val="FF6633"/>
              </a:buClr>
              <a:buSzPct val="45000"/>
              <a:buFont typeface="StarSymbol"/>
              <a:buNone/>
              <a:defRPr lang="es-ES" sz="3200" b="0" i="0" u="none" strike="noStrike">
                <a:ln>
                  <a:noFill/>
                </a:ln>
                <a:solidFill>
                  <a:srgbClr val="000080"/>
                </a:solidFill>
                <a:latin typeface="Albany" pitchFamily="18"/>
                <a:ea typeface="Andale Sans UI" pitchFamily="2"/>
                <a:cs typeface="Tahoma" pitchFamily="2"/>
              </a:defRPr>
            </a:defPPr>
            <a:lvl1pPr marL="432000" marR="0" lvl="0" indent="-324000">
              <a:spcBef>
                <a:spcPts val="0"/>
              </a:spcBef>
              <a:spcAft>
                <a:spcPts val="1417"/>
              </a:spcAft>
              <a:buClr>
                <a:srgbClr val="FF6633"/>
              </a:buClr>
              <a:buSzPct val="45000"/>
              <a:buFont typeface="StarSymbol"/>
              <a:buChar char="●"/>
              <a:defRPr lang="es-ES" sz="3200" b="0" i="0" u="none" strike="noStrike">
                <a:ln>
                  <a:noFill/>
                </a:ln>
                <a:solidFill>
                  <a:srgbClr val="000080"/>
                </a:solidFill>
                <a:latin typeface="Albany" pitchFamily="18"/>
                <a:ea typeface="Andale Sans UI" pitchFamily="2"/>
                <a:cs typeface="Tahoma" pitchFamily="2"/>
              </a:defRPr>
            </a:lvl1pPr>
            <a:lvl2pPr marL="864000" marR="0" lvl="1" indent="-288000">
              <a:spcBef>
                <a:spcPts val="0"/>
              </a:spcBef>
              <a:spcAft>
                <a:spcPts val="1134"/>
              </a:spcAft>
              <a:buClr>
                <a:srgbClr val="FF6633"/>
              </a:buClr>
              <a:buSzPct val="75000"/>
              <a:buFont typeface="StarSymbol"/>
              <a:buChar char="–"/>
              <a:defRPr lang="es-ES" sz="2800" b="0" i="0" u="none" strike="noStrike">
                <a:ln>
                  <a:noFill/>
                </a:ln>
                <a:solidFill>
                  <a:srgbClr val="000080"/>
                </a:solidFill>
                <a:latin typeface="Albany" pitchFamily="18"/>
                <a:ea typeface="Andale Sans UI" pitchFamily="2"/>
                <a:cs typeface="Tahoma" pitchFamily="2"/>
              </a:defRPr>
            </a:lvl2pPr>
            <a:lvl3pPr marL="1296000" marR="0" lvl="2" indent="-216000">
              <a:spcBef>
                <a:spcPts val="0"/>
              </a:spcBef>
              <a:spcAft>
                <a:spcPts val="850"/>
              </a:spcAft>
              <a:buClr>
                <a:srgbClr val="FF6633"/>
              </a:buClr>
              <a:buSzPct val="45000"/>
              <a:buFont typeface="StarSymbol"/>
              <a:buChar char="●"/>
              <a:defRPr lang="es-ES" sz="2400" b="0" i="0" u="none" strike="noStrike">
                <a:ln>
                  <a:noFill/>
                </a:ln>
                <a:solidFill>
                  <a:srgbClr val="000080"/>
                </a:solidFill>
                <a:latin typeface="Albany" pitchFamily="18"/>
                <a:ea typeface="Andale Sans UI" pitchFamily="2"/>
                <a:cs typeface="Tahoma" pitchFamily="2"/>
              </a:defRPr>
            </a:lvl3pPr>
            <a:lvl4pPr marL="1728000" marR="0" lvl="3" indent="-216000">
              <a:spcBef>
                <a:spcPts val="0"/>
              </a:spcBef>
              <a:spcAft>
                <a:spcPts val="567"/>
              </a:spcAft>
              <a:buClr>
                <a:srgbClr val="FF6633"/>
              </a:buClr>
              <a:buSzPct val="75000"/>
              <a:buFont typeface="StarSymbol"/>
              <a:buChar char="–"/>
              <a:defRPr lang="es-ES" sz="2000" b="0" i="0" u="none" strike="noStrike">
                <a:ln>
                  <a:noFill/>
                </a:ln>
                <a:solidFill>
                  <a:srgbClr val="000080"/>
                </a:solidFill>
                <a:latin typeface="Albany" pitchFamily="18"/>
                <a:ea typeface="Andale Sans UI" pitchFamily="2"/>
                <a:cs typeface="Tahoma" pitchFamily="2"/>
              </a:defRPr>
            </a:lvl4pPr>
            <a:lvl5pPr marL="2160000" marR="0" lvl="4"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5pPr>
            <a:lvl6pPr marL="2592000" marR="0" lvl="5"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6pPr>
            <a:lvl7pPr marL="3024000" marR="0" lvl="6"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7pPr>
            <a:lvl8pPr marL="3456000" marR="0" lvl="7"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8pPr>
            <a:lvl9pPr marL="3887999" marR="0" lvl="8"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9pPr>
          </a:lstStyle>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None/>
              <a:tabLst/>
              <a:defRPr/>
            </a:pPr>
            <a:r>
              <a:rPr kumimoji="0" lang="es-ES" sz="1600" b="1" i="0" u="sng" strike="noStrike" kern="1200" cap="none" spc="0" normalizeH="0" baseline="0" noProof="0" smtClean="0">
                <a:ln>
                  <a:noFill/>
                </a:ln>
                <a:solidFill>
                  <a:srgbClr val="000080"/>
                </a:solidFill>
                <a:effectLst/>
                <a:uLnTx/>
                <a:uFillTx/>
                <a:latin typeface="Albany" pitchFamily="18"/>
                <a:ea typeface="Andale Sans UI" pitchFamily="2"/>
                <a:cs typeface="Tahoma" pitchFamily="2"/>
              </a:rPr>
              <a:t>bamb</a:t>
            </a:r>
            <a:r>
              <a:rPr kumimoji="0" lang="es-ES" sz="1600" b="1" i="0" u="none" strike="noStrike" kern="1200" cap="none" spc="0" normalizeH="0" baseline="0" noProof="0" smtClean="0">
                <a:ln>
                  <a:noFill/>
                </a:ln>
                <a:solidFill>
                  <a:srgbClr val="000080"/>
                </a:solidFill>
                <a:effectLst/>
                <a:uLnTx/>
                <a:uFillTx/>
                <a:latin typeface="Albany" pitchFamily="18"/>
                <a:ea typeface="Andale Sans UI" pitchFamily="2"/>
                <a:cs typeface="Tahoma" pitchFamily="2"/>
              </a:rPr>
              <a:t>ú</a:t>
            </a:r>
            <a:endParaRPr kumimoji="0" lang="es-ES" sz="1600" b="1" i="0" u="none" strike="noStrike" kern="1200" cap="none" spc="0" normalizeH="0" baseline="0" noProof="0">
              <a:ln>
                <a:noFill/>
              </a:ln>
              <a:solidFill>
                <a:srgbClr val="000080"/>
              </a:solidFill>
              <a:effectLst/>
              <a:uLnTx/>
              <a:uFillTx/>
              <a:latin typeface="Albany" pitchFamily="18"/>
              <a:ea typeface="Andale Sans UI" pitchFamily="2"/>
              <a:cs typeface="Tahoma" pitchFamily="2"/>
            </a:endParaRPr>
          </a:p>
        </p:txBody>
      </p:sp>
      <p:sp>
        <p:nvSpPr>
          <p:cNvPr id="5" name="4 Marcador de texto"/>
          <p:cNvSpPr txBox="1">
            <a:spLocks/>
          </p:cNvSpPr>
          <p:nvPr/>
        </p:nvSpPr>
        <p:spPr>
          <a:xfrm>
            <a:off x="6892277" y="4366444"/>
            <a:ext cx="3678742" cy="902127"/>
          </a:xfrm>
          <a:prstGeom prst="rect">
            <a:avLst/>
          </a:prstGeom>
        </p:spPr>
        <p:txBody>
          <a:bodyPr vert="horz" lIns="91440" tIns="45720" rIns="91440" bIns="45720" rtlCol="0">
            <a:normAutofit fontScale="85000" lnSpcReduction="20000"/>
          </a:bodyPr>
          <a:lstStyle>
            <a:defPPr marL="432000" marR="0" lvl="0" indent="-324000">
              <a:spcBef>
                <a:spcPts val="0"/>
              </a:spcBef>
              <a:spcAft>
                <a:spcPts val="1417"/>
              </a:spcAft>
              <a:buClr>
                <a:srgbClr val="FF6633"/>
              </a:buClr>
              <a:buSzPct val="45000"/>
              <a:buFont typeface="StarSymbol"/>
              <a:buNone/>
              <a:defRPr lang="es-ES" sz="3200" b="0" i="0" u="none" strike="noStrike">
                <a:ln>
                  <a:noFill/>
                </a:ln>
                <a:solidFill>
                  <a:srgbClr val="000080"/>
                </a:solidFill>
                <a:latin typeface="Albany" pitchFamily="18"/>
                <a:ea typeface="Andale Sans UI" pitchFamily="2"/>
                <a:cs typeface="Tahoma" pitchFamily="2"/>
              </a:defRPr>
            </a:defPPr>
            <a:lvl1pPr marL="432000" marR="0" lvl="0" indent="-324000">
              <a:spcBef>
                <a:spcPts val="0"/>
              </a:spcBef>
              <a:spcAft>
                <a:spcPts val="1417"/>
              </a:spcAft>
              <a:buClr>
                <a:srgbClr val="FF6633"/>
              </a:buClr>
              <a:buSzPct val="45000"/>
              <a:buFont typeface="StarSymbol"/>
              <a:buChar char="●"/>
              <a:defRPr lang="es-ES" sz="3200" b="0" i="0" u="none" strike="noStrike">
                <a:ln>
                  <a:noFill/>
                </a:ln>
                <a:solidFill>
                  <a:srgbClr val="000080"/>
                </a:solidFill>
                <a:latin typeface="Albany" pitchFamily="18"/>
                <a:ea typeface="Andale Sans UI" pitchFamily="2"/>
                <a:cs typeface="Tahoma" pitchFamily="2"/>
              </a:defRPr>
            </a:lvl1pPr>
            <a:lvl2pPr marL="864000" marR="0" lvl="1" indent="-288000">
              <a:spcBef>
                <a:spcPts val="0"/>
              </a:spcBef>
              <a:spcAft>
                <a:spcPts val="1134"/>
              </a:spcAft>
              <a:buClr>
                <a:srgbClr val="FF6633"/>
              </a:buClr>
              <a:buSzPct val="75000"/>
              <a:buFont typeface="StarSymbol"/>
              <a:buChar char="–"/>
              <a:defRPr lang="es-ES" sz="2800" b="0" i="0" u="none" strike="noStrike">
                <a:ln>
                  <a:noFill/>
                </a:ln>
                <a:solidFill>
                  <a:srgbClr val="000080"/>
                </a:solidFill>
                <a:latin typeface="Albany" pitchFamily="18"/>
                <a:ea typeface="Andale Sans UI" pitchFamily="2"/>
                <a:cs typeface="Tahoma" pitchFamily="2"/>
              </a:defRPr>
            </a:lvl2pPr>
            <a:lvl3pPr marL="1296000" marR="0" lvl="2" indent="-216000">
              <a:spcBef>
                <a:spcPts val="0"/>
              </a:spcBef>
              <a:spcAft>
                <a:spcPts val="850"/>
              </a:spcAft>
              <a:buClr>
                <a:srgbClr val="FF6633"/>
              </a:buClr>
              <a:buSzPct val="45000"/>
              <a:buFont typeface="StarSymbol"/>
              <a:buChar char="●"/>
              <a:defRPr lang="es-ES" sz="2400" b="0" i="0" u="none" strike="noStrike">
                <a:ln>
                  <a:noFill/>
                </a:ln>
                <a:solidFill>
                  <a:srgbClr val="000080"/>
                </a:solidFill>
                <a:latin typeface="Albany" pitchFamily="18"/>
                <a:ea typeface="Andale Sans UI" pitchFamily="2"/>
                <a:cs typeface="Tahoma" pitchFamily="2"/>
              </a:defRPr>
            </a:lvl3pPr>
            <a:lvl4pPr marL="1728000" marR="0" lvl="3" indent="-216000">
              <a:spcBef>
                <a:spcPts val="0"/>
              </a:spcBef>
              <a:spcAft>
                <a:spcPts val="567"/>
              </a:spcAft>
              <a:buClr>
                <a:srgbClr val="FF6633"/>
              </a:buClr>
              <a:buSzPct val="75000"/>
              <a:buFont typeface="StarSymbol"/>
              <a:buChar char="–"/>
              <a:defRPr lang="es-ES" sz="2000" b="0" i="0" u="none" strike="noStrike">
                <a:ln>
                  <a:noFill/>
                </a:ln>
                <a:solidFill>
                  <a:srgbClr val="000080"/>
                </a:solidFill>
                <a:latin typeface="Albany" pitchFamily="18"/>
                <a:ea typeface="Andale Sans UI" pitchFamily="2"/>
                <a:cs typeface="Tahoma" pitchFamily="2"/>
              </a:defRPr>
            </a:lvl4pPr>
            <a:lvl5pPr marL="2160000" marR="0" lvl="4"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5pPr>
            <a:lvl6pPr marL="2592000" marR="0" lvl="5"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6pPr>
            <a:lvl7pPr marL="3024000" marR="0" lvl="6"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7pPr>
            <a:lvl8pPr marL="3456000" marR="0" lvl="7"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8pPr>
            <a:lvl9pPr marL="3887999" marR="0" lvl="8"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9pPr>
          </a:lstStyle>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None/>
              <a:tabLst/>
              <a:defRPr/>
            </a:pPr>
            <a:r>
              <a:rPr kumimoji="0" lang="es-ES" sz="1600" b="1" i="0" u="sng" strike="noStrike" kern="1200" cap="none" spc="0" normalizeH="0" baseline="0" noProof="0" smtClean="0">
                <a:ln>
                  <a:noFill/>
                </a:ln>
                <a:solidFill>
                  <a:srgbClr val="000080"/>
                </a:solidFill>
                <a:effectLst/>
                <a:uLnTx/>
                <a:uFillTx/>
                <a:latin typeface="Albany" pitchFamily="18"/>
                <a:ea typeface="Andale Sans UI" pitchFamily="2"/>
                <a:cs typeface="Tahoma" pitchFamily="2"/>
              </a:rPr>
              <a:t>Arrecife</a:t>
            </a:r>
          </a:p>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None/>
              <a:tabLst/>
              <a:defRPr/>
            </a:pPr>
            <a:r>
              <a:rPr kumimoji="0" lang="es-ES" sz="1600" b="1" i="0" u="sng" strike="noStrike" kern="1200" cap="none" spc="0" normalizeH="0" baseline="0" noProof="0" smtClean="0">
                <a:ln>
                  <a:noFill/>
                </a:ln>
                <a:solidFill>
                  <a:srgbClr val="000080"/>
                </a:solidFill>
                <a:effectLst/>
                <a:uLnTx/>
                <a:uFillTx/>
                <a:latin typeface="Albany" pitchFamily="18"/>
                <a:ea typeface="Andale Sans UI" pitchFamily="2"/>
                <a:cs typeface="Tahoma" pitchFamily="2"/>
              </a:rPr>
              <a:t>de</a:t>
            </a:r>
          </a:p>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None/>
              <a:tabLst/>
              <a:defRPr/>
            </a:pPr>
            <a:r>
              <a:rPr kumimoji="0" lang="es-ES" sz="1600" b="1" i="0" u="sng" strike="noStrike" kern="1200" cap="none" spc="0" normalizeH="0" baseline="0" noProof="0" smtClean="0">
                <a:ln>
                  <a:noFill/>
                </a:ln>
                <a:solidFill>
                  <a:srgbClr val="000080"/>
                </a:solidFill>
                <a:effectLst/>
                <a:uLnTx/>
                <a:uFillTx/>
                <a:latin typeface="Albany" pitchFamily="18"/>
                <a:ea typeface="Andale Sans UI" pitchFamily="2"/>
                <a:cs typeface="Tahoma" pitchFamily="2"/>
              </a:rPr>
              <a:t>cora</a:t>
            </a:r>
            <a:r>
              <a:rPr kumimoji="0" lang="es-ES" sz="1600" b="0" i="0" u="none" strike="noStrike" kern="1200" cap="none" spc="0" normalizeH="0" baseline="0" noProof="0" smtClean="0">
                <a:ln>
                  <a:noFill/>
                </a:ln>
                <a:solidFill>
                  <a:srgbClr val="000080"/>
                </a:solidFill>
                <a:effectLst/>
                <a:uLnTx/>
                <a:uFillTx/>
                <a:latin typeface="Albany" pitchFamily="18"/>
                <a:ea typeface="Andale Sans UI" pitchFamily="2"/>
                <a:cs typeface="Tahoma" pitchFamily="2"/>
              </a:rPr>
              <a:t>l</a:t>
            </a:r>
            <a:endParaRPr kumimoji="0" lang="es-ES" sz="1600" b="0" i="0" u="none" strike="noStrike" kern="1200" cap="none" spc="0" normalizeH="0" baseline="0" noProof="0">
              <a:ln>
                <a:noFill/>
              </a:ln>
              <a:solidFill>
                <a:srgbClr val="000080"/>
              </a:solidFill>
              <a:effectLst/>
              <a:uLnTx/>
              <a:uFillTx/>
              <a:latin typeface="Albany" pitchFamily="18"/>
              <a:ea typeface="Andale Sans UI" pitchFamily="2"/>
              <a:cs typeface="Tahoma" pitchFamily="2"/>
            </a:endParaRPr>
          </a:p>
        </p:txBody>
      </p:sp>
      <p:sp>
        <p:nvSpPr>
          <p:cNvPr id="6" name="5 Marcador de texto"/>
          <p:cNvSpPr txBox="1">
            <a:spLocks/>
          </p:cNvSpPr>
          <p:nvPr/>
        </p:nvSpPr>
        <p:spPr>
          <a:xfrm>
            <a:off x="2354837" y="4366444"/>
            <a:ext cx="3678742" cy="902127"/>
          </a:xfrm>
          <a:prstGeom prst="rect">
            <a:avLst/>
          </a:prstGeom>
        </p:spPr>
        <p:txBody>
          <a:bodyPr vert="horz" lIns="91440" tIns="45720" rIns="91440" bIns="45720" rtlCol="0">
            <a:normAutofit/>
          </a:bodyPr>
          <a:lstStyle>
            <a:defPPr marL="432000" marR="0" lvl="0" indent="-324000">
              <a:spcBef>
                <a:spcPts val="0"/>
              </a:spcBef>
              <a:spcAft>
                <a:spcPts val="1417"/>
              </a:spcAft>
              <a:buClr>
                <a:srgbClr val="FF6633"/>
              </a:buClr>
              <a:buSzPct val="45000"/>
              <a:buFont typeface="StarSymbol"/>
              <a:buNone/>
              <a:defRPr lang="es-ES" sz="3200" b="0" i="0" u="none" strike="noStrike">
                <a:ln>
                  <a:noFill/>
                </a:ln>
                <a:solidFill>
                  <a:srgbClr val="000080"/>
                </a:solidFill>
                <a:latin typeface="Albany" pitchFamily="18"/>
                <a:ea typeface="Andale Sans UI" pitchFamily="2"/>
                <a:cs typeface="Tahoma" pitchFamily="2"/>
              </a:defRPr>
            </a:defPPr>
            <a:lvl1pPr marL="432000" marR="0" lvl="0" indent="-324000">
              <a:spcBef>
                <a:spcPts val="0"/>
              </a:spcBef>
              <a:spcAft>
                <a:spcPts val="1417"/>
              </a:spcAft>
              <a:buClr>
                <a:srgbClr val="FF6633"/>
              </a:buClr>
              <a:buSzPct val="45000"/>
              <a:buFont typeface="StarSymbol"/>
              <a:buChar char="●"/>
              <a:defRPr lang="es-ES" sz="3200" b="0" i="0" u="none" strike="noStrike">
                <a:ln>
                  <a:noFill/>
                </a:ln>
                <a:solidFill>
                  <a:srgbClr val="000080"/>
                </a:solidFill>
                <a:latin typeface="Albany" pitchFamily="18"/>
                <a:ea typeface="Andale Sans UI" pitchFamily="2"/>
                <a:cs typeface="Tahoma" pitchFamily="2"/>
              </a:defRPr>
            </a:lvl1pPr>
            <a:lvl2pPr marL="864000" marR="0" lvl="1" indent="-288000">
              <a:spcBef>
                <a:spcPts val="0"/>
              </a:spcBef>
              <a:spcAft>
                <a:spcPts val="1134"/>
              </a:spcAft>
              <a:buClr>
                <a:srgbClr val="FF6633"/>
              </a:buClr>
              <a:buSzPct val="75000"/>
              <a:buFont typeface="StarSymbol"/>
              <a:buChar char="–"/>
              <a:defRPr lang="es-ES" sz="2800" b="0" i="0" u="none" strike="noStrike">
                <a:ln>
                  <a:noFill/>
                </a:ln>
                <a:solidFill>
                  <a:srgbClr val="000080"/>
                </a:solidFill>
                <a:latin typeface="Albany" pitchFamily="18"/>
                <a:ea typeface="Andale Sans UI" pitchFamily="2"/>
                <a:cs typeface="Tahoma" pitchFamily="2"/>
              </a:defRPr>
            </a:lvl2pPr>
            <a:lvl3pPr marL="1296000" marR="0" lvl="2" indent="-216000">
              <a:spcBef>
                <a:spcPts val="0"/>
              </a:spcBef>
              <a:spcAft>
                <a:spcPts val="850"/>
              </a:spcAft>
              <a:buClr>
                <a:srgbClr val="FF6633"/>
              </a:buClr>
              <a:buSzPct val="45000"/>
              <a:buFont typeface="StarSymbol"/>
              <a:buChar char="●"/>
              <a:defRPr lang="es-ES" sz="2400" b="0" i="0" u="none" strike="noStrike">
                <a:ln>
                  <a:noFill/>
                </a:ln>
                <a:solidFill>
                  <a:srgbClr val="000080"/>
                </a:solidFill>
                <a:latin typeface="Albany" pitchFamily="18"/>
                <a:ea typeface="Andale Sans UI" pitchFamily="2"/>
                <a:cs typeface="Tahoma" pitchFamily="2"/>
              </a:defRPr>
            </a:lvl3pPr>
            <a:lvl4pPr marL="1728000" marR="0" lvl="3" indent="-216000">
              <a:spcBef>
                <a:spcPts val="0"/>
              </a:spcBef>
              <a:spcAft>
                <a:spcPts val="567"/>
              </a:spcAft>
              <a:buClr>
                <a:srgbClr val="FF6633"/>
              </a:buClr>
              <a:buSzPct val="75000"/>
              <a:buFont typeface="StarSymbol"/>
              <a:buChar char="–"/>
              <a:defRPr lang="es-ES" sz="2000" b="0" i="0" u="none" strike="noStrike">
                <a:ln>
                  <a:noFill/>
                </a:ln>
                <a:solidFill>
                  <a:srgbClr val="000080"/>
                </a:solidFill>
                <a:latin typeface="Albany" pitchFamily="18"/>
                <a:ea typeface="Andale Sans UI" pitchFamily="2"/>
                <a:cs typeface="Tahoma" pitchFamily="2"/>
              </a:defRPr>
            </a:lvl4pPr>
            <a:lvl5pPr marL="2160000" marR="0" lvl="4"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5pPr>
            <a:lvl6pPr marL="2592000" marR="0" lvl="5"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6pPr>
            <a:lvl7pPr marL="3024000" marR="0" lvl="6"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7pPr>
            <a:lvl8pPr marL="3456000" marR="0" lvl="7"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8pPr>
            <a:lvl9pPr marL="3887999" marR="0" lvl="8"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9pPr>
          </a:lstStyle>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None/>
              <a:tabLst/>
              <a:defRPr/>
            </a:pPr>
            <a:r>
              <a:rPr kumimoji="0" lang="es-ES" sz="1600" b="1" i="0" u="sng" strike="noStrike" kern="1200" cap="none" spc="0" normalizeH="0" baseline="0" noProof="0" smtClean="0">
                <a:ln>
                  <a:noFill/>
                </a:ln>
                <a:solidFill>
                  <a:srgbClr val="000080"/>
                </a:solidFill>
                <a:effectLst/>
                <a:uLnTx/>
                <a:uFillTx/>
                <a:latin typeface="Albany" pitchFamily="18"/>
                <a:ea typeface="Andale Sans UI" pitchFamily="2"/>
                <a:cs typeface="Tahoma" pitchFamily="2"/>
              </a:rPr>
              <a:t>mangla</a:t>
            </a:r>
            <a:r>
              <a:rPr kumimoji="0" lang="es-ES" sz="1600" b="1" i="0" u="none" strike="noStrike" kern="1200" cap="none" spc="0" normalizeH="0" baseline="0" noProof="0" smtClean="0">
                <a:ln>
                  <a:noFill/>
                </a:ln>
                <a:solidFill>
                  <a:srgbClr val="000080"/>
                </a:solidFill>
                <a:effectLst/>
                <a:uLnTx/>
                <a:uFillTx/>
                <a:latin typeface="Albany" pitchFamily="18"/>
                <a:ea typeface="Andale Sans UI" pitchFamily="2"/>
                <a:cs typeface="Tahoma" pitchFamily="2"/>
              </a:rPr>
              <a:t>r</a:t>
            </a:r>
            <a:endParaRPr kumimoji="0" lang="es-ES" sz="1600" b="1" i="0" u="none" strike="noStrike" kern="1200" cap="none" spc="0" normalizeH="0" baseline="0" noProof="0">
              <a:ln>
                <a:noFill/>
              </a:ln>
              <a:solidFill>
                <a:srgbClr val="000080"/>
              </a:solidFill>
              <a:effectLst/>
              <a:uLnTx/>
              <a:uFillTx/>
              <a:latin typeface="Albany" pitchFamily="18"/>
              <a:ea typeface="Andale Sans UI" pitchFamily="2"/>
              <a:cs typeface="Tahoma" pitchFamily="2"/>
            </a:endParaRPr>
          </a:p>
        </p:txBody>
      </p:sp>
      <p:pic>
        <p:nvPicPr>
          <p:cNvPr id="7" name="6 Imagen"/>
          <p:cNvPicPr>
            <a:picLocks noChangeAspect="1"/>
          </p:cNvPicPr>
          <p:nvPr/>
        </p:nvPicPr>
        <p:blipFill>
          <a:blip r:embed="rId2">
            <a:alphaModFix/>
            <a:lum/>
          </a:blip>
          <a:srcRect/>
          <a:stretch>
            <a:fillRect/>
          </a:stretch>
        </p:blipFill>
        <p:spPr>
          <a:xfrm>
            <a:off x="3637517" y="1679044"/>
            <a:ext cx="2511697" cy="2215179"/>
          </a:xfrm>
          <a:prstGeom prst="rect">
            <a:avLst/>
          </a:prstGeom>
          <a:noFill/>
          <a:ln>
            <a:noFill/>
          </a:ln>
        </p:spPr>
      </p:pic>
      <p:pic>
        <p:nvPicPr>
          <p:cNvPr id="8" name="7 Imagen"/>
          <p:cNvPicPr>
            <a:picLocks noChangeAspect="1"/>
          </p:cNvPicPr>
          <p:nvPr/>
        </p:nvPicPr>
        <p:blipFill>
          <a:blip r:embed="rId3">
            <a:alphaModFix/>
            <a:lum/>
          </a:blip>
          <a:srcRect/>
          <a:stretch>
            <a:fillRect/>
          </a:stretch>
        </p:blipFill>
        <p:spPr>
          <a:xfrm>
            <a:off x="7934838" y="1679045"/>
            <a:ext cx="2848088" cy="2215180"/>
          </a:xfrm>
          <a:prstGeom prst="rect">
            <a:avLst/>
          </a:prstGeom>
          <a:noFill/>
          <a:ln>
            <a:noFill/>
          </a:ln>
        </p:spPr>
      </p:pic>
      <p:pic>
        <p:nvPicPr>
          <p:cNvPr id="9" name="8 Imagen"/>
          <p:cNvPicPr>
            <a:picLocks noChangeAspect="1"/>
          </p:cNvPicPr>
          <p:nvPr/>
        </p:nvPicPr>
        <p:blipFill>
          <a:blip r:embed="rId4">
            <a:alphaModFix/>
            <a:lum/>
          </a:blip>
          <a:srcRect/>
          <a:stretch>
            <a:fillRect/>
          </a:stretch>
        </p:blipFill>
        <p:spPr>
          <a:xfrm>
            <a:off x="3614837" y="4379045"/>
            <a:ext cx="2689861" cy="2191128"/>
          </a:xfrm>
          <a:prstGeom prst="rect">
            <a:avLst/>
          </a:prstGeom>
          <a:noFill/>
          <a:ln>
            <a:noFill/>
          </a:ln>
        </p:spPr>
      </p:pic>
      <p:pic>
        <p:nvPicPr>
          <p:cNvPr id="10" name="9 Imagen"/>
          <p:cNvPicPr>
            <a:picLocks noChangeAspect="1"/>
          </p:cNvPicPr>
          <p:nvPr/>
        </p:nvPicPr>
        <p:blipFill>
          <a:blip r:embed="rId5">
            <a:alphaModFix/>
            <a:lum/>
          </a:blip>
          <a:srcRect/>
          <a:stretch>
            <a:fillRect/>
          </a:stretch>
        </p:blipFill>
        <p:spPr>
          <a:xfrm>
            <a:off x="8654837" y="4379044"/>
            <a:ext cx="1898725" cy="2168344"/>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2318945" y="315175"/>
            <a:ext cx="9071640" cy="1262160"/>
          </a:xfrm>
          <a:prstGeom prst="rect">
            <a:avLst/>
          </a:prstGeom>
        </p:spPr>
        <p:txBody>
          <a:bodyPr vert="horz" lIns="91440" tIns="45720" rIns="91440" bIns="45720" rtlCol="0" anchor="ctr">
            <a:norm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r" defTabSz="914400" rtl="0" eaLnBrk="1" fontAlgn="auto" latinLnBrk="0" hangingPunct="1">
              <a:lnSpc>
                <a:spcPct val="90000"/>
              </a:lnSpc>
              <a:spcBef>
                <a:spcPct val="0"/>
              </a:spcBef>
              <a:spcAft>
                <a:spcPts val="0"/>
              </a:spcAft>
              <a:buClrTx/>
              <a:buSzPct val="45000"/>
              <a:buFont typeface="StarSymbol"/>
              <a:buNone/>
              <a:tabLst/>
              <a:defRPr/>
            </a:pPr>
            <a:r>
              <a:rPr kumimoji="0" lang="es-ES" sz="4000" b="1" i="0" u="none" strike="noStrike" kern="1200" cap="all" spc="0" normalizeH="0" baseline="0" noProof="0" dirty="0" smtClean="0">
                <a:ln>
                  <a:noFill/>
                </a:ln>
                <a:solidFill>
                  <a:schemeClr val="tx2">
                    <a:lumMod val="50000"/>
                  </a:schemeClr>
                </a:solidFill>
                <a:effectLst/>
                <a:uLnTx/>
                <a:uFillTx/>
                <a:latin typeface="+mj-lt"/>
                <a:ea typeface="+mj-ea"/>
                <a:cs typeface="+mj-cs"/>
              </a:rPr>
              <a:t>3.3 </a:t>
            </a:r>
            <a:r>
              <a:rPr kumimoji="0" lang="es-ES" sz="4000" b="1" i="0" u="none" strike="noStrike" kern="1200" cap="all" spc="0" normalizeH="0" baseline="0" noProof="0" dirty="0" smtClean="0">
                <a:ln>
                  <a:noFill/>
                </a:ln>
                <a:solidFill>
                  <a:srgbClr val="7030A0"/>
                </a:solidFill>
                <a:effectLst/>
                <a:uLnTx/>
                <a:uFillTx/>
                <a:latin typeface="+mj-lt"/>
                <a:ea typeface="+mj-ea"/>
                <a:cs typeface="+mj-cs"/>
              </a:rPr>
              <a:t>Fauna en Guadalupe y Martinica</a:t>
            </a:r>
            <a:endParaRPr kumimoji="0" lang="es-ES" sz="4000" b="1" i="0" u="none" strike="noStrike" kern="1200" cap="all" spc="0" normalizeH="0" baseline="0" noProof="0" dirty="0">
              <a:ln>
                <a:noFill/>
              </a:ln>
              <a:solidFill>
                <a:srgbClr val="7030A0"/>
              </a:solidFill>
              <a:effectLst/>
              <a:uLnTx/>
              <a:uFillTx/>
              <a:latin typeface="+mj-lt"/>
              <a:ea typeface="+mj-ea"/>
              <a:cs typeface="+mj-cs"/>
            </a:endParaRPr>
          </a:p>
        </p:txBody>
      </p:sp>
      <p:sp>
        <p:nvSpPr>
          <p:cNvPr id="3" name="2 Marcador de texto"/>
          <p:cNvSpPr txBox="1">
            <a:spLocks/>
          </p:cNvSpPr>
          <p:nvPr/>
        </p:nvSpPr>
        <p:spPr>
          <a:xfrm>
            <a:off x="2534946" y="1888015"/>
            <a:ext cx="8855640" cy="5997960"/>
          </a:xfrm>
          <a:prstGeom prst="rect">
            <a:avLst/>
          </a:prstGeom>
        </p:spPr>
        <p:txBody>
          <a:bodyPr vert="horz" lIns="91440" tIns="45720" rIns="91440" bIns="45720" rtlCol="0">
            <a:normAutofit/>
          </a:bodyPr>
          <a:lstStyle>
            <a:defPPr marL="432000" marR="0" lvl="0" indent="-324000">
              <a:spcBef>
                <a:spcPts val="0"/>
              </a:spcBef>
              <a:spcAft>
                <a:spcPts val="1417"/>
              </a:spcAft>
              <a:buClr>
                <a:srgbClr val="FF6633"/>
              </a:buClr>
              <a:buSzPct val="45000"/>
              <a:buFont typeface="StarSymbol"/>
              <a:buNone/>
              <a:defRPr lang="es-ES" sz="3200" b="0" i="0" u="none" strike="noStrike">
                <a:ln>
                  <a:noFill/>
                </a:ln>
                <a:solidFill>
                  <a:srgbClr val="000080"/>
                </a:solidFill>
                <a:latin typeface="Albany" pitchFamily="18"/>
                <a:ea typeface="Andale Sans UI" pitchFamily="2"/>
                <a:cs typeface="Tahoma" pitchFamily="2"/>
              </a:defRPr>
            </a:defPPr>
            <a:lvl1pPr marL="432000" marR="0" lvl="0" indent="-324000">
              <a:spcBef>
                <a:spcPts val="0"/>
              </a:spcBef>
              <a:spcAft>
                <a:spcPts val="1417"/>
              </a:spcAft>
              <a:buClr>
                <a:srgbClr val="FF6633"/>
              </a:buClr>
              <a:buSzPct val="45000"/>
              <a:buFont typeface="StarSymbol"/>
              <a:buChar char="●"/>
              <a:defRPr lang="es-ES" sz="3200" b="0" i="0" u="none" strike="noStrike">
                <a:ln>
                  <a:noFill/>
                </a:ln>
                <a:solidFill>
                  <a:srgbClr val="000080"/>
                </a:solidFill>
                <a:latin typeface="Albany" pitchFamily="18"/>
                <a:ea typeface="Andale Sans UI" pitchFamily="2"/>
                <a:cs typeface="Tahoma" pitchFamily="2"/>
              </a:defRPr>
            </a:lvl1pPr>
            <a:lvl2pPr marL="864000" marR="0" lvl="1" indent="-288000">
              <a:spcBef>
                <a:spcPts val="0"/>
              </a:spcBef>
              <a:spcAft>
                <a:spcPts val="1134"/>
              </a:spcAft>
              <a:buClr>
                <a:srgbClr val="FF6633"/>
              </a:buClr>
              <a:buSzPct val="75000"/>
              <a:buFont typeface="StarSymbol"/>
              <a:buChar char="–"/>
              <a:defRPr lang="es-ES" sz="2800" b="0" i="0" u="none" strike="noStrike">
                <a:ln>
                  <a:noFill/>
                </a:ln>
                <a:solidFill>
                  <a:srgbClr val="000080"/>
                </a:solidFill>
                <a:latin typeface="Albany" pitchFamily="18"/>
                <a:ea typeface="Andale Sans UI" pitchFamily="2"/>
                <a:cs typeface="Tahoma" pitchFamily="2"/>
              </a:defRPr>
            </a:lvl2pPr>
            <a:lvl3pPr marL="1296000" marR="0" lvl="2" indent="-216000">
              <a:spcBef>
                <a:spcPts val="0"/>
              </a:spcBef>
              <a:spcAft>
                <a:spcPts val="850"/>
              </a:spcAft>
              <a:buClr>
                <a:srgbClr val="FF6633"/>
              </a:buClr>
              <a:buSzPct val="45000"/>
              <a:buFont typeface="StarSymbol"/>
              <a:buChar char="●"/>
              <a:defRPr lang="es-ES" sz="2400" b="0" i="0" u="none" strike="noStrike">
                <a:ln>
                  <a:noFill/>
                </a:ln>
                <a:solidFill>
                  <a:srgbClr val="000080"/>
                </a:solidFill>
                <a:latin typeface="Albany" pitchFamily="18"/>
                <a:ea typeface="Andale Sans UI" pitchFamily="2"/>
                <a:cs typeface="Tahoma" pitchFamily="2"/>
              </a:defRPr>
            </a:lvl3pPr>
            <a:lvl4pPr marL="1728000" marR="0" lvl="3" indent="-216000">
              <a:spcBef>
                <a:spcPts val="0"/>
              </a:spcBef>
              <a:spcAft>
                <a:spcPts val="567"/>
              </a:spcAft>
              <a:buClr>
                <a:srgbClr val="FF6633"/>
              </a:buClr>
              <a:buSzPct val="75000"/>
              <a:buFont typeface="StarSymbol"/>
              <a:buChar char="–"/>
              <a:defRPr lang="es-ES" sz="2000" b="0" i="0" u="none" strike="noStrike">
                <a:ln>
                  <a:noFill/>
                </a:ln>
                <a:solidFill>
                  <a:srgbClr val="000080"/>
                </a:solidFill>
                <a:latin typeface="Albany" pitchFamily="18"/>
                <a:ea typeface="Andale Sans UI" pitchFamily="2"/>
                <a:cs typeface="Tahoma" pitchFamily="2"/>
              </a:defRPr>
            </a:lvl4pPr>
            <a:lvl5pPr marL="2160000" marR="0" lvl="4"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5pPr>
            <a:lvl6pPr marL="2592000" marR="0" lvl="5"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6pPr>
            <a:lvl7pPr marL="3024000" marR="0" lvl="6"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7pPr>
            <a:lvl8pPr marL="3456000" marR="0" lvl="7"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8pPr>
            <a:lvl9pPr marL="3887999" marR="0" lvl="8"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9pPr>
          </a:lstStyle>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Char char="●"/>
              <a:tabLst/>
              <a:defRPr/>
            </a:pPr>
            <a:r>
              <a:rPr kumimoji="0" lang="es-ES" sz="3200" b="0" i="0" u="none" strike="noStrike" kern="1200" cap="none" spc="0" normalizeH="0" baseline="0" noProof="0" dirty="0" smtClean="0">
                <a:ln>
                  <a:noFill/>
                </a:ln>
                <a:solidFill>
                  <a:schemeClr val="tx1"/>
                </a:solidFill>
                <a:effectLst/>
                <a:uLnTx/>
                <a:uFillTx/>
                <a:latin typeface="Albany" pitchFamily="18"/>
                <a:ea typeface="Andale Sans UI" pitchFamily="2"/>
                <a:cs typeface="Tahoma" pitchFamily="2"/>
              </a:rPr>
              <a:t>Animales silvestres</a:t>
            </a:r>
          </a:p>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Char char="●"/>
              <a:tabLst/>
              <a:defRPr/>
            </a:pPr>
            <a:r>
              <a:rPr kumimoji="0" lang="es-ES" sz="3200" b="0" i="0" u="none" strike="noStrike" kern="1200" cap="none" spc="0" normalizeH="0" baseline="0" noProof="0" dirty="0" smtClean="0">
                <a:ln>
                  <a:noFill/>
                </a:ln>
                <a:solidFill>
                  <a:schemeClr val="tx1"/>
                </a:solidFill>
                <a:effectLst/>
                <a:uLnTx/>
                <a:uFillTx/>
                <a:latin typeface="Albany" pitchFamily="18"/>
                <a:ea typeface="Andale Sans UI" pitchFamily="2"/>
                <a:cs typeface="Tahoma" pitchFamily="2"/>
              </a:rPr>
              <a:t>No viven especies peligrosas</a:t>
            </a:r>
          </a:p>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Char char="●"/>
              <a:tabLst/>
              <a:defRPr/>
            </a:pPr>
            <a:r>
              <a:rPr kumimoji="0" lang="es-ES" sz="3200" b="0" i="0" u="none" strike="noStrike" kern="1200" cap="none" spc="0" normalizeH="0" baseline="0" noProof="0" dirty="0" err="1" smtClean="0">
                <a:ln>
                  <a:noFill/>
                </a:ln>
                <a:solidFill>
                  <a:schemeClr val="tx1"/>
                </a:solidFill>
                <a:effectLst/>
                <a:uLnTx/>
                <a:uFillTx/>
                <a:latin typeface="Albany" pitchFamily="18"/>
                <a:ea typeface="Andale Sans UI" pitchFamily="2"/>
                <a:cs typeface="Tahoma" pitchFamily="2"/>
              </a:rPr>
              <a:t>Raccon</a:t>
            </a:r>
            <a:r>
              <a:rPr kumimoji="0" lang="es-ES" sz="3200" b="0" i="0" u="none" strike="noStrike" kern="1200" cap="none" spc="0" normalizeH="0" baseline="0" noProof="0" dirty="0" smtClean="0">
                <a:ln>
                  <a:noFill/>
                </a:ln>
                <a:solidFill>
                  <a:schemeClr val="tx1"/>
                </a:solidFill>
                <a:effectLst/>
                <a:uLnTx/>
                <a:uFillTx/>
                <a:latin typeface="Albany" pitchFamily="18"/>
                <a:ea typeface="Andale Sans UI" pitchFamily="2"/>
                <a:cs typeface="Tahoma" pitchFamily="2"/>
              </a:rPr>
              <a:t> es el </a:t>
            </a:r>
            <a:r>
              <a:rPr kumimoji="0" lang="es-ES" sz="3200" b="0" i="0" u="none" strike="noStrike" kern="1200" cap="none" spc="0" normalizeH="0" baseline="0" noProof="0" dirty="0" err="1" smtClean="0">
                <a:ln>
                  <a:noFill/>
                </a:ln>
                <a:solidFill>
                  <a:schemeClr val="tx1"/>
                </a:solidFill>
                <a:effectLst/>
                <a:uLnTx/>
                <a:uFillTx/>
                <a:latin typeface="Albany" pitchFamily="18"/>
                <a:ea typeface="Andale Sans UI" pitchFamily="2"/>
                <a:cs typeface="Tahoma" pitchFamily="2"/>
              </a:rPr>
              <a:t>simbolo</a:t>
            </a:r>
            <a:r>
              <a:rPr kumimoji="0" lang="es-ES" sz="3200" b="0" i="0" u="none" strike="noStrike" kern="1200" cap="none" spc="0" normalizeH="0" baseline="0" noProof="0" dirty="0" smtClean="0">
                <a:ln>
                  <a:noFill/>
                </a:ln>
                <a:solidFill>
                  <a:schemeClr val="tx1"/>
                </a:solidFill>
                <a:effectLst/>
                <a:uLnTx/>
                <a:uFillTx/>
                <a:latin typeface="Albany" pitchFamily="18"/>
                <a:ea typeface="Andale Sans UI" pitchFamily="2"/>
                <a:cs typeface="Tahoma" pitchFamily="2"/>
              </a:rPr>
              <a:t> del parque nacional</a:t>
            </a:r>
          </a:p>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Char char="●"/>
              <a:tabLst/>
              <a:defRPr/>
            </a:pPr>
            <a:r>
              <a:rPr kumimoji="0" lang="es-ES" sz="3200" b="0" i="0" u="none" strike="noStrike" kern="1200" cap="none" spc="0" normalizeH="0" baseline="0" noProof="0" dirty="0" smtClean="0">
                <a:ln>
                  <a:noFill/>
                </a:ln>
                <a:solidFill>
                  <a:schemeClr val="tx1"/>
                </a:solidFill>
                <a:effectLst/>
                <a:uLnTx/>
                <a:uFillTx/>
                <a:latin typeface="Albany" pitchFamily="18"/>
                <a:ea typeface="Andale Sans UI" pitchFamily="2"/>
                <a:cs typeface="Tahoma" pitchFamily="2"/>
              </a:rPr>
              <a:t>Diversos tipos de aves como el pájaro carpintero, el mirlo o el tordo</a:t>
            </a:r>
          </a:p>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Char char="●"/>
              <a:tabLst/>
              <a:defRPr/>
            </a:pPr>
            <a:r>
              <a:rPr kumimoji="0" lang="es-ES" sz="3200" b="0" i="0" u="none" strike="noStrike" kern="1200" cap="none" spc="0" normalizeH="0" baseline="0" noProof="0" dirty="0" smtClean="0">
                <a:ln>
                  <a:noFill/>
                </a:ln>
                <a:solidFill>
                  <a:schemeClr val="tx1"/>
                </a:solidFill>
                <a:effectLst/>
                <a:uLnTx/>
                <a:uFillTx/>
                <a:latin typeface="Albany" pitchFamily="18"/>
                <a:ea typeface="Andale Sans UI" pitchFamily="2"/>
                <a:cs typeface="Tahoma" pitchFamily="2"/>
              </a:rPr>
              <a:t>Aves más destacadas:</a:t>
            </a:r>
          </a:p>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Char char="●"/>
              <a:tabLst/>
              <a:defRPr/>
            </a:pPr>
            <a:r>
              <a:rPr kumimoji="0" lang="es-ES" sz="3200" b="0" i="0" u="sng" strike="noStrike" kern="1200" cap="none" spc="0" normalizeH="0" baseline="0" noProof="0" dirty="0" smtClean="0">
                <a:ln>
                  <a:noFill/>
                </a:ln>
                <a:solidFill>
                  <a:schemeClr val="tx1"/>
                </a:solidFill>
                <a:effectLst/>
                <a:uLnTx/>
                <a:uFillTx/>
                <a:latin typeface="Albany" pitchFamily="18"/>
                <a:ea typeface="Andale Sans UI" pitchFamily="2"/>
                <a:cs typeface="Tahoma" pitchFamily="2"/>
              </a:rPr>
              <a:t>Pelícano          </a:t>
            </a:r>
            <a:r>
              <a:rPr kumimoji="0" lang="es-ES" sz="3200" b="0" i="0" u="sng" strike="noStrike" kern="1200" cap="none" spc="0" normalizeH="0" baseline="0" noProof="0" dirty="0" err="1" smtClean="0">
                <a:ln>
                  <a:noFill/>
                </a:ln>
                <a:solidFill>
                  <a:schemeClr val="tx1"/>
                </a:solidFill>
                <a:effectLst/>
                <a:uLnTx/>
                <a:uFillTx/>
                <a:latin typeface="Albany" pitchFamily="18"/>
                <a:ea typeface="Andale Sans UI" pitchFamily="2"/>
                <a:cs typeface="Tahoma" pitchFamily="2"/>
              </a:rPr>
              <a:t>Ciberón</a:t>
            </a:r>
            <a:endParaRPr kumimoji="0" lang="es-ES" sz="3200" b="0" i="0" u="sng" strike="noStrike" kern="1200" cap="none" spc="0" normalizeH="0" baseline="0" noProof="0" dirty="0" smtClean="0">
              <a:ln>
                <a:noFill/>
              </a:ln>
              <a:solidFill>
                <a:schemeClr val="tx1"/>
              </a:solidFill>
              <a:effectLst/>
              <a:uLnTx/>
              <a:uFillTx/>
              <a:latin typeface="Albany" pitchFamily="18"/>
              <a:ea typeface="Andale Sans UI" pitchFamily="2"/>
              <a:cs typeface="Tahoma" pitchFamily="2"/>
            </a:endParaRPr>
          </a:p>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Char char="●"/>
              <a:tabLst/>
              <a:defRPr/>
            </a:pPr>
            <a:r>
              <a:rPr kumimoji="0" lang="es-ES" sz="3200" b="0" i="0" u="sng" strike="noStrike" kern="1200" cap="none" spc="0" normalizeH="0" baseline="0" noProof="0" dirty="0" err="1" smtClean="0">
                <a:ln>
                  <a:noFill/>
                </a:ln>
                <a:solidFill>
                  <a:schemeClr val="tx1"/>
                </a:solidFill>
                <a:effectLst/>
                <a:uLnTx/>
                <a:uFillTx/>
                <a:latin typeface="Albany" pitchFamily="18"/>
                <a:ea typeface="Andale Sans UI" pitchFamily="2"/>
                <a:cs typeface="Tahoma" pitchFamily="2"/>
              </a:rPr>
              <a:t>Malfini</a:t>
            </a:r>
            <a:endParaRPr kumimoji="0" lang="es-ES" sz="3200" b="0" i="0" u="sng" strike="noStrike" kern="1200" cap="none" spc="0" normalizeH="0" baseline="0" noProof="0" dirty="0" smtClean="0">
              <a:ln>
                <a:noFill/>
              </a:ln>
              <a:solidFill>
                <a:schemeClr val="tx1"/>
              </a:solidFill>
              <a:effectLst/>
              <a:uLnTx/>
              <a:uFillTx/>
              <a:latin typeface="Albany" pitchFamily="18"/>
              <a:ea typeface="Andale Sans UI" pitchFamily="2"/>
              <a:cs typeface="Tahoma" pitchFamily="2"/>
            </a:endParaRPr>
          </a:p>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Char char="●"/>
              <a:tabLst/>
              <a:defRPr/>
            </a:pPr>
            <a:endParaRPr kumimoji="0" lang="es-ES" sz="3200" b="0" i="0" u="none" strike="noStrike" kern="1200" cap="none" spc="0" normalizeH="0" baseline="0" noProof="0" dirty="0" smtClean="0">
              <a:ln>
                <a:noFill/>
              </a:ln>
              <a:solidFill>
                <a:srgbClr val="000080"/>
              </a:solidFill>
              <a:effectLst/>
              <a:uLnTx/>
              <a:uFillTx/>
              <a:latin typeface="Albany" pitchFamily="18"/>
              <a:ea typeface="Andale Sans UI" pitchFamily="2"/>
              <a:cs typeface="Tahoma" pitchFamily="2"/>
            </a:endParaRPr>
          </a:p>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Char char="●"/>
              <a:tabLst/>
              <a:defRPr/>
            </a:pPr>
            <a:endParaRPr kumimoji="0" lang="es-ES" sz="3200" b="0" i="0" u="none" strike="noStrike" kern="1200" cap="none" spc="0" normalizeH="0" baseline="0" noProof="0" dirty="0">
              <a:ln>
                <a:noFill/>
              </a:ln>
              <a:solidFill>
                <a:srgbClr val="000080"/>
              </a:solidFill>
              <a:effectLst/>
              <a:uLnTx/>
              <a:uFillTx/>
              <a:latin typeface="Albany" pitchFamily="18"/>
              <a:ea typeface="Andale Sans UI" pitchFamily="2"/>
              <a:cs typeface="Tahoma" pitchFamily="2"/>
            </a:endParaRPr>
          </a:p>
        </p:txBody>
      </p:sp>
      <p:sp>
        <p:nvSpPr>
          <p:cNvPr id="4" name="3 CuadroTexto"/>
          <p:cNvSpPr txBox="1"/>
          <p:nvPr/>
        </p:nvSpPr>
        <p:spPr>
          <a:xfrm>
            <a:off x="2568426" y="3604855"/>
            <a:ext cx="8562599" cy="347040"/>
          </a:xfrm>
          <a:prstGeom prst="rect">
            <a:avLst/>
          </a:prstGeom>
          <a:noFill/>
          <a:ln>
            <a:noFill/>
          </a:ln>
        </p:spPr>
        <p:txBody>
          <a:bodyPr vert="horz" lIns="90000" tIns="45000" rIns="90000" bIns="4500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s-ES" sz="1800" b="0" i="0" u="none" strike="noStrike" kern="1200">
                <a:ln>
                  <a:noFill/>
                </a:ln>
                <a:latin typeface="Arial" pitchFamily="18"/>
                <a:ea typeface="Microsoft YaHei" pitchFamily="2"/>
                <a:cs typeface="Mangal" pitchFamily="2"/>
              </a:rPr>
              <a:t>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182872" y="307914"/>
            <a:ext cx="9071640" cy="646331"/>
          </a:xfrm>
          <a:prstGeom prst="rect">
            <a:avLst/>
          </a:prstGeom>
        </p:spPr>
        <p:txBody>
          <a:bodyPr vert="horz" lIns="91440" tIns="45720" rIns="91440" bIns="45720" rtlCol="0"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r" defTabSz="914400" rtl="0" eaLnBrk="1" fontAlgn="auto" latinLnBrk="0" hangingPunct="1">
              <a:lnSpc>
                <a:spcPct val="90000"/>
              </a:lnSpc>
              <a:spcBef>
                <a:spcPct val="0"/>
              </a:spcBef>
              <a:spcAft>
                <a:spcPts val="0"/>
              </a:spcAft>
              <a:buClrTx/>
              <a:buSzPct val="45000"/>
              <a:buFont typeface="StarSymbol"/>
              <a:buNone/>
              <a:tabLst/>
              <a:defRPr/>
            </a:pPr>
            <a:r>
              <a:rPr kumimoji="0" lang="es-ES" sz="4000" b="1" i="0" u="none" strike="noStrike" kern="1200" cap="all" spc="0" normalizeH="0" baseline="0" noProof="0" dirty="0" smtClean="0">
                <a:ln>
                  <a:noFill/>
                </a:ln>
                <a:solidFill>
                  <a:schemeClr val="tx2">
                    <a:lumMod val="50000"/>
                  </a:schemeClr>
                </a:solidFill>
                <a:effectLst/>
                <a:uLnTx/>
                <a:uFillTx/>
                <a:latin typeface="+mj-lt"/>
                <a:ea typeface="+mj-ea"/>
                <a:cs typeface="+mj-cs"/>
              </a:rPr>
              <a:t>3.4</a:t>
            </a:r>
            <a:r>
              <a:rPr kumimoji="0" lang="es-ES" sz="4000" b="1" i="0" u="none" strike="noStrike" kern="1200" cap="all" spc="0" normalizeH="0" baseline="0" noProof="0" dirty="0" smtClean="0">
                <a:ln>
                  <a:noFill/>
                </a:ln>
                <a:solidFill>
                  <a:srgbClr val="FFC000"/>
                </a:solidFill>
                <a:effectLst/>
                <a:uLnTx/>
                <a:uFillTx/>
                <a:latin typeface="+mj-lt"/>
                <a:ea typeface="+mj-ea"/>
                <a:cs typeface="+mj-cs"/>
              </a:rPr>
              <a:t> Fotos de la Fauna</a:t>
            </a:r>
            <a:endParaRPr kumimoji="0" lang="es-ES" sz="4000" b="1" i="0" u="none" strike="noStrike" kern="1200" cap="all" spc="0" normalizeH="0" baseline="0" noProof="0" dirty="0">
              <a:ln>
                <a:noFill/>
              </a:ln>
              <a:solidFill>
                <a:srgbClr val="FFC000"/>
              </a:solidFill>
              <a:effectLst/>
              <a:uLnTx/>
              <a:uFillTx/>
              <a:latin typeface="+mj-lt"/>
              <a:ea typeface="+mj-ea"/>
              <a:cs typeface="+mj-cs"/>
            </a:endParaRPr>
          </a:p>
        </p:txBody>
      </p:sp>
      <p:sp>
        <p:nvSpPr>
          <p:cNvPr id="3" name="2 Marcador de texto"/>
          <p:cNvSpPr txBox="1">
            <a:spLocks/>
          </p:cNvSpPr>
          <p:nvPr/>
        </p:nvSpPr>
        <p:spPr>
          <a:xfrm>
            <a:off x="1398873" y="1678680"/>
            <a:ext cx="4321080" cy="2454119"/>
          </a:xfrm>
          <a:prstGeom prst="rect">
            <a:avLst/>
          </a:prstGeom>
        </p:spPr>
        <p:txBody>
          <a:bodyPr vert="horz" lIns="91440" tIns="45720" rIns="91440" bIns="45720" rtlCol="0">
            <a:normAutofit/>
          </a:bodyPr>
          <a:lstStyle>
            <a:defPPr marL="432000" marR="0" lvl="0" indent="-324000">
              <a:spcBef>
                <a:spcPts val="0"/>
              </a:spcBef>
              <a:spcAft>
                <a:spcPts val="1417"/>
              </a:spcAft>
              <a:buClr>
                <a:srgbClr val="FF6633"/>
              </a:buClr>
              <a:buSzPct val="45000"/>
              <a:buFont typeface="StarSymbol"/>
              <a:buNone/>
              <a:defRPr lang="es-ES" sz="3200" b="0" i="0" u="none" strike="noStrike">
                <a:ln>
                  <a:noFill/>
                </a:ln>
                <a:solidFill>
                  <a:srgbClr val="000080"/>
                </a:solidFill>
                <a:latin typeface="Albany" pitchFamily="18"/>
                <a:ea typeface="Andale Sans UI" pitchFamily="2"/>
                <a:cs typeface="Tahoma" pitchFamily="2"/>
              </a:defRPr>
            </a:defPPr>
            <a:lvl1pPr marL="432000" marR="0" lvl="0" indent="-324000">
              <a:spcBef>
                <a:spcPts val="0"/>
              </a:spcBef>
              <a:spcAft>
                <a:spcPts val="1417"/>
              </a:spcAft>
              <a:buClr>
                <a:srgbClr val="FF6633"/>
              </a:buClr>
              <a:buSzPct val="45000"/>
              <a:buFont typeface="StarSymbol"/>
              <a:buChar char="●"/>
              <a:defRPr lang="es-ES" sz="3200" b="0" i="0" u="none" strike="noStrike">
                <a:ln>
                  <a:noFill/>
                </a:ln>
                <a:solidFill>
                  <a:srgbClr val="000080"/>
                </a:solidFill>
                <a:latin typeface="Albany" pitchFamily="18"/>
                <a:ea typeface="Andale Sans UI" pitchFamily="2"/>
                <a:cs typeface="Tahoma" pitchFamily="2"/>
              </a:defRPr>
            </a:lvl1pPr>
            <a:lvl2pPr marL="864000" marR="0" lvl="1" indent="-288000">
              <a:spcBef>
                <a:spcPts val="0"/>
              </a:spcBef>
              <a:spcAft>
                <a:spcPts val="1134"/>
              </a:spcAft>
              <a:buClr>
                <a:srgbClr val="FF6633"/>
              </a:buClr>
              <a:buSzPct val="75000"/>
              <a:buFont typeface="StarSymbol"/>
              <a:buChar char="–"/>
              <a:defRPr lang="es-ES" sz="2800" b="0" i="0" u="none" strike="noStrike">
                <a:ln>
                  <a:noFill/>
                </a:ln>
                <a:solidFill>
                  <a:srgbClr val="000080"/>
                </a:solidFill>
                <a:latin typeface="Albany" pitchFamily="18"/>
                <a:ea typeface="Andale Sans UI" pitchFamily="2"/>
                <a:cs typeface="Tahoma" pitchFamily="2"/>
              </a:defRPr>
            </a:lvl2pPr>
            <a:lvl3pPr marL="1296000" marR="0" lvl="2" indent="-216000">
              <a:spcBef>
                <a:spcPts val="0"/>
              </a:spcBef>
              <a:spcAft>
                <a:spcPts val="850"/>
              </a:spcAft>
              <a:buClr>
                <a:srgbClr val="FF6633"/>
              </a:buClr>
              <a:buSzPct val="45000"/>
              <a:buFont typeface="StarSymbol"/>
              <a:buChar char="●"/>
              <a:defRPr lang="es-ES" sz="2400" b="0" i="0" u="none" strike="noStrike">
                <a:ln>
                  <a:noFill/>
                </a:ln>
                <a:solidFill>
                  <a:srgbClr val="000080"/>
                </a:solidFill>
                <a:latin typeface="Albany" pitchFamily="18"/>
                <a:ea typeface="Andale Sans UI" pitchFamily="2"/>
                <a:cs typeface="Tahoma" pitchFamily="2"/>
              </a:defRPr>
            </a:lvl3pPr>
            <a:lvl4pPr marL="1728000" marR="0" lvl="3" indent="-216000">
              <a:spcBef>
                <a:spcPts val="0"/>
              </a:spcBef>
              <a:spcAft>
                <a:spcPts val="567"/>
              </a:spcAft>
              <a:buClr>
                <a:srgbClr val="FF6633"/>
              </a:buClr>
              <a:buSzPct val="75000"/>
              <a:buFont typeface="StarSymbol"/>
              <a:buChar char="–"/>
              <a:defRPr lang="es-ES" sz="2000" b="0" i="0" u="none" strike="noStrike">
                <a:ln>
                  <a:noFill/>
                </a:ln>
                <a:solidFill>
                  <a:srgbClr val="000080"/>
                </a:solidFill>
                <a:latin typeface="Albany" pitchFamily="18"/>
                <a:ea typeface="Andale Sans UI" pitchFamily="2"/>
                <a:cs typeface="Tahoma" pitchFamily="2"/>
              </a:defRPr>
            </a:lvl4pPr>
            <a:lvl5pPr marL="2160000" marR="0" lvl="4"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5pPr>
            <a:lvl6pPr marL="2592000" marR="0" lvl="5"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6pPr>
            <a:lvl7pPr marL="3024000" marR="0" lvl="6"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7pPr>
            <a:lvl8pPr marL="3456000" marR="0" lvl="7"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8pPr>
            <a:lvl9pPr marL="3887999" marR="0" lvl="8"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9pPr>
          </a:lstStyle>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Char char="●"/>
              <a:tabLst/>
              <a:defRPr/>
            </a:pPr>
            <a:r>
              <a:rPr kumimoji="0" lang="es-ES" sz="1400" b="1" i="0" u="sng" strike="noStrike" kern="1200" cap="none" spc="0" normalizeH="0" baseline="0" noProof="0" smtClean="0">
                <a:ln>
                  <a:noFill/>
                </a:ln>
                <a:solidFill>
                  <a:srgbClr val="000080"/>
                </a:solidFill>
                <a:effectLst/>
                <a:uLnTx/>
                <a:uFillTx/>
                <a:latin typeface="Albany" pitchFamily="18"/>
                <a:ea typeface="Andale Sans UI" pitchFamily="2"/>
                <a:cs typeface="Tahoma" pitchFamily="2"/>
              </a:rPr>
              <a:t>Pelícano</a:t>
            </a:r>
            <a:endParaRPr kumimoji="0" lang="es-ES" sz="1400" b="1" i="0" u="sng" strike="noStrike" kern="1200" cap="none" spc="0" normalizeH="0" baseline="0" noProof="0">
              <a:ln>
                <a:noFill/>
              </a:ln>
              <a:solidFill>
                <a:srgbClr val="000080"/>
              </a:solidFill>
              <a:effectLst/>
              <a:uLnTx/>
              <a:uFillTx/>
              <a:latin typeface="Albany" pitchFamily="18"/>
              <a:ea typeface="Andale Sans UI" pitchFamily="2"/>
              <a:cs typeface="Tahoma" pitchFamily="2"/>
            </a:endParaRPr>
          </a:p>
        </p:txBody>
      </p:sp>
      <p:sp>
        <p:nvSpPr>
          <p:cNvPr id="4" name="3 Marcador de texto"/>
          <p:cNvSpPr txBox="1">
            <a:spLocks/>
          </p:cNvSpPr>
          <p:nvPr/>
        </p:nvSpPr>
        <p:spPr>
          <a:xfrm>
            <a:off x="5936313" y="1678680"/>
            <a:ext cx="4321080" cy="2454119"/>
          </a:xfrm>
          <a:prstGeom prst="rect">
            <a:avLst/>
          </a:prstGeom>
        </p:spPr>
        <p:txBody>
          <a:bodyPr vert="horz" lIns="91440" tIns="45720" rIns="91440" bIns="45720" rtlCol="0">
            <a:normAutofit/>
          </a:bodyPr>
          <a:lstStyle>
            <a:defPPr marL="432000" marR="0" lvl="0" indent="-324000">
              <a:spcBef>
                <a:spcPts val="0"/>
              </a:spcBef>
              <a:spcAft>
                <a:spcPts val="1417"/>
              </a:spcAft>
              <a:buClr>
                <a:srgbClr val="FF6633"/>
              </a:buClr>
              <a:buSzPct val="45000"/>
              <a:buFont typeface="StarSymbol"/>
              <a:buNone/>
              <a:defRPr lang="es-ES" sz="3200" b="0" i="0" u="none" strike="noStrike">
                <a:ln>
                  <a:noFill/>
                </a:ln>
                <a:solidFill>
                  <a:srgbClr val="000080"/>
                </a:solidFill>
                <a:latin typeface="Albany" pitchFamily="18"/>
                <a:ea typeface="Andale Sans UI" pitchFamily="2"/>
                <a:cs typeface="Tahoma" pitchFamily="2"/>
              </a:defRPr>
            </a:defPPr>
            <a:lvl1pPr marL="432000" marR="0" lvl="0" indent="-324000">
              <a:spcBef>
                <a:spcPts val="0"/>
              </a:spcBef>
              <a:spcAft>
                <a:spcPts val="1417"/>
              </a:spcAft>
              <a:buClr>
                <a:srgbClr val="FF6633"/>
              </a:buClr>
              <a:buSzPct val="45000"/>
              <a:buFont typeface="StarSymbol"/>
              <a:buChar char="●"/>
              <a:defRPr lang="es-ES" sz="3200" b="0" i="0" u="none" strike="noStrike">
                <a:ln>
                  <a:noFill/>
                </a:ln>
                <a:solidFill>
                  <a:srgbClr val="000080"/>
                </a:solidFill>
                <a:latin typeface="Albany" pitchFamily="18"/>
                <a:ea typeface="Andale Sans UI" pitchFamily="2"/>
                <a:cs typeface="Tahoma" pitchFamily="2"/>
              </a:defRPr>
            </a:lvl1pPr>
            <a:lvl2pPr marL="864000" marR="0" lvl="1" indent="-288000">
              <a:spcBef>
                <a:spcPts val="0"/>
              </a:spcBef>
              <a:spcAft>
                <a:spcPts val="1134"/>
              </a:spcAft>
              <a:buClr>
                <a:srgbClr val="FF6633"/>
              </a:buClr>
              <a:buSzPct val="75000"/>
              <a:buFont typeface="StarSymbol"/>
              <a:buChar char="–"/>
              <a:defRPr lang="es-ES" sz="2800" b="0" i="0" u="none" strike="noStrike">
                <a:ln>
                  <a:noFill/>
                </a:ln>
                <a:solidFill>
                  <a:srgbClr val="000080"/>
                </a:solidFill>
                <a:latin typeface="Albany" pitchFamily="18"/>
                <a:ea typeface="Andale Sans UI" pitchFamily="2"/>
                <a:cs typeface="Tahoma" pitchFamily="2"/>
              </a:defRPr>
            </a:lvl2pPr>
            <a:lvl3pPr marL="1296000" marR="0" lvl="2" indent="-216000">
              <a:spcBef>
                <a:spcPts val="0"/>
              </a:spcBef>
              <a:spcAft>
                <a:spcPts val="850"/>
              </a:spcAft>
              <a:buClr>
                <a:srgbClr val="FF6633"/>
              </a:buClr>
              <a:buSzPct val="45000"/>
              <a:buFont typeface="StarSymbol"/>
              <a:buChar char="●"/>
              <a:defRPr lang="es-ES" sz="2400" b="0" i="0" u="none" strike="noStrike">
                <a:ln>
                  <a:noFill/>
                </a:ln>
                <a:solidFill>
                  <a:srgbClr val="000080"/>
                </a:solidFill>
                <a:latin typeface="Albany" pitchFamily="18"/>
                <a:ea typeface="Andale Sans UI" pitchFamily="2"/>
                <a:cs typeface="Tahoma" pitchFamily="2"/>
              </a:defRPr>
            </a:lvl3pPr>
            <a:lvl4pPr marL="1728000" marR="0" lvl="3" indent="-216000">
              <a:spcBef>
                <a:spcPts val="0"/>
              </a:spcBef>
              <a:spcAft>
                <a:spcPts val="567"/>
              </a:spcAft>
              <a:buClr>
                <a:srgbClr val="FF6633"/>
              </a:buClr>
              <a:buSzPct val="75000"/>
              <a:buFont typeface="StarSymbol"/>
              <a:buChar char="–"/>
              <a:defRPr lang="es-ES" sz="2000" b="0" i="0" u="none" strike="noStrike">
                <a:ln>
                  <a:noFill/>
                </a:ln>
                <a:solidFill>
                  <a:srgbClr val="000080"/>
                </a:solidFill>
                <a:latin typeface="Albany" pitchFamily="18"/>
                <a:ea typeface="Andale Sans UI" pitchFamily="2"/>
                <a:cs typeface="Tahoma" pitchFamily="2"/>
              </a:defRPr>
            </a:lvl4pPr>
            <a:lvl5pPr marL="2160000" marR="0" lvl="4"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5pPr>
            <a:lvl6pPr marL="2592000" marR="0" lvl="5"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6pPr>
            <a:lvl7pPr marL="3024000" marR="0" lvl="6"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7pPr>
            <a:lvl8pPr marL="3456000" marR="0" lvl="7"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8pPr>
            <a:lvl9pPr marL="3887999" marR="0" lvl="8"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9pPr>
          </a:lstStyle>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Char char="●"/>
              <a:tabLst/>
              <a:defRPr/>
            </a:pPr>
            <a:r>
              <a:rPr kumimoji="0" lang="es-ES" sz="1400" b="1" i="0" u="sng" strike="noStrike" kern="1200" cap="none" spc="0" normalizeH="0" baseline="0" noProof="0" smtClean="0">
                <a:ln>
                  <a:noFill/>
                </a:ln>
                <a:solidFill>
                  <a:srgbClr val="000080"/>
                </a:solidFill>
                <a:effectLst/>
                <a:uLnTx/>
                <a:uFillTx/>
                <a:latin typeface="Albany" pitchFamily="18"/>
                <a:ea typeface="Andale Sans UI" pitchFamily="2"/>
                <a:cs typeface="Tahoma" pitchFamily="2"/>
              </a:rPr>
              <a:t>Raccoon</a:t>
            </a:r>
            <a:endParaRPr kumimoji="0" lang="es-ES" sz="1400" b="1" i="0" u="sng" strike="noStrike" kern="1200" cap="none" spc="0" normalizeH="0" baseline="0" noProof="0">
              <a:ln>
                <a:noFill/>
              </a:ln>
              <a:solidFill>
                <a:srgbClr val="000080"/>
              </a:solidFill>
              <a:effectLst/>
              <a:uLnTx/>
              <a:uFillTx/>
              <a:latin typeface="Albany" pitchFamily="18"/>
              <a:ea typeface="Andale Sans UI" pitchFamily="2"/>
              <a:cs typeface="Tahoma" pitchFamily="2"/>
            </a:endParaRPr>
          </a:p>
        </p:txBody>
      </p:sp>
      <p:sp>
        <p:nvSpPr>
          <p:cNvPr id="5" name="4 Marcador de texto"/>
          <p:cNvSpPr txBox="1">
            <a:spLocks/>
          </p:cNvSpPr>
          <p:nvPr/>
        </p:nvSpPr>
        <p:spPr>
          <a:xfrm>
            <a:off x="5936313" y="4366080"/>
            <a:ext cx="4321080" cy="2454119"/>
          </a:xfrm>
          <a:prstGeom prst="rect">
            <a:avLst/>
          </a:prstGeom>
        </p:spPr>
        <p:txBody>
          <a:bodyPr vert="horz" lIns="91440" tIns="45720" rIns="91440" bIns="45720" rtlCol="0">
            <a:normAutofit/>
          </a:bodyPr>
          <a:lstStyle>
            <a:defPPr marL="432000" marR="0" lvl="0" indent="-324000">
              <a:spcBef>
                <a:spcPts val="0"/>
              </a:spcBef>
              <a:spcAft>
                <a:spcPts val="1417"/>
              </a:spcAft>
              <a:buClr>
                <a:srgbClr val="FF6633"/>
              </a:buClr>
              <a:buSzPct val="45000"/>
              <a:buFont typeface="StarSymbol"/>
              <a:buNone/>
              <a:defRPr lang="es-ES" sz="3200" b="0" i="0" u="none" strike="noStrike">
                <a:ln>
                  <a:noFill/>
                </a:ln>
                <a:solidFill>
                  <a:srgbClr val="000080"/>
                </a:solidFill>
                <a:latin typeface="Albany" pitchFamily="18"/>
                <a:ea typeface="Andale Sans UI" pitchFamily="2"/>
                <a:cs typeface="Tahoma" pitchFamily="2"/>
              </a:defRPr>
            </a:defPPr>
            <a:lvl1pPr marL="432000" marR="0" lvl="0" indent="-324000">
              <a:spcBef>
                <a:spcPts val="0"/>
              </a:spcBef>
              <a:spcAft>
                <a:spcPts val="1417"/>
              </a:spcAft>
              <a:buClr>
                <a:srgbClr val="FF6633"/>
              </a:buClr>
              <a:buSzPct val="45000"/>
              <a:buFont typeface="StarSymbol"/>
              <a:buChar char="●"/>
              <a:defRPr lang="es-ES" sz="3200" b="0" i="0" u="none" strike="noStrike">
                <a:ln>
                  <a:noFill/>
                </a:ln>
                <a:solidFill>
                  <a:srgbClr val="000080"/>
                </a:solidFill>
                <a:latin typeface="Albany" pitchFamily="18"/>
                <a:ea typeface="Andale Sans UI" pitchFamily="2"/>
                <a:cs typeface="Tahoma" pitchFamily="2"/>
              </a:defRPr>
            </a:lvl1pPr>
            <a:lvl2pPr marL="864000" marR="0" lvl="1" indent="-288000">
              <a:spcBef>
                <a:spcPts val="0"/>
              </a:spcBef>
              <a:spcAft>
                <a:spcPts val="1134"/>
              </a:spcAft>
              <a:buClr>
                <a:srgbClr val="FF6633"/>
              </a:buClr>
              <a:buSzPct val="75000"/>
              <a:buFont typeface="StarSymbol"/>
              <a:buChar char="–"/>
              <a:defRPr lang="es-ES" sz="2800" b="0" i="0" u="none" strike="noStrike">
                <a:ln>
                  <a:noFill/>
                </a:ln>
                <a:solidFill>
                  <a:srgbClr val="000080"/>
                </a:solidFill>
                <a:latin typeface="Albany" pitchFamily="18"/>
                <a:ea typeface="Andale Sans UI" pitchFamily="2"/>
                <a:cs typeface="Tahoma" pitchFamily="2"/>
              </a:defRPr>
            </a:lvl2pPr>
            <a:lvl3pPr marL="1296000" marR="0" lvl="2" indent="-216000">
              <a:spcBef>
                <a:spcPts val="0"/>
              </a:spcBef>
              <a:spcAft>
                <a:spcPts val="850"/>
              </a:spcAft>
              <a:buClr>
                <a:srgbClr val="FF6633"/>
              </a:buClr>
              <a:buSzPct val="45000"/>
              <a:buFont typeface="StarSymbol"/>
              <a:buChar char="●"/>
              <a:defRPr lang="es-ES" sz="2400" b="0" i="0" u="none" strike="noStrike">
                <a:ln>
                  <a:noFill/>
                </a:ln>
                <a:solidFill>
                  <a:srgbClr val="000080"/>
                </a:solidFill>
                <a:latin typeface="Albany" pitchFamily="18"/>
                <a:ea typeface="Andale Sans UI" pitchFamily="2"/>
                <a:cs typeface="Tahoma" pitchFamily="2"/>
              </a:defRPr>
            </a:lvl3pPr>
            <a:lvl4pPr marL="1728000" marR="0" lvl="3" indent="-216000">
              <a:spcBef>
                <a:spcPts val="0"/>
              </a:spcBef>
              <a:spcAft>
                <a:spcPts val="567"/>
              </a:spcAft>
              <a:buClr>
                <a:srgbClr val="FF6633"/>
              </a:buClr>
              <a:buSzPct val="75000"/>
              <a:buFont typeface="StarSymbol"/>
              <a:buChar char="–"/>
              <a:defRPr lang="es-ES" sz="2000" b="0" i="0" u="none" strike="noStrike">
                <a:ln>
                  <a:noFill/>
                </a:ln>
                <a:solidFill>
                  <a:srgbClr val="000080"/>
                </a:solidFill>
                <a:latin typeface="Albany" pitchFamily="18"/>
                <a:ea typeface="Andale Sans UI" pitchFamily="2"/>
                <a:cs typeface="Tahoma" pitchFamily="2"/>
              </a:defRPr>
            </a:lvl4pPr>
            <a:lvl5pPr marL="2160000" marR="0" lvl="4"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5pPr>
            <a:lvl6pPr marL="2592000" marR="0" lvl="5"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6pPr>
            <a:lvl7pPr marL="3024000" marR="0" lvl="6"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7pPr>
            <a:lvl8pPr marL="3456000" marR="0" lvl="7"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8pPr>
            <a:lvl9pPr marL="3887999" marR="0" lvl="8"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9pPr>
          </a:lstStyle>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Char char="●"/>
              <a:tabLst/>
              <a:defRPr/>
            </a:pPr>
            <a:r>
              <a:rPr kumimoji="0" lang="es-ES" sz="1400" b="1" i="0" u="sng" strike="noStrike" kern="1200" cap="none" spc="0" normalizeH="0" baseline="0" noProof="0" smtClean="0">
                <a:ln>
                  <a:noFill/>
                </a:ln>
                <a:solidFill>
                  <a:srgbClr val="000080"/>
                </a:solidFill>
                <a:effectLst/>
                <a:uLnTx/>
                <a:uFillTx/>
                <a:latin typeface="Albany" pitchFamily="18"/>
                <a:ea typeface="Andale Sans UI" pitchFamily="2"/>
                <a:cs typeface="Tahoma" pitchFamily="2"/>
              </a:rPr>
              <a:t>Mirlo</a:t>
            </a:r>
            <a:endParaRPr kumimoji="0" lang="es-ES" sz="1400" b="1" i="0" u="sng" strike="noStrike" kern="1200" cap="none" spc="0" normalizeH="0" baseline="0" noProof="0">
              <a:ln>
                <a:noFill/>
              </a:ln>
              <a:solidFill>
                <a:srgbClr val="000080"/>
              </a:solidFill>
              <a:effectLst/>
              <a:uLnTx/>
              <a:uFillTx/>
              <a:latin typeface="Albany" pitchFamily="18"/>
              <a:ea typeface="Andale Sans UI" pitchFamily="2"/>
              <a:cs typeface="Tahoma" pitchFamily="2"/>
            </a:endParaRPr>
          </a:p>
        </p:txBody>
      </p:sp>
      <p:sp>
        <p:nvSpPr>
          <p:cNvPr id="6" name="5 Marcador de texto"/>
          <p:cNvSpPr txBox="1">
            <a:spLocks/>
          </p:cNvSpPr>
          <p:nvPr/>
        </p:nvSpPr>
        <p:spPr>
          <a:xfrm>
            <a:off x="1398873" y="4366080"/>
            <a:ext cx="4321080" cy="2454119"/>
          </a:xfrm>
          <a:prstGeom prst="rect">
            <a:avLst/>
          </a:prstGeom>
        </p:spPr>
        <p:txBody>
          <a:bodyPr vert="horz" lIns="91440" tIns="45720" rIns="91440" bIns="45720" rtlCol="0">
            <a:normAutofit/>
          </a:bodyPr>
          <a:lstStyle>
            <a:defPPr marL="432000" marR="0" lvl="0" indent="-324000">
              <a:spcBef>
                <a:spcPts val="0"/>
              </a:spcBef>
              <a:spcAft>
                <a:spcPts val="1417"/>
              </a:spcAft>
              <a:buClr>
                <a:srgbClr val="FF6633"/>
              </a:buClr>
              <a:buSzPct val="45000"/>
              <a:buFont typeface="StarSymbol"/>
              <a:buNone/>
              <a:defRPr lang="es-ES" sz="3200" b="0" i="0" u="none" strike="noStrike">
                <a:ln>
                  <a:noFill/>
                </a:ln>
                <a:solidFill>
                  <a:srgbClr val="000080"/>
                </a:solidFill>
                <a:latin typeface="Albany" pitchFamily="18"/>
                <a:ea typeface="Andale Sans UI" pitchFamily="2"/>
                <a:cs typeface="Tahoma" pitchFamily="2"/>
              </a:defRPr>
            </a:defPPr>
            <a:lvl1pPr marL="432000" marR="0" lvl="0" indent="-324000">
              <a:spcBef>
                <a:spcPts val="0"/>
              </a:spcBef>
              <a:spcAft>
                <a:spcPts val="1417"/>
              </a:spcAft>
              <a:buClr>
                <a:srgbClr val="FF6633"/>
              </a:buClr>
              <a:buSzPct val="45000"/>
              <a:buFont typeface="StarSymbol"/>
              <a:buChar char="●"/>
              <a:defRPr lang="es-ES" sz="3200" b="0" i="0" u="none" strike="noStrike">
                <a:ln>
                  <a:noFill/>
                </a:ln>
                <a:solidFill>
                  <a:srgbClr val="000080"/>
                </a:solidFill>
                <a:latin typeface="Albany" pitchFamily="18"/>
                <a:ea typeface="Andale Sans UI" pitchFamily="2"/>
                <a:cs typeface="Tahoma" pitchFamily="2"/>
              </a:defRPr>
            </a:lvl1pPr>
            <a:lvl2pPr marL="864000" marR="0" lvl="1" indent="-288000">
              <a:spcBef>
                <a:spcPts val="0"/>
              </a:spcBef>
              <a:spcAft>
                <a:spcPts val="1134"/>
              </a:spcAft>
              <a:buClr>
                <a:srgbClr val="FF6633"/>
              </a:buClr>
              <a:buSzPct val="75000"/>
              <a:buFont typeface="StarSymbol"/>
              <a:buChar char="–"/>
              <a:defRPr lang="es-ES" sz="2800" b="0" i="0" u="none" strike="noStrike">
                <a:ln>
                  <a:noFill/>
                </a:ln>
                <a:solidFill>
                  <a:srgbClr val="000080"/>
                </a:solidFill>
                <a:latin typeface="Albany" pitchFamily="18"/>
                <a:ea typeface="Andale Sans UI" pitchFamily="2"/>
                <a:cs typeface="Tahoma" pitchFamily="2"/>
              </a:defRPr>
            </a:lvl2pPr>
            <a:lvl3pPr marL="1296000" marR="0" lvl="2" indent="-216000">
              <a:spcBef>
                <a:spcPts val="0"/>
              </a:spcBef>
              <a:spcAft>
                <a:spcPts val="850"/>
              </a:spcAft>
              <a:buClr>
                <a:srgbClr val="FF6633"/>
              </a:buClr>
              <a:buSzPct val="45000"/>
              <a:buFont typeface="StarSymbol"/>
              <a:buChar char="●"/>
              <a:defRPr lang="es-ES" sz="2400" b="0" i="0" u="none" strike="noStrike">
                <a:ln>
                  <a:noFill/>
                </a:ln>
                <a:solidFill>
                  <a:srgbClr val="000080"/>
                </a:solidFill>
                <a:latin typeface="Albany" pitchFamily="18"/>
                <a:ea typeface="Andale Sans UI" pitchFamily="2"/>
                <a:cs typeface="Tahoma" pitchFamily="2"/>
              </a:defRPr>
            </a:lvl3pPr>
            <a:lvl4pPr marL="1728000" marR="0" lvl="3" indent="-216000">
              <a:spcBef>
                <a:spcPts val="0"/>
              </a:spcBef>
              <a:spcAft>
                <a:spcPts val="567"/>
              </a:spcAft>
              <a:buClr>
                <a:srgbClr val="FF6633"/>
              </a:buClr>
              <a:buSzPct val="75000"/>
              <a:buFont typeface="StarSymbol"/>
              <a:buChar char="–"/>
              <a:defRPr lang="es-ES" sz="2000" b="0" i="0" u="none" strike="noStrike">
                <a:ln>
                  <a:noFill/>
                </a:ln>
                <a:solidFill>
                  <a:srgbClr val="000080"/>
                </a:solidFill>
                <a:latin typeface="Albany" pitchFamily="18"/>
                <a:ea typeface="Andale Sans UI" pitchFamily="2"/>
                <a:cs typeface="Tahoma" pitchFamily="2"/>
              </a:defRPr>
            </a:lvl4pPr>
            <a:lvl5pPr marL="2160000" marR="0" lvl="4"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5pPr>
            <a:lvl6pPr marL="2592000" marR="0" lvl="5"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6pPr>
            <a:lvl7pPr marL="3024000" marR="0" lvl="6"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7pPr>
            <a:lvl8pPr marL="3456000" marR="0" lvl="7"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8pPr>
            <a:lvl9pPr marL="3887999" marR="0" lvl="8"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9pPr>
          </a:lstStyle>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Char char="●"/>
              <a:tabLst/>
              <a:defRPr/>
            </a:pPr>
            <a:r>
              <a:rPr kumimoji="0" lang="es-ES" sz="1500" b="1" i="0" u="sng" strike="noStrike" kern="1200" cap="none" spc="0" normalizeH="0" baseline="0" noProof="0" smtClean="0">
                <a:ln>
                  <a:noFill/>
                </a:ln>
                <a:solidFill>
                  <a:srgbClr val="000080"/>
                </a:solidFill>
                <a:effectLst/>
                <a:uLnTx/>
                <a:uFillTx/>
                <a:latin typeface="Albany" pitchFamily="18"/>
                <a:ea typeface="Andale Sans UI" pitchFamily="2"/>
                <a:cs typeface="Tahoma" pitchFamily="2"/>
              </a:rPr>
              <a:t>Tortuga</a:t>
            </a:r>
            <a:endParaRPr kumimoji="0" lang="es-ES" sz="1500" b="1" i="0" u="sng" strike="noStrike" kern="1200" cap="none" spc="0" normalizeH="0" baseline="0" noProof="0">
              <a:ln>
                <a:noFill/>
              </a:ln>
              <a:solidFill>
                <a:srgbClr val="000080"/>
              </a:solidFill>
              <a:effectLst/>
              <a:uLnTx/>
              <a:uFillTx/>
              <a:latin typeface="Albany" pitchFamily="18"/>
              <a:ea typeface="Andale Sans UI" pitchFamily="2"/>
              <a:cs typeface="Tahoma" pitchFamily="2"/>
            </a:endParaRPr>
          </a:p>
        </p:txBody>
      </p:sp>
      <p:pic>
        <p:nvPicPr>
          <p:cNvPr id="7" name="6 Imagen"/>
          <p:cNvPicPr>
            <a:picLocks noChangeAspect="1"/>
          </p:cNvPicPr>
          <p:nvPr/>
        </p:nvPicPr>
        <p:blipFill>
          <a:blip r:embed="rId2">
            <a:alphaModFix/>
            <a:lum/>
          </a:blip>
          <a:srcRect/>
          <a:stretch>
            <a:fillRect/>
          </a:stretch>
        </p:blipFill>
        <p:spPr>
          <a:xfrm>
            <a:off x="2658873" y="1678680"/>
            <a:ext cx="3060000" cy="2520000"/>
          </a:xfrm>
          <a:prstGeom prst="rect">
            <a:avLst/>
          </a:prstGeom>
          <a:noFill/>
          <a:ln>
            <a:noFill/>
          </a:ln>
        </p:spPr>
      </p:pic>
      <p:pic>
        <p:nvPicPr>
          <p:cNvPr id="8" name="7 Imagen"/>
          <p:cNvPicPr>
            <a:picLocks noChangeAspect="1"/>
          </p:cNvPicPr>
          <p:nvPr/>
        </p:nvPicPr>
        <p:blipFill>
          <a:blip r:embed="rId3">
            <a:alphaModFix/>
            <a:lum/>
          </a:blip>
          <a:srcRect/>
          <a:stretch>
            <a:fillRect/>
          </a:stretch>
        </p:blipFill>
        <p:spPr>
          <a:xfrm>
            <a:off x="7158873" y="1678680"/>
            <a:ext cx="3089160" cy="2520000"/>
          </a:xfrm>
          <a:prstGeom prst="rect">
            <a:avLst/>
          </a:prstGeom>
          <a:noFill/>
          <a:ln>
            <a:noFill/>
          </a:ln>
        </p:spPr>
      </p:pic>
      <p:pic>
        <p:nvPicPr>
          <p:cNvPr id="9" name="8 Imagen"/>
          <p:cNvPicPr>
            <a:picLocks noChangeAspect="1"/>
          </p:cNvPicPr>
          <p:nvPr/>
        </p:nvPicPr>
        <p:blipFill>
          <a:blip r:embed="rId4">
            <a:alphaModFix/>
            <a:lum/>
          </a:blip>
          <a:srcRect/>
          <a:stretch>
            <a:fillRect/>
          </a:stretch>
        </p:blipFill>
        <p:spPr>
          <a:xfrm>
            <a:off x="2838873" y="4558680"/>
            <a:ext cx="2714400" cy="1980000"/>
          </a:xfrm>
          <a:prstGeom prst="rect">
            <a:avLst/>
          </a:prstGeom>
          <a:noFill/>
          <a:ln>
            <a:noFill/>
          </a:ln>
        </p:spPr>
      </p:pic>
      <p:pic>
        <p:nvPicPr>
          <p:cNvPr id="10" name="9 Imagen"/>
          <p:cNvPicPr>
            <a:picLocks noChangeAspect="1"/>
          </p:cNvPicPr>
          <p:nvPr/>
        </p:nvPicPr>
        <p:blipFill>
          <a:blip r:embed="rId5">
            <a:alphaModFix/>
            <a:lum/>
          </a:blip>
          <a:srcRect/>
          <a:stretch>
            <a:fillRect/>
          </a:stretch>
        </p:blipFill>
        <p:spPr>
          <a:xfrm>
            <a:off x="7006953" y="4378680"/>
            <a:ext cx="3211920" cy="2104920"/>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83429" y="1038693"/>
            <a:ext cx="8610600" cy="1293028"/>
          </a:xfrm>
        </p:spPr>
        <p:txBody>
          <a:bodyPr>
            <a:normAutofit fontScale="90000"/>
          </a:bodyPr>
          <a:lstStyle/>
          <a:p>
            <a:r>
              <a:rPr lang="es-ES" b="1" dirty="0">
                <a:solidFill>
                  <a:schemeClr val="tx2">
                    <a:lumMod val="50000"/>
                  </a:schemeClr>
                </a:solidFill>
              </a:rPr>
              <a:t>4.</a:t>
            </a:r>
            <a:r>
              <a:rPr lang="es-ES" dirty="0"/>
              <a:t> </a:t>
            </a:r>
            <a:r>
              <a:rPr lang="es-ES" b="1" dirty="0">
                <a:solidFill>
                  <a:schemeClr val="accent6">
                    <a:lumMod val="60000"/>
                    <a:lumOff val="40000"/>
                  </a:schemeClr>
                </a:solidFill>
              </a:rPr>
              <a:t>Análisis de la última erupción del volcán </a:t>
            </a:r>
            <a:r>
              <a:rPr lang="es-ES" b="1" dirty="0" err="1">
                <a:solidFill>
                  <a:schemeClr val="accent6">
                    <a:lumMod val="60000"/>
                    <a:lumOff val="40000"/>
                  </a:schemeClr>
                </a:solidFill>
              </a:rPr>
              <a:t>Soufrière</a:t>
            </a:r>
            <a:r>
              <a:rPr lang="es-ES" b="1" dirty="0">
                <a:solidFill>
                  <a:schemeClr val="accent6">
                    <a:lumMod val="60000"/>
                    <a:lumOff val="40000"/>
                  </a:schemeClr>
                </a:solidFill>
              </a:rPr>
              <a:t> </a:t>
            </a:r>
            <a:r>
              <a:rPr lang="es-ES" b="1" dirty="0" err="1">
                <a:solidFill>
                  <a:schemeClr val="accent6">
                    <a:lumMod val="60000"/>
                    <a:lumOff val="40000"/>
                  </a:schemeClr>
                </a:solidFill>
              </a:rPr>
              <a:t>Hills</a:t>
            </a:r>
            <a:r>
              <a:rPr lang="es-ES" b="1" dirty="0">
                <a:solidFill>
                  <a:schemeClr val="accent6">
                    <a:lumMod val="60000"/>
                    <a:lumOff val="40000"/>
                  </a:schemeClr>
                </a:solidFill>
              </a:rPr>
              <a:t> en la isla de Montserrat próxima a </a:t>
            </a:r>
            <a:r>
              <a:rPr lang="es-ES" b="1" dirty="0" err="1">
                <a:solidFill>
                  <a:schemeClr val="accent6">
                    <a:lumMod val="60000"/>
                    <a:lumOff val="40000"/>
                  </a:schemeClr>
                </a:solidFill>
              </a:rPr>
              <a:t>Guadeloupe</a:t>
            </a:r>
            <a:r>
              <a:rPr lang="es-ES" b="1" dirty="0">
                <a:solidFill>
                  <a:schemeClr val="accent6">
                    <a:lumMod val="60000"/>
                    <a:lumOff val="40000"/>
                  </a:schemeClr>
                </a:solidFill>
              </a:rPr>
              <a:t>.</a:t>
            </a:r>
            <a:br>
              <a:rPr lang="es-ES" b="1" dirty="0">
                <a:solidFill>
                  <a:schemeClr val="accent6">
                    <a:lumMod val="60000"/>
                    <a:lumOff val="40000"/>
                  </a:schemeClr>
                </a:solidFill>
              </a:rPr>
            </a:br>
            <a:endParaRPr lang="es-ES" b="1" dirty="0">
              <a:solidFill>
                <a:schemeClr val="accent6">
                  <a:lumMod val="60000"/>
                  <a:lumOff val="40000"/>
                </a:schemeClr>
              </a:solidFill>
            </a:endParaRPr>
          </a:p>
        </p:txBody>
      </p:sp>
      <p:sp>
        <p:nvSpPr>
          <p:cNvPr id="3" name="Título 1"/>
          <p:cNvSpPr txBox="1">
            <a:spLocks/>
          </p:cNvSpPr>
          <p:nvPr/>
        </p:nvSpPr>
        <p:spPr>
          <a:xfrm>
            <a:off x="3483429" y="1038693"/>
            <a:ext cx="8610600" cy="1293028"/>
          </a:xfrm>
          <a:prstGeom prst="rect">
            <a:avLst/>
          </a:prstGeom>
        </p:spPr>
        <p:txBody>
          <a:bodyPr vert="horz" lIns="91440" tIns="45720" rIns="91440" bIns="45720" rtlCol="0" anchor="ctr">
            <a:normAutofit fontScale="97500"/>
          </a:bodyPr>
          <a:lstStyle/>
          <a:p>
            <a:pPr marL="0" marR="0" lvl="0" indent="0" algn="r" defTabSz="914400" rtl="0" eaLnBrk="1" fontAlgn="auto" latinLnBrk="0" hangingPunct="1">
              <a:lnSpc>
                <a:spcPct val="90000"/>
              </a:lnSpc>
              <a:spcBef>
                <a:spcPct val="0"/>
              </a:spcBef>
              <a:spcAft>
                <a:spcPts val="0"/>
              </a:spcAft>
              <a:buClrTx/>
              <a:buSzTx/>
              <a:buFontTx/>
              <a:buNone/>
              <a:tabLst/>
              <a:defRPr/>
            </a:pPr>
            <a:endParaRPr kumimoji="0" lang="es-ES" sz="4000" b="1" i="0" u="none" strike="noStrike" kern="1200" cap="all" spc="0" normalizeH="0" baseline="0" noProof="0" dirty="0">
              <a:ln>
                <a:noFill/>
              </a:ln>
              <a:solidFill>
                <a:schemeClr val="accent6">
                  <a:lumMod val="60000"/>
                  <a:lumOff val="40000"/>
                </a:schemeClr>
              </a:solidFill>
              <a:effectLst/>
              <a:uLnTx/>
              <a:uFillTx/>
              <a:latin typeface="+mj-lt"/>
              <a:ea typeface="+mj-ea"/>
              <a:cs typeface="+mj-cs"/>
            </a:endParaRPr>
          </a:p>
        </p:txBody>
      </p:sp>
      <p:sp>
        <p:nvSpPr>
          <p:cNvPr id="4" name="4 Marcador de contenido"/>
          <p:cNvSpPr txBox="1">
            <a:spLocks/>
          </p:cNvSpPr>
          <p:nvPr/>
        </p:nvSpPr>
        <p:spPr>
          <a:xfrm>
            <a:off x="360218" y="1835727"/>
            <a:ext cx="4038600" cy="4525963"/>
          </a:xfrm>
          <a:prstGeom prst="rect">
            <a:avLst/>
          </a:prstGeo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itchFamily="34" charset="0"/>
              <a:buChar char="•"/>
              <a:tabLst/>
              <a:defRPr/>
            </a:pPr>
            <a:r>
              <a:rPr kumimoji="0" lang="es-ES" sz="2200" b="0" i="0" u="none" strike="noStrike" kern="1200" cap="none" spc="0" normalizeH="0" baseline="0" noProof="0" dirty="0" smtClean="0">
                <a:ln>
                  <a:noFill/>
                </a:ln>
                <a:solidFill>
                  <a:schemeClr val="tx1"/>
                </a:solidFill>
                <a:effectLst/>
                <a:uLnTx/>
                <a:uFillTx/>
                <a:latin typeface="+mn-lt"/>
                <a:ea typeface="+mn-ea"/>
                <a:cs typeface="+mn-cs"/>
              </a:rPr>
              <a:t>El volcán es el más activo del Caribe y el causante del abandono de la capital de la isla hace años, debido al peligro que esta montaña supuso para sus habitantes.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200" b="0" i="0" u="none" strike="noStrike" kern="1200" cap="none" spc="0" normalizeH="0" baseline="0" noProof="0" dirty="0" smtClean="0">
                <a:ln>
                  <a:noFill/>
                </a:ln>
                <a:solidFill>
                  <a:schemeClr val="tx1"/>
                </a:solidFill>
                <a:effectLst/>
                <a:uLnTx/>
                <a:uFillTx/>
                <a:latin typeface="+mn-lt"/>
                <a:ea typeface="+mn-ea"/>
                <a:cs typeface="+mn-cs"/>
              </a:rPr>
              <a:t>	La isla de Montserrat es dependiente del Reino Unido. Se encuentra en el mar Caribe, al noroeste de </a:t>
            </a:r>
            <a:r>
              <a:rPr kumimoji="0" lang="es-ES" sz="2200" b="0" i="0" u="none" strike="noStrike" kern="1200" cap="none" spc="0" normalizeH="0" baseline="0" noProof="0" dirty="0" err="1" smtClean="0">
                <a:ln>
                  <a:noFill/>
                </a:ln>
                <a:solidFill>
                  <a:schemeClr val="tx1"/>
                </a:solidFill>
                <a:effectLst/>
                <a:uLnTx/>
                <a:uFillTx/>
                <a:latin typeface="+mn-lt"/>
                <a:ea typeface="+mn-ea"/>
                <a:cs typeface="+mn-cs"/>
              </a:rPr>
              <a:t>Guadeloupe</a:t>
            </a:r>
            <a:r>
              <a:rPr kumimoji="0" lang="es-ES" sz="2200" b="0" i="0" u="none" strike="noStrike" kern="1200" cap="none" spc="0" normalizeH="0" baseline="0" noProof="0" dirty="0" smtClean="0">
                <a:ln>
                  <a:noFill/>
                </a:ln>
                <a:solidFill>
                  <a:schemeClr val="tx1"/>
                </a:solidFill>
                <a:effectLst/>
                <a:uLnTx/>
                <a:uFillTx/>
                <a:latin typeface="+mn-lt"/>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itchFamily="34" charset="0"/>
              <a:buChar char="•"/>
              <a:tabLst/>
              <a:defRPr/>
            </a:pPr>
            <a:endParaRPr kumimoji="0" lang="es-ES"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8 Marcador de contenido" descr="881180791-soufriere-hills-montserrat-columna-eruptiva-nube-de-cenizas.jpg"/>
          <p:cNvPicPr>
            <a:picLocks noChangeAspect="1"/>
          </p:cNvPicPr>
          <p:nvPr/>
        </p:nvPicPr>
        <p:blipFill>
          <a:blip r:embed="rId2" cstate="print"/>
          <a:stretch>
            <a:fillRect/>
          </a:stretch>
        </p:blipFill>
        <p:spPr>
          <a:xfrm>
            <a:off x="7963451" y="2688704"/>
            <a:ext cx="4038600" cy="2271713"/>
          </a:xfrm>
          <a:prstGeom prst="rect">
            <a:avLst/>
          </a:prstGeom>
        </p:spPr>
      </p:pic>
      <p:pic>
        <p:nvPicPr>
          <p:cNvPr id="6" name="5 Imagen" descr="2.jpg"/>
          <p:cNvPicPr>
            <a:picLocks noChangeAspect="1"/>
          </p:cNvPicPr>
          <p:nvPr/>
        </p:nvPicPr>
        <p:blipFill>
          <a:blip r:embed="rId3" cstate="print"/>
          <a:stretch>
            <a:fillRect/>
          </a:stretch>
        </p:blipFill>
        <p:spPr>
          <a:xfrm>
            <a:off x="4624506" y="3821691"/>
            <a:ext cx="4069826" cy="2689945"/>
          </a:xfrm>
          <a:prstGeom prst="rect">
            <a:avLst/>
          </a:prstGeom>
        </p:spPr>
      </p:pic>
    </p:spTree>
    <p:extLst>
      <p:ext uri="{BB962C8B-B14F-4D97-AF65-F5344CB8AC3E}">
        <p14:creationId xmlns:p14="http://schemas.microsoft.com/office/powerpoint/2010/main" val="3437159467"/>
      </p:ext>
    </p:extLst>
  </p:cSld>
  <p:clrMapOvr>
    <a:masterClrMapping/>
  </p:clrMapOvr>
  <p:transition>
    <p:wedg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Marcador de contenido" descr="incredible_photos_31.jpg"/>
          <p:cNvPicPr>
            <a:picLocks noChangeAspect="1"/>
          </p:cNvPicPr>
          <p:nvPr/>
        </p:nvPicPr>
        <p:blipFill>
          <a:blip r:embed="rId2" cstate="print"/>
          <a:stretch>
            <a:fillRect/>
          </a:stretch>
        </p:blipFill>
        <p:spPr>
          <a:xfrm>
            <a:off x="9009971" y="2006321"/>
            <a:ext cx="2468948" cy="3273227"/>
          </a:xfrm>
          <a:prstGeom prst="rect">
            <a:avLst/>
          </a:prstGeom>
        </p:spPr>
      </p:pic>
      <p:sp>
        <p:nvSpPr>
          <p:cNvPr id="3" name="3 Marcador de contenido"/>
          <p:cNvSpPr txBox="1">
            <a:spLocks/>
          </p:cNvSpPr>
          <p:nvPr/>
        </p:nvSpPr>
        <p:spPr>
          <a:xfrm>
            <a:off x="4674453" y="1784648"/>
            <a:ext cx="4038600" cy="4536504"/>
          </a:xfrm>
          <a:prstGeom prst="rect">
            <a:avLst/>
          </a:prstGeo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itchFamily="34" charset="0"/>
              <a:buChar char="•"/>
              <a:tabLst/>
              <a:defRPr/>
            </a:pPr>
            <a:r>
              <a:rPr kumimoji="0" lang="es-ES" sz="2200" b="0" i="0" u="none" strike="noStrike" kern="1200" cap="none" spc="0" normalizeH="0" baseline="0" noProof="0" dirty="0" smtClean="0">
                <a:ln>
                  <a:noFill/>
                </a:ln>
                <a:solidFill>
                  <a:schemeClr val="tx1"/>
                </a:solidFill>
                <a:effectLst/>
                <a:uLnTx/>
                <a:uFillTx/>
                <a:latin typeface="+mn-lt"/>
                <a:ea typeface="+mn-ea"/>
                <a:cs typeface="+mn-cs"/>
              </a:rPr>
              <a:t>Hasta el año 1995 la capital de la isla era Plymouth, en Julio de ése año el volcán </a:t>
            </a:r>
            <a:r>
              <a:rPr kumimoji="0" lang="es-ES" sz="2200" b="0" i="0" u="none" strike="noStrike" kern="1200" cap="none" spc="0" normalizeH="0" baseline="0" noProof="0" dirty="0" err="1" smtClean="0">
                <a:ln>
                  <a:noFill/>
                </a:ln>
                <a:solidFill>
                  <a:schemeClr val="tx1"/>
                </a:solidFill>
                <a:effectLst/>
                <a:uLnTx/>
                <a:uFillTx/>
                <a:latin typeface="+mn-lt"/>
                <a:ea typeface="+mn-ea"/>
                <a:cs typeface="+mn-cs"/>
              </a:rPr>
              <a:t>Soufrière</a:t>
            </a:r>
            <a:r>
              <a:rPr kumimoji="0" lang="es-ES" sz="2200" b="0" i="0" u="none" strike="noStrike" kern="1200" cap="none" spc="0" normalizeH="0" baseline="0" noProof="0" dirty="0" smtClean="0">
                <a:ln>
                  <a:noFill/>
                </a:ln>
                <a:solidFill>
                  <a:schemeClr val="tx1"/>
                </a:solidFill>
                <a:effectLst/>
                <a:uLnTx/>
                <a:uFillTx/>
                <a:latin typeface="+mn-lt"/>
                <a:ea typeface="+mn-ea"/>
                <a:cs typeface="+mn-cs"/>
              </a:rPr>
              <a:t> </a:t>
            </a:r>
            <a:r>
              <a:rPr kumimoji="0" lang="es-ES" sz="2200" b="0" i="0" u="none" strike="noStrike" kern="1200" cap="none" spc="0" normalizeH="0" baseline="0" noProof="0" dirty="0" err="1" smtClean="0">
                <a:ln>
                  <a:noFill/>
                </a:ln>
                <a:solidFill>
                  <a:schemeClr val="tx1"/>
                </a:solidFill>
                <a:effectLst/>
                <a:uLnTx/>
                <a:uFillTx/>
                <a:latin typeface="+mn-lt"/>
                <a:ea typeface="+mn-ea"/>
                <a:cs typeface="+mn-cs"/>
              </a:rPr>
              <a:t>Hills</a:t>
            </a:r>
            <a:r>
              <a:rPr kumimoji="0" lang="es-ES" sz="2200" b="0" i="0" u="none" strike="noStrike" kern="1200" cap="none" spc="0" normalizeH="0" baseline="0" noProof="0" dirty="0" smtClean="0">
                <a:ln>
                  <a:noFill/>
                </a:ln>
                <a:solidFill>
                  <a:schemeClr val="tx1"/>
                </a:solidFill>
                <a:effectLst/>
                <a:uLnTx/>
                <a:uFillTx/>
                <a:latin typeface="+mn-lt"/>
                <a:ea typeface="+mn-ea"/>
                <a:cs typeface="+mn-cs"/>
              </a:rPr>
              <a:t> [algo así como ‘Las colinas sulfurosas’] que no entraba en erupción desde el siglo XVII, expulsó material </a:t>
            </a:r>
            <a:r>
              <a:rPr kumimoji="0" lang="es-ES" sz="2200" b="0" i="0" u="none" strike="noStrike" kern="1200" cap="none" spc="0" normalizeH="0" baseline="0" noProof="0" dirty="0" err="1" smtClean="0">
                <a:ln>
                  <a:noFill/>
                </a:ln>
                <a:solidFill>
                  <a:schemeClr val="tx1"/>
                </a:solidFill>
                <a:effectLst/>
                <a:uLnTx/>
                <a:uFillTx/>
                <a:latin typeface="+mn-lt"/>
                <a:ea typeface="+mn-ea"/>
                <a:cs typeface="+mn-cs"/>
              </a:rPr>
              <a:t>piroclástico</a:t>
            </a:r>
            <a:r>
              <a:rPr kumimoji="0" lang="es-ES" sz="2200" b="0" i="0" u="none" strike="noStrike" kern="1200" cap="none" spc="0" normalizeH="0" baseline="0" noProof="0" dirty="0" smtClean="0">
                <a:ln>
                  <a:noFill/>
                </a:ln>
                <a:solidFill>
                  <a:schemeClr val="tx1"/>
                </a:solidFill>
                <a:effectLst/>
                <a:uLnTx/>
                <a:uFillTx/>
                <a:latin typeface="+mn-lt"/>
                <a:ea typeface="+mn-ea"/>
                <a:cs typeface="+mn-cs"/>
              </a:rPr>
              <a:t> que destruyó parcialmente la ciudad.</a:t>
            </a:r>
          </a:p>
          <a:p>
            <a:pPr marL="228600" marR="0" lvl="0" indent="-228600" algn="l" defTabSz="914400" rtl="0" eaLnBrk="1" fontAlgn="auto" latinLnBrk="0" hangingPunct="1">
              <a:lnSpc>
                <a:spcPct val="90000"/>
              </a:lnSpc>
              <a:spcBef>
                <a:spcPts val="1000"/>
              </a:spcBef>
              <a:spcAft>
                <a:spcPts val="0"/>
              </a:spcAft>
              <a:buClrTx/>
              <a:buSzTx/>
              <a:buFont typeface="Arial" pitchFamily="34" charset="0"/>
              <a:buChar char="•"/>
              <a:tabLst/>
              <a:defRPr/>
            </a:pPr>
            <a:endParaRPr kumimoji="0" lang="es-ES"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3 Imagen" descr="SoufriereHills1.jpg"/>
          <p:cNvPicPr>
            <a:picLocks noChangeAspect="1"/>
          </p:cNvPicPr>
          <p:nvPr/>
        </p:nvPicPr>
        <p:blipFill>
          <a:blip r:embed="rId3" cstate="print"/>
          <a:stretch>
            <a:fillRect/>
          </a:stretch>
        </p:blipFill>
        <p:spPr>
          <a:xfrm>
            <a:off x="1096710" y="1563719"/>
            <a:ext cx="2452674" cy="1872208"/>
          </a:xfrm>
          <a:prstGeom prst="rect">
            <a:avLst/>
          </a:prstGeom>
        </p:spPr>
      </p:pic>
      <p:pic>
        <p:nvPicPr>
          <p:cNvPr id="5" name="4 Imagen" descr="1.jpg"/>
          <p:cNvPicPr>
            <a:picLocks noChangeAspect="1"/>
          </p:cNvPicPr>
          <p:nvPr/>
        </p:nvPicPr>
        <p:blipFill>
          <a:blip r:embed="rId4" cstate="print"/>
          <a:stretch>
            <a:fillRect/>
          </a:stretch>
        </p:blipFill>
        <p:spPr>
          <a:xfrm>
            <a:off x="539552" y="4077072"/>
            <a:ext cx="3816424" cy="241848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1011382" y="1551709"/>
            <a:ext cx="4038600" cy="5306291"/>
          </a:xfrm>
          <a:prstGeom prst="rect">
            <a:avLst/>
          </a:prstGeo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itchFamily="34" charset="0"/>
              <a:buChar char="•"/>
              <a:tabLst/>
              <a:defRPr/>
            </a:pPr>
            <a:r>
              <a:rPr kumimoji="0" lang="es-ES" sz="2200" b="0" i="0" u="none" strike="noStrike" kern="1200" cap="none" spc="0" normalizeH="0" baseline="0" noProof="0" dirty="0" smtClean="0">
                <a:ln>
                  <a:noFill/>
                </a:ln>
                <a:solidFill>
                  <a:schemeClr val="tx1"/>
                </a:solidFill>
                <a:effectLst/>
                <a:uLnTx/>
                <a:uFillTx/>
                <a:latin typeface="+mn-lt"/>
                <a:ea typeface="+mn-ea"/>
                <a:cs typeface="+mn-cs"/>
              </a:rPr>
              <a:t>En los dos años siguientes se intentó reconstruir pero en 1997 una erupción dejó la ciudad en el estado que podéis ver en las fotos y se abandonó la ciudad. Además debido a que no se la evacuó a tiempo murieron 19 personas. Después de este suceso se creó una ‘zona de exclusión’ al sur de la isla en la que no se puede entrar sin los permisos correspondientes.</a:t>
            </a:r>
          </a:p>
          <a:p>
            <a:pPr marL="228600" marR="0" lvl="0" indent="-228600" algn="l" defTabSz="914400" rtl="0" eaLnBrk="1" fontAlgn="auto" latinLnBrk="0" hangingPunct="1">
              <a:lnSpc>
                <a:spcPct val="90000"/>
              </a:lnSpc>
              <a:spcBef>
                <a:spcPts val="1000"/>
              </a:spcBef>
              <a:spcAft>
                <a:spcPts val="0"/>
              </a:spcAft>
              <a:buClrTx/>
              <a:buSzTx/>
              <a:tabLst/>
              <a:defRPr/>
            </a:pPr>
            <a:endParaRPr kumimoji="0" lang="es-ES"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3" name="4 Marcador de contenido" descr="Montserrat-CIA_WFB_Map.png"/>
          <p:cNvPicPr>
            <a:picLocks noChangeAspect="1"/>
          </p:cNvPicPr>
          <p:nvPr/>
        </p:nvPicPr>
        <p:blipFill>
          <a:blip r:embed="rId2" cstate="print"/>
          <a:stretch>
            <a:fillRect/>
          </a:stretch>
        </p:blipFill>
        <p:spPr>
          <a:xfrm>
            <a:off x="7525398" y="3401290"/>
            <a:ext cx="3024336" cy="3247609"/>
          </a:xfrm>
          <a:prstGeom prst="rect">
            <a:avLst/>
          </a:prstGeom>
        </p:spPr>
      </p:pic>
      <p:pic>
        <p:nvPicPr>
          <p:cNvPr id="4" name="3 Imagen" descr="Situacion-geografica-isla-de-Montserrat.jpg"/>
          <p:cNvPicPr>
            <a:picLocks noChangeAspect="1"/>
          </p:cNvPicPr>
          <p:nvPr/>
        </p:nvPicPr>
        <p:blipFill>
          <a:blip r:embed="rId3" cstate="print"/>
          <a:stretch>
            <a:fillRect/>
          </a:stretch>
        </p:blipFill>
        <p:spPr>
          <a:xfrm>
            <a:off x="6600413" y="601362"/>
            <a:ext cx="4451850" cy="2668061"/>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contenido"/>
          <p:cNvSpPr txBox="1">
            <a:spLocks/>
          </p:cNvSpPr>
          <p:nvPr/>
        </p:nvSpPr>
        <p:spPr>
          <a:xfrm>
            <a:off x="9878291" y="762000"/>
            <a:ext cx="2147453" cy="6095999"/>
          </a:xfrm>
          <a:prstGeom prst="rect">
            <a:avLst/>
          </a:prstGeom>
        </p:spPr>
        <p:txBody>
          <a:bodyPr vert="horz" lIns="91440" tIns="45720" rIns="91440" bIns="45720" rtlCol="0">
            <a:normAutofit/>
          </a:bodyPr>
          <a:lstStyle/>
          <a:p>
            <a:pPr marL="228600" marR="0" lvl="0" indent="-228600" algn="ctr" defTabSz="914400" rtl="0" eaLnBrk="1" fontAlgn="auto" latinLnBrk="0" hangingPunct="1">
              <a:lnSpc>
                <a:spcPct val="90000"/>
              </a:lnSpc>
              <a:spcBef>
                <a:spcPts val="1000"/>
              </a:spcBef>
              <a:spcAft>
                <a:spcPts val="0"/>
              </a:spcAft>
              <a:buClrTx/>
              <a:buSzTx/>
              <a:buFont typeface="Arial" pitchFamily="34" charset="0"/>
              <a:buChar char="•"/>
              <a:tabLst/>
              <a:defRPr/>
            </a:pPr>
            <a:r>
              <a:rPr kumimoji="0" lang="es-ES" sz="2200" b="0" i="0" u="none" strike="noStrike" kern="1200" cap="none" spc="0" normalizeH="0" baseline="0" noProof="0" dirty="0" smtClean="0">
                <a:ln>
                  <a:noFill/>
                </a:ln>
                <a:solidFill>
                  <a:schemeClr val="tx1"/>
                </a:solidFill>
                <a:effectLst/>
                <a:uLnTx/>
                <a:uFillTx/>
                <a:latin typeface="+mn-lt"/>
                <a:ea typeface="+mn-ea"/>
                <a:cs typeface="+mn-cs"/>
              </a:rPr>
              <a:t>A partir de finales de 2006 y hasta 2010 se han seguido registrando erupciones del volcán, uno de los más monitorizados del mundo.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3" name="2 Imagen" descr="incredible_photos_10.jpg"/>
          <p:cNvPicPr>
            <a:picLocks noChangeAspect="1"/>
          </p:cNvPicPr>
          <p:nvPr/>
        </p:nvPicPr>
        <p:blipFill>
          <a:blip r:embed="rId2" cstate="print"/>
          <a:stretch>
            <a:fillRect/>
          </a:stretch>
        </p:blipFill>
        <p:spPr>
          <a:xfrm>
            <a:off x="6695728" y="745876"/>
            <a:ext cx="3002454" cy="4003272"/>
          </a:xfrm>
          <a:prstGeom prst="rect">
            <a:avLst/>
          </a:prstGeom>
        </p:spPr>
      </p:pic>
      <p:pic>
        <p:nvPicPr>
          <p:cNvPr id="4" name="3 Imagen" descr="plymouth.jpg"/>
          <p:cNvPicPr>
            <a:picLocks noChangeAspect="1"/>
          </p:cNvPicPr>
          <p:nvPr/>
        </p:nvPicPr>
        <p:blipFill>
          <a:blip r:embed="rId3" cstate="print"/>
          <a:stretch>
            <a:fillRect/>
          </a:stretch>
        </p:blipFill>
        <p:spPr>
          <a:xfrm>
            <a:off x="6156177" y="4156364"/>
            <a:ext cx="3543130" cy="2701635"/>
          </a:xfrm>
          <a:prstGeom prst="rect">
            <a:avLst/>
          </a:prstGeom>
        </p:spPr>
      </p:pic>
      <p:pic>
        <p:nvPicPr>
          <p:cNvPr id="5" name="4 Marcador de contenido" descr="incredible_photos_01.jpg"/>
          <p:cNvPicPr>
            <a:picLocks noChangeAspect="1"/>
          </p:cNvPicPr>
          <p:nvPr/>
        </p:nvPicPr>
        <p:blipFill>
          <a:blip r:embed="rId4" cstate="print"/>
          <a:stretch>
            <a:fillRect/>
          </a:stretch>
        </p:blipFill>
        <p:spPr>
          <a:xfrm>
            <a:off x="3059832" y="3777810"/>
            <a:ext cx="4106920" cy="3080190"/>
          </a:xfrm>
          <a:prstGeom prst="rect">
            <a:avLst/>
          </a:prstGeom>
        </p:spPr>
      </p:pic>
      <p:pic>
        <p:nvPicPr>
          <p:cNvPr id="6" name="5 Imagen" descr="incredible_photos_17.jpg"/>
          <p:cNvPicPr>
            <a:picLocks noChangeAspect="1"/>
          </p:cNvPicPr>
          <p:nvPr/>
        </p:nvPicPr>
        <p:blipFill>
          <a:blip r:embed="rId5" cstate="print"/>
          <a:stretch>
            <a:fillRect/>
          </a:stretch>
        </p:blipFill>
        <p:spPr>
          <a:xfrm>
            <a:off x="3449783" y="1612730"/>
            <a:ext cx="3967766" cy="3013022"/>
          </a:xfrm>
          <a:prstGeom prst="rect">
            <a:avLst/>
          </a:prstGeom>
        </p:spPr>
      </p:pic>
      <p:pic>
        <p:nvPicPr>
          <p:cNvPr id="7" name="6 Imagen" descr="incredible_photos_13.jpg"/>
          <p:cNvPicPr>
            <a:picLocks noChangeAspect="1"/>
          </p:cNvPicPr>
          <p:nvPr/>
        </p:nvPicPr>
        <p:blipFill>
          <a:blip r:embed="rId6" cstate="print"/>
          <a:stretch>
            <a:fillRect/>
          </a:stretch>
        </p:blipFill>
        <p:spPr>
          <a:xfrm>
            <a:off x="-1" y="1598043"/>
            <a:ext cx="4370597" cy="3271118"/>
          </a:xfrm>
          <a:prstGeom prst="rect">
            <a:avLst/>
          </a:prstGeom>
        </p:spPr>
      </p:pic>
      <p:pic>
        <p:nvPicPr>
          <p:cNvPr id="8" name="7 Imagen" descr="montserrat-plymouth-1997.jpg"/>
          <p:cNvPicPr>
            <a:picLocks noChangeAspect="1"/>
          </p:cNvPicPr>
          <p:nvPr/>
        </p:nvPicPr>
        <p:blipFill>
          <a:blip r:embed="rId7" cstate="print"/>
          <a:stretch>
            <a:fillRect/>
          </a:stretch>
        </p:blipFill>
        <p:spPr>
          <a:xfrm>
            <a:off x="-1" y="4154051"/>
            <a:ext cx="4370598" cy="2703949"/>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4229971" y="567787"/>
            <a:ext cx="7772400" cy="2016223"/>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s-ES" sz="3600" b="1" dirty="0" smtClean="0">
                <a:solidFill>
                  <a:schemeClr val="tx2">
                    <a:lumMod val="50000"/>
                  </a:schemeClr>
                </a:solidFill>
              </a:rPr>
              <a:t>5.</a:t>
            </a:r>
            <a:r>
              <a:rPr lang="es-ES" sz="3600" dirty="0" smtClean="0">
                <a:solidFill>
                  <a:schemeClr val="tx2">
                    <a:lumMod val="50000"/>
                  </a:schemeClr>
                </a:solidFill>
              </a:rPr>
              <a:t> </a:t>
            </a:r>
            <a:r>
              <a:rPr lang="es-ES" sz="3600" b="1" dirty="0" smtClean="0">
                <a:solidFill>
                  <a:schemeClr val="accent6">
                    <a:lumMod val="60000"/>
                    <a:lumOff val="40000"/>
                  </a:schemeClr>
                </a:solidFill>
              </a:rPr>
              <a:t>Génesis </a:t>
            </a:r>
            <a:r>
              <a:rPr lang="es-ES" sz="3600" b="1" dirty="0">
                <a:solidFill>
                  <a:schemeClr val="accent6">
                    <a:lumMod val="60000"/>
                    <a:lumOff val="40000"/>
                  </a:schemeClr>
                </a:solidFill>
              </a:rPr>
              <a:t>geológica las dolinas “Mare </a:t>
            </a:r>
            <a:r>
              <a:rPr lang="es-ES" sz="3600" b="1" dirty="0" err="1">
                <a:solidFill>
                  <a:schemeClr val="accent6">
                    <a:lumMod val="60000"/>
                    <a:lumOff val="40000"/>
                  </a:schemeClr>
                </a:solidFill>
              </a:rPr>
              <a:t>au</a:t>
            </a:r>
            <a:r>
              <a:rPr lang="es-ES" sz="3600" b="1" dirty="0">
                <a:solidFill>
                  <a:schemeClr val="accent6">
                    <a:lumMod val="60000"/>
                    <a:lumOff val="40000"/>
                  </a:schemeClr>
                </a:solidFill>
              </a:rPr>
              <a:t> Punch” y “</a:t>
            </a:r>
            <a:r>
              <a:rPr lang="es-ES" sz="3600" b="1" dirty="0" err="1">
                <a:solidFill>
                  <a:schemeClr val="accent6">
                    <a:lumMod val="60000"/>
                    <a:lumOff val="40000"/>
                  </a:schemeClr>
                </a:solidFill>
              </a:rPr>
              <a:t>Gueule</a:t>
            </a:r>
            <a:r>
              <a:rPr lang="es-ES" sz="3600" b="1" dirty="0">
                <a:solidFill>
                  <a:schemeClr val="accent6">
                    <a:lumMod val="60000"/>
                    <a:lumOff val="40000"/>
                  </a:schemeClr>
                </a:solidFill>
              </a:rPr>
              <a:t> Grand </a:t>
            </a:r>
            <a:r>
              <a:rPr lang="es-ES" sz="3600" b="1" dirty="0" err="1">
                <a:solidFill>
                  <a:schemeClr val="accent6">
                    <a:lumMod val="60000"/>
                    <a:lumOff val="40000"/>
                  </a:schemeClr>
                </a:solidFill>
              </a:rPr>
              <a:t>Gouffre</a:t>
            </a:r>
            <a:r>
              <a:rPr lang="es-ES" sz="3600" b="1" dirty="0">
                <a:solidFill>
                  <a:schemeClr val="accent6">
                    <a:lumMod val="60000"/>
                    <a:lumOff val="40000"/>
                  </a:schemeClr>
                </a:solidFill>
              </a:rPr>
              <a:t>”.</a:t>
            </a:r>
          </a:p>
          <a:p>
            <a:r>
              <a:rPr lang="es-ES" dirty="0" smtClean="0">
                <a:solidFill>
                  <a:schemeClr val="tx2">
                    <a:lumMod val="50000"/>
                  </a:schemeClr>
                </a:solidFill>
              </a:rPr>
              <a:t>.</a:t>
            </a:r>
            <a:r>
              <a:rPr lang="es-ES" b="1" dirty="0" smtClean="0">
                <a:solidFill>
                  <a:schemeClr val="accent6">
                    <a:lumMod val="60000"/>
                    <a:lumOff val="40000"/>
                  </a:schemeClr>
                </a:solidFill>
              </a:rPr>
              <a:t> </a:t>
            </a:r>
            <a:endParaRPr lang="es-ES" b="1" i="1" dirty="0">
              <a:solidFill>
                <a:schemeClr val="accent6">
                  <a:lumMod val="60000"/>
                  <a:lumOff val="40000"/>
                </a:schemeClr>
              </a:solidFill>
            </a:endParaRPr>
          </a:p>
        </p:txBody>
      </p:sp>
      <p:pic>
        <p:nvPicPr>
          <p:cNvPr id="8" name="3 Imagen" descr="mariegalante_mareaupunch.jpg"/>
          <p:cNvPicPr>
            <a:picLocks noChangeAspect="1"/>
          </p:cNvPicPr>
          <p:nvPr/>
        </p:nvPicPr>
        <p:blipFill>
          <a:blip r:embed="rId2" cstate="print"/>
          <a:stretch>
            <a:fillRect/>
          </a:stretch>
        </p:blipFill>
        <p:spPr>
          <a:xfrm>
            <a:off x="1032856" y="2257291"/>
            <a:ext cx="6394229" cy="4262820"/>
          </a:xfrm>
          <a:prstGeom prst="rect">
            <a:avLst/>
          </a:prstGeom>
        </p:spPr>
      </p:pic>
    </p:spTree>
    <p:extLst>
      <p:ext uri="{BB962C8B-B14F-4D97-AF65-F5344CB8AC3E}">
        <p14:creationId xmlns:p14="http://schemas.microsoft.com/office/powerpoint/2010/main" val="421083862"/>
      </p:ext>
    </p:extLst>
  </p:cSld>
  <p:clrMapOvr>
    <a:masterClrMapping/>
  </p:clrMapOvr>
  <p:transition>
    <p:wedg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2103120" y="601210"/>
            <a:ext cx="8229600" cy="1143000"/>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s-ES" sz="2400" b="1" i="1" dirty="0" smtClean="0">
                <a:solidFill>
                  <a:schemeClr val="tx2">
                    <a:lumMod val="50000"/>
                  </a:schemeClr>
                </a:solidFill>
                <a:latin typeface="+mn-lt"/>
              </a:rPr>
              <a:t>5.1</a:t>
            </a:r>
            <a:r>
              <a:rPr lang="es-ES" sz="2400" b="1" i="1" dirty="0" smtClean="0">
                <a:solidFill>
                  <a:srgbClr val="00B050"/>
                </a:solidFill>
                <a:latin typeface="+mn-lt"/>
              </a:rPr>
              <a:t> ¿Qué es una Dolina?</a:t>
            </a:r>
            <a:endParaRPr lang="es-ES" sz="2400" b="1" i="1" dirty="0">
              <a:solidFill>
                <a:srgbClr val="00B050"/>
              </a:solidFill>
              <a:latin typeface="+mn-lt"/>
            </a:endParaRPr>
          </a:p>
        </p:txBody>
      </p:sp>
      <p:sp>
        <p:nvSpPr>
          <p:cNvPr id="3" name="2 Marcador de contenido"/>
          <p:cNvSpPr txBox="1">
            <a:spLocks/>
          </p:cNvSpPr>
          <p:nvPr/>
        </p:nvSpPr>
        <p:spPr>
          <a:xfrm>
            <a:off x="2103120" y="1242959"/>
            <a:ext cx="4038600" cy="471338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s-ES" sz="2400" dirty="0" smtClean="0"/>
              <a:t>Una Dolina, es una depresión geológica en terrenos con relieve kárstico, aquellos que han sido originados por la desintegración y descomposición de ciertas rocas cuyos componentes son solubles en agua. Suelen tener forma más o menos cónica y fondo plano constituido por rocas insolubles.</a:t>
            </a:r>
            <a:endParaRPr lang="es-ES" sz="2400" dirty="0"/>
          </a:p>
        </p:txBody>
      </p:sp>
      <p:pic>
        <p:nvPicPr>
          <p:cNvPr id="4" name="4 Marcador de contenido" descr="hoyones-david-serrano.jpg"/>
          <p:cNvPicPr>
            <a:picLocks noChangeAspect="1"/>
          </p:cNvPicPr>
          <p:nvPr/>
        </p:nvPicPr>
        <p:blipFill>
          <a:blip r:embed="rId2" cstate="print"/>
          <a:stretch>
            <a:fillRect/>
          </a:stretch>
        </p:blipFill>
        <p:spPr>
          <a:xfrm>
            <a:off x="6407493" y="1744210"/>
            <a:ext cx="4761249" cy="3251041"/>
          </a:xfrm>
          <a:prstGeom prst="rect">
            <a:avLst/>
          </a:prstGeom>
        </p:spPr>
      </p:pic>
    </p:spTree>
    <p:extLst>
      <p:ext uri="{BB962C8B-B14F-4D97-AF65-F5344CB8AC3E}">
        <p14:creationId xmlns:p14="http://schemas.microsoft.com/office/powerpoint/2010/main" val="12948056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27121" y="1413764"/>
            <a:ext cx="10572000" cy="2971051"/>
          </a:xfrm>
        </p:spPr>
        <p:txBody>
          <a:bodyPr/>
          <a:lstStyle/>
          <a:p>
            <a:r>
              <a:rPr lang="es-ES" sz="7000" u="sng" dirty="0" smtClean="0"/>
              <a:t>LA ESCALA MERCALLI</a:t>
            </a:r>
            <a:r>
              <a:rPr lang="es-ES" dirty="0" smtClean="0"/>
              <a:t/>
            </a:r>
            <a:br>
              <a:rPr lang="es-ES" dirty="0" smtClean="0"/>
            </a:br>
            <a:r>
              <a:rPr lang="es-ES" sz="6200" dirty="0" smtClean="0">
                <a:solidFill>
                  <a:schemeClr val="accent4"/>
                </a:solidFill>
              </a:rPr>
              <a:t>THE MERCALLI SCALE</a:t>
            </a:r>
            <a:endParaRPr lang="es-ES" sz="6200" dirty="0">
              <a:solidFill>
                <a:schemeClr val="accent4"/>
              </a:solidFill>
            </a:endParaRPr>
          </a:p>
        </p:txBody>
      </p:sp>
      <p:sp>
        <p:nvSpPr>
          <p:cNvPr id="3" name="Subtítulo 2"/>
          <p:cNvSpPr>
            <a:spLocks noGrp="1"/>
          </p:cNvSpPr>
          <p:nvPr>
            <p:ph type="subTitle" idx="1"/>
          </p:nvPr>
        </p:nvSpPr>
        <p:spPr/>
        <p:txBody>
          <a:bodyPr>
            <a:noAutofit/>
          </a:bodyPr>
          <a:lstStyle/>
          <a:p>
            <a:r>
              <a:rPr lang="es-ES" sz="2000" dirty="0" smtClean="0"/>
              <a:t>Estefanía Vázquez y </a:t>
            </a:r>
            <a:r>
              <a:rPr lang="es-ES" sz="2000" dirty="0" err="1" smtClean="0"/>
              <a:t>Noémie</a:t>
            </a:r>
            <a:r>
              <a:rPr lang="es-ES" sz="2000" dirty="0" smtClean="0"/>
              <a:t> </a:t>
            </a:r>
            <a:r>
              <a:rPr lang="es-ES" sz="2000" dirty="0" err="1" smtClean="0"/>
              <a:t>Gorjux</a:t>
            </a:r>
            <a:endParaRPr lang="es-ES" sz="2000"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7429" y="4384815"/>
            <a:ext cx="3047789" cy="2120488"/>
          </a:xfrm>
          <a:prstGeom prst="rect">
            <a:avLst/>
          </a:prstGeom>
        </p:spPr>
      </p:pic>
      <p:sp>
        <p:nvSpPr>
          <p:cNvPr id="5" name="CuadroTexto 4"/>
          <p:cNvSpPr txBox="1"/>
          <p:nvPr/>
        </p:nvSpPr>
        <p:spPr>
          <a:xfrm>
            <a:off x="7707296" y="239561"/>
            <a:ext cx="4484704" cy="769441"/>
          </a:xfrm>
          <a:prstGeom prst="rect">
            <a:avLst/>
          </a:prstGeom>
          <a:noFill/>
        </p:spPr>
        <p:txBody>
          <a:bodyPr wrap="square" rtlCol="0">
            <a:spAutoFit/>
          </a:bodyPr>
          <a:lstStyle/>
          <a:p>
            <a:r>
              <a:rPr lang="es-ES" sz="4400" b="1" u="sng" dirty="0" smtClean="0">
                <a:solidFill>
                  <a:schemeClr val="accent6"/>
                </a:solidFill>
              </a:rPr>
              <a:t>INTRODUCCIÓN</a:t>
            </a:r>
            <a:endParaRPr lang="es-ES" sz="4400" b="1" u="sng" dirty="0">
              <a:solidFill>
                <a:schemeClr val="accent6"/>
              </a:solidFill>
            </a:endParaRPr>
          </a:p>
        </p:txBody>
      </p:sp>
    </p:spTree>
    <p:extLst>
      <p:ext uri="{BB962C8B-B14F-4D97-AF65-F5344CB8AC3E}">
        <p14:creationId xmlns:p14="http://schemas.microsoft.com/office/powerpoint/2010/main" val="27332166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3056709" y="525638"/>
            <a:ext cx="8229600" cy="1143000"/>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s-ES" sz="2400" b="1" dirty="0" smtClean="0">
                <a:solidFill>
                  <a:schemeClr val="tx2">
                    <a:lumMod val="50000"/>
                  </a:schemeClr>
                </a:solidFill>
                <a:latin typeface="+mn-lt"/>
              </a:rPr>
              <a:t>5.2</a:t>
            </a:r>
            <a:r>
              <a:rPr lang="es-ES" sz="2400" b="1" dirty="0" smtClean="0">
                <a:solidFill>
                  <a:srgbClr val="7030A0"/>
                </a:solidFill>
                <a:latin typeface="+mn-lt"/>
              </a:rPr>
              <a:t> Las Dolinas de </a:t>
            </a:r>
            <a:r>
              <a:rPr lang="es-ES" sz="2400" b="1" dirty="0" err="1" smtClean="0">
                <a:solidFill>
                  <a:srgbClr val="7030A0"/>
                </a:solidFill>
                <a:latin typeface="+mn-lt"/>
              </a:rPr>
              <a:t>Guadeloupe</a:t>
            </a:r>
            <a:endParaRPr lang="es-ES" sz="2400" b="1" dirty="0">
              <a:solidFill>
                <a:srgbClr val="7030A0"/>
              </a:solidFill>
              <a:latin typeface="+mn-lt"/>
            </a:endParaRPr>
          </a:p>
        </p:txBody>
      </p:sp>
      <p:sp>
        <p:nvSpPr>
          <p:cNvPr id="3" name="2 Marcador de contenido"/>
          <p:cNvSpPr txBox="1">
            <a:spLocks/>
          </p:cNvSpPr>
          <p:nvPr/>
        </p:nvSpPr>
        <p:spPr>
          <a:xfrm>
            <a:off x="457200" y="1600200"/>
            <a:ext cx="403860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s-ES" b="1" i="1" smtClean="0">
                <a:solidFill>
                  <a:schemeClr val="bg1">
                    <a:lumMod val="50000"/>
                  </a:schemeClr>
                </a:solidFill>
                <a:latin typeface="Comic Sans MS" pitchFamily="66" charset="0"/>
              </a:rPr>
              <a:t>La Mare Au Punch. (Isla Marie-Galante)</a:t>
            </a:r>
            <a:endParaRPr lang="es-ES" b="1" i="1" dirty="0">
              <a:solidFill>
                <a:schemeClr val="bg1">
                  <a:lumMod val="50000"/>
                </a:schemeClr>
              </a:solidFill>
              <a:latin typeface="Comic Sans MS" pitchFamily="66" charset="0"/>
            </a:endParaRPr>
          </a:p>
        </p:txBody>
      </p:sp>
      <p:pic>
        <p:nvPicPr>
          <p:cNvPr id="4" name="4 Marcador de contenido" descr="428_photo_2.jpg"/>
          <p:cNvPicPr>
            <a:picLocks noChangeAspect="1"/>
          </p:cNvPicPr>
          <p:nvPr/>
        </p:nvPicPr>
        <p:blipFill>
          <a:blip r:embed="rId2" cstate="print"/>
          <a:stretch>
            <a:fillRect/>
          </a:stretch>
        </p:blipFill>
        <p:spPr>
          <a:xfrm>
            <a:off x="7071029" y="2240976"/>
            <a:ext cx="4312657" cy="2964952"/>
          </a:xfrm>
          <a:prstGeom prst="rect">
            <a:avLst/>
          </a:prstGeom>
        </p:spPr>
      </p:pic>
      <p:pic>
        <p:nvPicPr>
          <p:cNvPr id="5" name="5 Imagen" descr="932.png"/>
          <p:cNvPicPr>
            <a:picLocks noChangeAspect="1"/>
          </p:cNvPicPr>
          <p:nvPr/>
        </p:nvPicPr>
        <p:blipFill>
          <a:blip r:embed="rId3" cstate="print"/>
          <a:stretch>
            <a:fillRect/>
          </a:stretch>
        </p:blipFill>
        <p:spPr>
          <a:xfrm>
            <a:off x="2136803" y="2740243"/>
            <a:ext cx="3385920" cy="3385920"/>
          </a:xfrm>
          <a:prstGeom prst="rect">
            <a:avLst/>
          </a:prstGeom>
        </p:spPr>
      </p:pic>
      <p:sp>
        <p:nvSpPr>
          <p:cNvPr id="7" name="Rectángulo 6"/>
          <p:cNvSpPr/>
          <p:nvPr/>
        </p:nvSpPr>
        <p:spPr>
          <a:xfrm>
            <a:off x="-1357909" y="1320813"/>
            <a:ext cx="9304150" cy="461665"/>
          </a:xfrm>
          <a:prstGeom prst="rect">
            <a:avLst/>
          </a:prstGeom>
        </p:spPr>
        <p:txBody>
          <a:bodyPr wrap="none">
            <a:spAutoFit/>
          </a:bodyPr>
          <a:lstStyle/>
          <a:p>
            <a:pPr marL="3028950" lvl="6" indent="-285750">
              <a:buFont typeface="Arial" panose="020B0604020202020204" pitchFamily="34" charset="0"/>
              <a:buChar char="•"/>
            </a:pPr>
            <a:r>
              <a:rPr lang="es-ES" sz="2400" b="1" i="1" dirty="0">
                <a:solidFill>
                  <a:schemeClr val="accent1">
                    <a:lumMod val="60000"/>
                    <a:lumOff val="40000"/>
                  </a:schemeClr>
                </a:solidFill>
                <a:latin typeface="+mj-lt"/>
              </a:rPr>
              <a:t>La Mare Au Punch. (Isla Marie-Galante)</a:t>
            </a:r>
          </a:p>
        </p:txBody>
      </p:sp>
    </p:spTree>
    <p:extLst>
      <p:ext uri="{BB962C8B-B14F-4D97-AF65-F5344CB8AC3E}">
        <p14:creationId xmlns:p14="http://schemas.microsoft.com/office/powerpoint/2010/main" val="1929679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Marcador de contenido"/>
          <p:cNvSpPr txBox="1">
            <a:spLocks/>
          </p:cNvSpPr>
          <p:nvPr/>
        </p:nvSpPr>
        <p:spPr>
          <a:xfrm>
            <a:off x="3672652" y="1007286"/>
            <a:ext cx="4148675" cy="6262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s-ES" sz="2400" b="1" i="1" dirty="0" err="1" smtClean="0">
                <a:solidFill>
                  <a:schemeClr val="accent1">
                    <a:lumMod val="60000"/>
                    <a:lumOff val="40000"/>
                  </a:schemeClr>
                </a:solidFill>
                <a:latin typeface="+mj-lt"/>
              </a:rPr>
              <a:t>Gueule</a:t>
            </a:r>
            <a:r>
              <a:rPr lang="es-ES" sz="2400" b="1" i="1" dirty="0" smtClean="0">
                <a:solidFill>
                  <a:schemeClr val="accent1">
                    <a:lumMod val="60000"/>
                    <a:lumOff val="40000"/>
                  </a:schemeClr>
                </a:solidFill>
                <a:latin typeface="+mj-lt"/>
              </a:rPr>
              <a:t> Grand </a:t>
            </a:r>
            <a:r>
              <a:rPr lang="es-ES" sz="2400" b="1" i="1" dirty="0" err="1" smtClean="0">
                <a:solidFill>
                  <a:schemeClr val="accent1">
                    <a:lumMod val="60000"/>
                    <a:lumOff val="40000"/>
                  </a:schemeClr>
                </a:solidFill>
                <a:latin typeface="+mj-lt"/>
              </a:rPr>
              <a:t>Gouffre</a:t>
            </a:r>
            <a:r>
              <a:rPr lang="es-ES" sz="2400" b="1" i="1" dirty="0" smtClean="0">
                <a:solidFill>
                  <a:schemeClr val="accent1">
                    <a:lumMod val="60000"/>
                    <a:lumOff val="40000"/>
                  </a:schemeClr>
                </a:solidFill>
                <a:latin typeface="+mj-lt"/>
              </a:rPr>
              <a:t>. (Isla Marie-Galante)</a:t>
            </a:r>
          </a:p>
          <a:p>
            <a:pPr>
              <a:buFont typeface="Arial" panose="020B0604020202020204" pitchFamily="34" charset="0"/>
              <a:buNone/>
            </a:pPr>
            <a:r>
              <a:rPr lang="es-ES" dirty="0" smtClean="0">
                <a:latin typeface="Comic Sans MS" pitchFamily="66" charset="0"/>
              </a:rPr>
              <a:t>   </a:t>
            </a:r>
            <a:r>
              <a:rPr lang="es-ES" sz="2000" dirty="0" smtClean="0">
                <a:latin typeface="+mj-lt"/>
              </a:rPr>
              <a:t>Corresponde a una antigua dolina litoral cuyo subsuelo calcáreo se ha caído por la acción erosiva del fondo del mar a los pies del acantilado. El </a:t>
            </a:r>
            <a:r>
              <a:rPr lang="es-ES" sz="2000" dirty="0" err="1" smtClean="0">
                <a:latin typeface="+mj-lt"/>
              </a:rPr>
              <a:t>Gouffre</a:t>
            </a:r>
            <a:r>
              <a:rPr lang="es-ES" sz="2000" dirty="0" smtClean="0">
                <a:latin typeface="+mj-lt"/>
              </a:rPr>
              <a:t> formado así comunica entonces hoy directamente con el mar, que constituye uno de los mayores sitios turísticos de Marie-Galante.</a:t>
            </a:r>
            <a:endParaRPr lang="es-ES" sz="2000" dirty="0">
              <a:latin typeface="+mj-lt"/>
            </a:endParaRPr>
          </a:p>
        </p:txBody>
      </p:sp>
      <p:pic>
        <p:nvPicPr>
          <p:cNvPr id="8" name="4 Marcador de contenido" descr="mariegalante_gueulegrandgouffre-2.jpg"/>
          <p:cNvPicPr>
            <a:picLocks noChangeAspect="1"/>
          </p:cNvPicPr>
          <p:nvPr/>
        </p:nvPicPr>
        <p:blipFill>
          <a:blip r:embed="rId2" cstate="print"/>
          <a:stretch>
            <a:fillRect/>
          </a:stretch>
        </p:blipFill>
        <p:spPr>
          <a:xfrm>
            <a:off x="7821327" y="574953"/>
            <a:ext cx="4222628" cy="2730632"/>
          </a:xfrm>
          <a:prstGeom prst="rect">
            <a:avLst/>
          </a:prstGeom>
        </p:spPr>
      </p:pic>
      <p:pic>
        <p:nvPicPr>
          <p:cNvPr id="9" name="5 Imagen" descr="image-55.png"/>
          <p:cNvPicPr>
            <a:picLocks noChangeAspect="1"/>
          </p:cNvPicPr>
          <p:nvPr/>
        </p:nvPicPr>
        <p:blipFill>
          <a:blip r:embed="rId3" cstate="print"/>
          <a:stretch>
            <a:fillRect/>
          </a:stretch>
        </p:blipFill>
        <p:spPr>
          <a:xfrm>
            <a:off x="169817" y="4138605"/>
            <a:ext cx="3672652" cy="2540481"/>
          </a:xfrm>
          <a:prstGeom prst="rect">
            <a:avLst/>
          </a:prstGeom>
        </p:spPr>
      </p:pic>
    </p:spTree>
    <p:extLst>
      <p:ext uri="{BB962C8B-B14F-4D97-AF65-F5344CB8AC3E}">
        <p14:creationId xmlns:p14="http://schemas.microsoft.com/office/powerpoint/2010/main" val="41244892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descr="guadalupe.gif"/>
          <p:cNvPicPr>
            <a:picLocks noChangeAspect="1"/>
          </p:cNvPicPr>
          <p:nvPr/>
        </p:nvPicPr>
        <p:blipFill>
          <a:blip r:embed="rId2" cstate="print"/>
          <a:stretch>
            <a:fillRect/>
          </a:stretch>
        </p:blipFill>
        <p:spPr>
          <a:xfrm>
            <a:off x="4240885" y="1706203"/>
            <a:ext cx="4431921" cy="4752528"/>
          </a:xfrm>
          <a:prstGeom prst="rect">
            <a:avLst/>
          </a:prstGeom>
        </p:spPr>
      </p:pic>
      <p:sp>
        <p:nvSpPr>
          <p:cNvPr id="3" name="Título 2"/>
          <p:cNvSpPr>
            <a:spLocks noGrp="1"/>
          </p:cNvSpPr>
          <p:nvPr>
            <p:ph type="title"/>
          </p:nvPr>
        </p:nvSpPr>
        <p:spPr>
          <a:xfrm>
            <a:off x="2895600" y="413175"/>
            <a:ext cx="8610600" cy="1293028"/>
          </a:xfrm>
        </p:spPr>
        <p:txBody>
          <a:bodyPr>
            <a:normAutofit/>
          </a:bodyPr>
          <a:lstStyle/>
          <a:p>
            <a:r>
              <a:rPr lang="es-ES" sz="2400" b="1" i="1" dirty="0" smtClean="0">
                <a:solidFill>
                  <a:schemeClr val="tx2">
                    <a:lumMod val="50000"/>
                  </a:schemeClr>
                </a:solidFill>
              </a:rPr>
              <a:t>5.3</a:t>
            </a:r>
            <a:r>
              <a:rPr lang="es-ES" sz="2400" b="1" i="1" dirty="0" smtClean="0">
                <a:solidFill>
                  <a:schemeClr val="accent3">
                    <a:lumMod val="75000"/>
                  </a:schemeClr>
                </a:solidFill>
              </a:rPr>
              <a:t> LOCALIZACIÓN</a:t>
            </a:r>
            <a:endParaRPr lang="es-ES" sz="2400" b="1" i="1" dirty="0">
              <a:solidFill>
                <a:schemeClr val="accent3">
                  <a:lumMod val="75000"/>
                </a:schemeClr>
              </a:solidFill>
            </a:endParaRPr>
          </a:p>
        </p:txBody>
      </p:sp>
    </p:spTree>
    <p:extLst>
      <p:ext uri="{BB962C8B-B14F-4D97-AF65-F5344CB8AC3E}">
        <p14:creationId xmlns:p14="http://schemas.microsoft.com/office/powerpoint/2010/main" val="14493192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2076994" y="535895"/>
            <a:ext cx="8229600" cy="1143000"/>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s-ES" sz="2400" b="1" i="1" dirty="0" smtClean="0">
                <a:solidFill>
                  <a:schemeClr val="tx2">
                    <a:lumMod val="50000"/>
                  </a:schemeClr>
                </a:solidFill>
                <a:latin typeface="+mn-lt"/>
              </a:rPr>
              <a:t>5.4</a:t>
            </a:r>
            <a:r>
              <a:rPr lang="es-ES" sz="2400" b="1" i="1" dirty="0" smtClean="0">
                <a:solidFill>
                  <a:srgbClr val="FFC000"/>
                </a:solidFill>
                <a:latin typeface="+mn-lt"/>
              </a:rPr>
              <a:t> Tipos de formación:</a:t>
            </a:r>
            <a:endParaRPr lang="es-ES" sz="2400" b="1" i="1" dirty="0">
              <a:solidFill>
                <a:srgbClr val="FFC000"/>
              </a:solidFill>
              <a:latin typeface="+mn-lt"/>
            </a:endParaRPr>
          </a:p>
        </p:txBody>
      </p:sp>
      <p:sp>
        <p:nvSpPr>
          <p:cNvPr id="4" name="2 Marcador de contenido"/>
          <p:cNvSpPr txBox="1">
            <a:spLocks/>
          </p:cNvSpPr>
          <p:nvPr/>
        </p:nvSpPr>
        <p:spPr>
          <a:xfrm>
            <a:off x="1384663" y="1678895"/>
            <a:ext cx="4038600" cy="4525963"/>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es-ES" sz="2800" b="1" dirty="0" smtClean="0">
                <a:solidFill>
                  <a:schemeClr val="accent5">
                    <a:lumMod val="75000"/>
                  </a:schemeClr>
                </a:solidFill>
              </a:rPr>
              <a:t>A). SOLUCIÓN: </a:t>
            </a:r>
          </a:p>
          <a:p>
            <a:pPr marL="0" indent="0">
              <a:buFont typeface="Arial" panose="020B0604020202020204" pitchFamily="34" charset="0"/>
              <a:buNone/>
            </a:pPr>
            <a:r>
              <a:rPr lang="es-ES" sz="2800" dirty="0" smtClean="0"/>
              <a:t>La solución corrosiva de la piedra caliza por el agua de lluvia es muy alta, lo que permite que el agua corra en la roca. La solución produce grandes cantidades de arcilla. Esta arcilla es resistente al agua y a veces tapona los drenajes, por lo que se forman pequeños lagos de agua de lluvia, que a veces se pueden encontrar en dolinas, cosa rara en las zonas kársticas sin agua.</a:t>
            </a:r>
            <a:endParaRPr lang="es-ES" sz="2800" dirty="0"/>
          </a:p>
        </p:txBody>
      </p:sp>
      <p:pic>
        <p:nvPicPr>
          <p:cNvPr id="5" name="Marcador de contenido 4"/>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819135" y="1777048"/>
            <a:ext cx="3970784" cy="3485717"/>
          </a:xfrm>
          <a:prstGeom prst="rect">
            <a:avLst/>
          </a:prstGeom>
        </p:spPr>
      </p:pic>
    </p:spTree>
    <p:extLst>
      <p:ext uri="{BB962C8B-B14F-4D97-AF65-F5344CB8AC3E}">
        <p14:creationId xmlns:p14="http://schemas.microsoft.com/office/powerpoint/2010/main" val="8013630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6988629" y="742425"/>
            <a:ext cx="4038600" cy="45259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es-ES" sz="2000" b="1" dirty="0" smtClean="0">
                <a:solidFill>
                  <a:schemeClr val="accent5">
                    <a:lumMod val="75000"/>
                  </a:schemeClr>
                </a:solidFill>
              </a:rPr>
              <a:t>B). COLAPSO</a:t>
            </a:r>
          </a:p>
          <a:p>
            <a:pPr marL="0" indent="0">
              <a:buFont typeface="Arial" panose="020B0604020202020204" pitchFamily="34" charset="0"/>
              <a:buNone/>
            </a:pPr>
            <a:r>
              <a:rPr lang="es-ES" sz="2000" dirty="0" smtClean="0"/>
              <a:t>Cuando una cueva crece, puede haber un punto en el techo de una caverna que no es lo suficientemente estable. Esto se traduce en derrumbes en esa parte del techo en forma de cúpula. Este proceso se acaba, cuando la estructura es capaz de soportar el peso de las rocas </a:t>
            </a:r>
            <a:r>
              <a:rPr lang="es-ES" sz="2000" dirty="0" err="1" smtClean="0"/>
              <a:t>suprayacentes</a:t>
            </a:r>
            <a:r>
              <a:rPr lang="es-ES" sz="2000" dirty="0" smtClean="0"/>
              <a:t>.</a:t>
            </a:r>
          </a:p>
          <a:p>
            <a:pPr marL="0" indent="0">
              <a:buFont typeface="Arial" panose="020B0604020202020204" pitchFamily="34" charset="0"/>
              <a:buNone/>
            </a:pPr>
            <a:r>
              <a:rPr lang="es-ES" sz="2000" dirty="0" smtClean="0"/>
              <a:t>Si el impacto de este colapso llega a la superficie, cuando las capas superiores son demasiado delgadas, el techo colapsa y se forma una dolina. La dolina es a menudo una entrada natural a la cueva.</a:t>
            </a:r>
            <a:endParaRPr lang="es-ES" sz="2000" dirty="0"/>
          </a:p>
        </p:txBody>
      </p:sp>
      <p:pic>
        <p:nvPicPr>
          <p:cNvPr id="3" name="Marcador de contenido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654" y="2168434"/>
            <a:ext cx="4658401" cy="3099954"/>
          </a:xfrm>
          <a:prstGeom prst="rect">
            <a:avLst/>
          </a:prstGeom>
        </p:spPr>
      </p:pic>
    </p:spTree>
    <p:extLst>
      <p:ext uri="{BB962C8B-B14F-4D97-AF65-F5344CB8AC3E}">
        <p14:creationId xmlns:p14="http://schemas.microsoft.com/office/powerpoint/2010/main" val="7492917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2259874" y="444454"/>
            <a:ext cx="8595360" cy="1143000"/>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s-ES" sz="2400" b="1" i="1" dirty="0" smtClean="0">
                <a:solidFill>
                  <a:schemeClr val="tx2">
                    <a:lumMod val="50000"/>
                  </a:schemeClr>
                </a:solidFill>
              </a:rPr>
              <a:t>5.5</a:t>
            </a:r>
            <a:r>
              <a:rPr lang="es-ES" sz="2400" b="1" i="1" dirty="0" smtClean="0">
                <a:solidFill>
                  <a:srgbClr val="FF0000"/>
                </a:solidFill>
              </a:rPr>
              <a:t> Hay seis tipos de </a:t>
            </a:r>
            <a:r>
              <a:rPr lang="es-ES" sz="2400" b="1" i="1" dirty="0" err="1" smtClean="0">
                <a:solidFill>
                  <a:srgbClr val="FF0000"/>
                </a:solidFill>
              </a:rPr>
              <a:t>dolinaS</a:t>
            </a:r>
            <a:endParaRPr lang="es-ES" sz="2400" b="1" i="1" dirty="0">
              <a:solidFill>
                <a:srgbClr val="FF0000"/>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8170" y="1587454"/>
            <a:ext cx="7525850" cy="4186254"/>
          </a:xfrm>
          <a:prstGeom prst="rect">
            <a:avLst/>
          </a:prstGeom>
        </p:spPr>
      </p:pic>
    </p:spTree>
    <p:extLst>
      <p:ext uri="{BB962C8B-B14F-4D97-AF65-F5344CB8AC3E}">
        <p14:creationId xmlns:p14="http://schemas.microsoft.com/office/powerpoint/2010/main" val="28842955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 Imagen" descr="3f593fe7225cb1a40eb49d15c69e0cac.png"/>
          <p:cNvPicPr>
            <a:picLocks noChangeAspect="1"/>
          </p:cNvPicPr>
          <p:nvPr/>
        </p:nvPicPr>
        <p:blipFill>
          <a:blip r:embed="rId2" cstate="print"/>
          <a:stretch>
            <a:fillRect/>
          </a:stretch>
        </p:blipFill>
        <p:spPr>
          <a:xfrm>
            <a:off x="7349640" y="2886891"/>
            <a:ext cx="4220539" cy="3561879"/>
          </a:xfrm>
          <a:prstGeom prst="rect">
            <a:avLst/>
          </a:prstGeom>
        </p:spPr>
      </p:pic>
      <p:pic>
        <p:nvPicPr>
          <p:cNvPr id="3" name="5 Marcador de contenido" descr="Diapositiva87.GIF"/>
          <p:cNvPicPr>
            <a:picLocks noChangeAspect="1"/>
          </p:cNvPicPr>
          <p:nvPr/>
        </p:nvPicPr>
        <p:blipFill>
          <a:blip r:embed="rId3" cstate="print"/>
          <a:stretch>
            <a:fillRect/>
          </a:stretch>
        </p:blipFill>
        <p:spPr>
          <a:xfrm>
            <a:off x="1133101" y="1450049"/>
            <a:ext cx="5150133" cy="3862600"/>
          </a:xfrm>
          <a:prstGeom prst="rect">
            <a:avLst/>
          </a:prstGeom>
        </p:spPr>
      </p:pic>
    </p:spTree>
    <p:extLst>
      <p:ext uri="{BB962C8B-B14F-4D97-AF65-F5344CB8AC3E}">
        <p14:creationId xmlns:p14="http://schemas.microsoft.com/office/powerpoint/2010/main" val="1095642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39737" y="764373"/>
            <a:ext cx="8610600" cy="1293028"/>
          </a:xfrm>
        </p:spPr>
        <p:txBody>
          <a:bodyPr>
            <a:normAutofit fontScale="90000"/>
          </a:bodyPr>
          <a:lstStyle/>
          <a:p>
            <a:r>
              <a:rPr lang="es-ES" b="1" dirty="0">
                <a:solidFill>
                  <a:schemeClr val="tx2">
                    <a:lumMod val="50000"/>
                  </a:schemeClr>
                </a:solidFill>
              </a:rPr>
              <a:t>6.</a:t>
            </a:r>
            <a:r>
              <a:rPr lang="es-ES" dirty="0"/>
              <a:t> </a:t>
            </a:r>
            <a:r>
              <a:rPr lang="es-ES" b="1" dirty="0" err="1">
                <a:solidFill>
                  <a:schemeClr val="accent6">
                    <a:lumMod val="60000"/>
                    <a:lumOff val="40000"/>
                  </a:schemeClr>
                </a:solidFill>
              </a:rPr>
              <a:t>Genésis</a:t>
            </a:r>
            <a:r>
              <a:rPr lang="es-ES" b="1" dirty="0">
                <a:solidFill>
                  <a:schemeClr val="accent6">
                    <a:lumMod val="60000"/>
                    <a:lumOff val="40000"/>
                  </a:schemeClr>
                </a:solidFill>
              </a:rPr>
              <a:t> de los terremotos de </a:t>
            </a:r>
            <a:r>
              <a:rPr lang="es-ES" b="1" dirty="0" err="1">
                <a:solidFill>
                  <a:schemeClr val="accent6">
                    <a:lumMod val="60000"/>
                    <a:lumOff val="40000"/>
                  </a:schemeClr>
                </a:solidFill>
              </a:rPr>
              <a:t>Guadeloupe</a:t>
            </a:r>
            <a:r>
              <a:rPr lang="es-ES" b="1" dirty="0">
                <a:solidFill>
                  <a:schemeClr val="accent6">
                    <a:lumMod val="60000"/>
                    <a:lumOff val="40000"/>
                  </a:schemeClr>
                </a:solidFill>
              </a:rPr>
              <a:t>, análisis de la “Barre de </a:t>
            </a:r>
            <a:r>
              <a:rPr lang="es-ES" b="1" dirty="0" err="1">
                <a:solidFill>
                  <a:schemeClr val="accent6">
                    <a:lumMod val="60000"/>
                    <a:lumOff val="40000"/>
                  </a:schemeClr>
                </a:solidFill>
              </a:rPr>
              <a:t>l’ile</a:t>
            </a:r>
            <a:r>
              <a:rPr lang="es-ES" b="1" dirty="0">
                <a:solidFill>
                  <a:schemeClr val="accent6">
                    <a:lumMod val="60000"/>
                    <a:lumOff val="40000"/>
                  </a:schemeClr>
                </a:solidFill>
              </a:rPr>
              <a:t>” y la Falla sísmica de </a:t>
            </a:r>
            <a:r>
              <a:rPr lang="es-ES" b="1" dirty="0" err="1">
                <a:solidFill>
                  <a:schemeClr val="accent6">
                    <a:lumMod val="60000"/>
                    <a:lumOff val="40000"/>
                  </a:schemeClr>
                </a:solidFill>
              </a:rPr>
              <a:t>Malendure</a:t>
            </a:r>
            <a:r>
              <a:rPr lang="es-ES" b="1" dirty="0">
                <a:solidFill>
                  <a:schemeClr val="accent6">
                    <a:lumMod val="60000"/>
                    <a:lumOff val="40000"/>
                  </a:schemeClr>
                </a:solidFill>
              </a:rPr>
              <a:t>.</a:t>
            </a:r>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26955" t="4069" r="13113" b="24865"/>
          <a:stretch/>
        </p:blipFill>
        <p:spPr>
          <a:xfrm rot="16200000">
            <a:off x="92531" y="2066105"/>
            <a:ext cx="4930140" cy="3998325"/>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1538" y="2862745"/>
            <a:ext cx="5278832" cy="3127527"/>
          </a:xfrm>
          <a:prstGeom prst="rect">
            <a:avLst/>
          </a:prstGeom>
        </p:spPr>
      </p:pic>
    </p:spTree>
    <p:extLst>
      <p:ext uri="{BB962C8B-B14F-4D97-AF65-F5344CB8AC3E}">
        <p14:creationId xmlns:p14="http://schemas.microsoft.com/office/powerpoint/2010/main" val="3545687559"/>
      </p:ext>
    </p:extLst>
  </p:cSld>
  <p:clrMapOvr>
    <a:masterClrMapping/>
  </p:clrMapOvr>
  <p:transition>
    <p:wedg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solidFill>
                  <a:schemeClr val="accent2">
                    <a:lumMod val="75000"/>
                  </a:schemeClr>
                </a:solidFill>
              </a:rPr>
              <a:t>6.1</a:t>
            </a:r>
            <a:r>
              <a:rPr lang="es-ES" b="1" dirty="0" smtClean="0">
                <a:solidFill>
                  <a:schemeClr val="accent5">
                    <a:lumMod val="60000"/>
                    <a:lumOff val="40000"/>
                  </a:schemeClr>
                </a:solidFill>
              </a:rPr>
              <a:t> GÉNESIS </a:t>
            </a:r>
            <a:r>
              <a:rPr lang="es-ES" b="1" dirty="0">
                <a:solidFill>
                  <a:schemeClr val="accent5">
                    <a:lumMod val="60000"/>
                    <a:lumOff val="40000"/>
                  </a:schemeClr>
                </a:solidFill>
              </a:rPr>
              <a:t>DE LOS </a:t>
            </a:r>
            <a:r>
              <a:rPr lang="es-ES" b="1" dirty="0" smtClean="0">
                <a:solidFill>
                  <a:schemeClr val="accent5">
                    <a:lumMod val="60000"/>
                    <a:lumOff val="40000"/>
                  </a:schemeClr>
                </a:solidFill>
              </a:rPr>
              <a:t>TERREMOTOS </a:t>
            </a:r>
            <a:r>
              <a:rPr lang="es-ES" b="1" dirty="0">
                <a:solidFill>
                  <a:schemeClr val="accent5">
                    <a:lumMod val="60000"/>
                    <a:lumOff val="40000"/>
                  </a:schemeClr>
                </a:solidFill>
              </a:rPr>
              <a:t>DE GUADELOUPE</a:t>
            </a:r>
          </a:p>
        </p:txBody>
      </p:sp>
      <p:sp>
        <p:nvSpPr>
          <p:cNvPr id="3" name="CuadroTexto 2"/>
          <p:cNvSpPr txBox="1"/>
          <p:nvPr/>
        </p:nvSpPr>
        <p:spPr>
          <a:xfrm>
            <a:off x="487680" y="2057401"/>
            <a:ext cx="11018520" cy="2523768"/>
          </a:xfrm>
          <a:prstGeom prst="rect">
            <a:avLst/>
          </a:prstGeom>
          <a:noFill/>
        </p:spPr>
        <p:txBody>
          <a:bodyPr wrap="square" rtlCol="0">
            <a:spAutoFit/>
          </a:bodyPr>
          <a:lstStyle/>
          <a:p>
            <a:r>
              <a:rPr lang="es-ES" sz="2000" dirty="0"/>
              <a:t>Los terremotos de </a:t>
            </a:r>
            <a:r>
              <a:rPr lang="es-ES" sz="2000" dirty="0" err="1"/>
              <a:t>Guadeloupe</a:t>
            </a:r>
            <a:r>
              <a:rPr lang="es-ES" sz="2000" dirty="0"/>
              <a:t> se deben a una subducción tipo arco-insular, concretamente la subducción de la Placa Norte-Americana bajo la Placa Caribeña. La dorsal oceánica está creando constantemente litosfera oceánica, que cuando se aleja del eje de la dorsal se enfría aumentando su densidad por lo que inicia un hundimiento en el manto y al hundirse, la litosfera oceánica roza con la litosfera continental y con el manto, produciendo por lo tanto una gran falla donde se generan fuertes terremotos y volcanes.</a:t>
            </a:r>
          </a:p>
          <a:p>
            <a:endParaRPr lang="es-ES" dirty="0"/>
          </a:p>
        </p:txBody>
      </p:sp>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l="44000" t="5756" r="34000" b="4200"/>
          <a:stretch/>
        </p:blipFill>
        <p:spPr>
          <a:xfrm rot="16200000">
            <a:off x="6952717" y="2098775"/>
            <a:ext cx="2682240" cy="6424726"/>
          </a:xfrm>
          <a:prstGeom prst="rect">
            <a:avLst/>
          </a:prstGeom>
        </p:spPr>
      </p:pic>
      <p:pic>
        <p:nvPicPr>
          <p:cNvPr id="5" name="Imagen 4"/>
          <p:cNvPicPr>
            <a:picLocks noChangeAspect="1"/>
          </p:cNvPicPr>
          <p:nvPr/>
        </p:nvPicPr>
        <p:blipFill>
          <a:blip r:embed="rId4"/>
          <a:stretch>
            <a:fillRect/>
          </a:stretch>
        </p:blipFill>
        <p:spPr>
          <a:xfrm>
            <a:off x="777240" y="4371712"/>
            <a:ext cx="3643998" cy="2158627"/>
          </a:xfrm>
          <a:prstGeom prst="rect">
            <a:avLst/>
          </a:prstGeom>
        </p:spPr>
      </p:pic>
    </p:spTree>
    <p:extLst>
      <p:ext uri="{BB962C8B-B14F-4D97-AF65-F5344CB8AC3E}">
        <p14:creationId xmlns:p14="http://schemas.microsoft.com/office/powerpoint/2010/main" val="16131568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1680" y="454579"/>
            <a:ext cx="9494520" cy="1293028"/>
          </a:xfrm>
        </p:spPr>
        <p:txBody>
          <a:bodyPr>
            <a:normAutofit fontScale="90000"/>
          </a:bodyPr>
          <a:lstStyle/>
          <a:p>
            <a:r>
              <a:rPr lang="es-ES" sz="4200" b="1" dirty="0" smtClean="0">
                <a:solidFill>
                  <a:schemeClr val="accent2">
                    <a:lumMod val="75000"/>
                  </a:schemeClr>
                </a:solidFill>
              </a:rPr>
              <a:t>6.2</a:t>
            </a:r>
            <a:r>
              <a:rPr lang="es-ES" sz="4200" b="1" dirty="0" smtClean="0">
                <a:solidFill>
                  <a:schemeClr val="accent5">
                    <a:lumMod val="60000"/>
                    <a:lumOff val="40000"/>
                  </a:schemeClr>
                </a:solidFill>
              </a:rPr>
              <a:t> </a:t>
            </a:r>
            <a:r>
              <a:rPr lang="es-ES" sz="4400" b="1" dirty="0">
                <a:solidFill>
                  <a:schemeClr val="accent5">
                    <a:lumMod val="60000"/>
                    <a:lumOff val="40000"/>
                  </a:schemeClr>
                </a:solidFill>
              </a:rPr>
              <a:t>M</a:t>
            </a:r>
            <a:r>
              <a:rPr lang="es-ES" sz="4200" b="1" dirty="0">
                <a:solidFill>
                  <a:schemeClr val="accent5">
                    <a:lumMod val="60000"/>
                    <a:lumOff val="40000"/>
                  </a:schemeClr>
                </a:solidFill>
              </a:rPr>
              <a:t>arie-Galante: </a:t>
            </a:r>
            <a:r>
              <a:rPr lang="es-ES" sz="4200" b="1" dirty="0" smtClean="0">
                <a:solidFill>
                  <a:schemeClr val="accent5">
                    <a:lumMod val="60000"/>
                    <a:lumOff val="40000"/>
                  </a:schemeClr>
                </a:solidFill>
              </a:rPr>
              <a:t/>
            </a:r>
            <a:br>
              <a:rPr lang="es-ES" sz="4200" b="1" dirty="0" smtClean="0">
                <a:solidFill>
                  <a:schemeClr val="accent5">
                    <a:lumMod val="60000"/>
                    <a:lumOff val="40000"/>
                  </a:schemeClr>
                </a:solidFill>
              </a:rPr>
            </a:br>
            <a:r>
              <a:rPr lang="es-ES" sz="4400" b="1" u="sng" dirty="0" smtClean="0">
                <a:solidFill>
                  <a:schemeClr val="accent4"/>
                </a:solidFill>
              </a:rPr>
              <a:t>La </a:t>
            </a:r>
            <a:r>
              <a:rPr lang="es-ES" sz="4400" b="1" u="sng" dirty="0">
                <a:solidFill>
                  <a:schemeClr val="accent4"/>
                </a:solidFill>
              </a:rPr>
              <a:t>falla de </a:t>
            </a:r>
            <a:r>
              <a:rPr lang="es-ES" sz="4400" b="1" u="sng" dirty="0" err="1">
                <a:solidFill>
                  <a:schemeClr val="accent4"/>
                </a:solidFill>
              </a:rPr>
              <a:t>Morne-Piton</a:t>
            </a:r>
            <a:endParaRPr lang="es-ES" sz="4400" b="1" u="sng" dirty="0">
              <a:solidFill>
                <a:schemeClr val="accent4"/>
              </a:solidFill>
            </a:endParaRPr>
          </a:p>
        </p:txBody>
      </p:sp>
      <p:sp>
        <p:nvSpPr>
          <p:cNvPr id="3" name="CuadroTexto 2"/>
          <p:cNvSpPr txBox="1"/>
          <p:nvPr/>
        </p:nvSpPr>
        <p:spPr>
          <a:xfrm>
            <a:off x="457201" y="1959888"/>
            <a:ext cx="5074919" cy="4431983"/>
          </a:xfrm>
          <a:prstGeom prst="rect">
            <a:avLst/>
          </a:prstGeom>
          <a:noFill/>
        </p:spPr>
        <p:txBody>
          <a:bodyPr wrap="square" rtlCol="0">
            <a:spAutoFit/>
          </a:bodyPr>
          <a:lstStyle/>
          <a:p>
            <a:pPr marL="342900" indent="-342900">
              <a:buFont typeface="Wingdings" panose="05000000000000000000" pitchFamily="2" charset="2"/>
              <a:buChar char="Ø"/>
            </a:pPr>
            <a:r>
              <a:rPr lang="es-ES" sz="2200" dirty="0"/>
              <a:t>Conocida regionalmente como la &lt;&lt;Barre de </a:t>
            </a:r>
            <a:r>
              <a:rPr lang="es-ES" sz="2200" dirty="0" err="1"/>
              <a:t>l'île</a:t>
            </a:r>
            <a:r>
              <a:rPr lang="es-ES" sz="2200" dirty="0"/>
              <a:t>&gt;&gt;, la falla de </a:t>
            </a:r>
            <a:r>
              <a:rPr lang="es-ES" sz="2200" dirty="0" err="1"/>
              <a:t>Morne-Piton</a:t>
            </a:r>
            <a:r>
              <a:rPr lang="es-ES" sz="2200" dirty="0"/>
              <a:t> forma un espectacular ruptura geomorfológica en el paisaje de Marie-Galante, con un desnivel que puede alcanzar 130 metros. Esta fractura está así marcada por un acantilado que separa el sector norte de la isla ("les Bas"), de la parte del sur más elevada (“les </a:t>
            </a:r>
            <a:r>
              <a:rPr lang="es-ES" sz="2200" dirty="0" err="1"/>
              <a:t>Haults</a:t>
            </a:r>
            <a:r>
              <a:rPr lang="es-ES" sz="2200" dirty="0"/>
              <a:t>”).</a:t>
            </a:r>
          </a:p>
          <a:p>
            <a:endParaRPr lang="es-ES" dirty="0"/>
          </a:p>
        </p:txBody>
      </p:sp>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l="39500" t="29101" r="44625" b="40884"/>
          <a:stretch/>
        </p:blipFill>
        <p:spPr>
          <a:xfrm rot="16200000">
            <a:off x="2418819" y="392166"/>
            <a:ext cx="1416952" cy="1506209"/>
          </a:xfrm>
          <a:prstGeom prst="rect">
            <a:avLst/>
          </a:prstGeom>
        </p:spPr>
      </p:pic>
      <p:sp>
        <p:nvSpPr>
          <p:cNvPr id="14" name="Flecha derecha 13"/>
          <p:cNvSpPr/>
          <p:nvPr/>
        </p:nvSpPr>
        <p:spPr>
          <a:xfrm rot="11697764">
            <a:off x="3428992" y="1736428"/>
            <a:ext cx="1058510" cy="122576"/>
          </a:xfrm>
          <a:prstGeom prst="rightArrow">
            <a:avLst/>
          </a:prstGeom>
          <a:ln>
            <a:solidFill>
              <a:srgbClr val="002060"/>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s-ES"/>
          </a:p>
        </p:txBody>
      </p:sp>
      <p:pic>
        <p:nvPicPr>
          <p:cNvPr id="5" name="Imagen 4"/>
          <p:cNvPicPr>
            <a:picLocks noChangeAspect="1"/>
          </p:cNvPicPr>
          <p:nvPr/>
        </p:nvPicPr>
        <p:blipFill rotWithShape="1">
          <a:blip r:embed="rId4">
            <a:extLst>
              <a:ext uri="{28A0092B-C50C-407E-A947-70E740481C1C}">
                <a14:useLocalDpi xmlns:a14="http://schemas.microsoft.com/office/drawing/2010/main" val="0"/>
              </a:ext>
            </a:extLst>
          </a:blip>
          <a:srcRect l="37688" t="6200" r="18187" b="5090"/>
          <a:stretch/>
        </p:blipFill>
        <p:spPr>
          <a:xfrm rot="16200000">
            <a:off x="6200192" y="1155753"/>
            <a:ext cx="4938841" cy="6008454"/>
          </a:xfrm>
          <a:prstGeom prst="rect">
            <a:avLst/>
          </a:prstGeom>
        </p:spPr>
      </p:pic>
    </p:spTree>
    <p:extLst>
      <p:ext uri="{BB962C8B-B14F-4D97-AF65-F5344CB8AC3E}">
        <p14:creationId xmlns:p14="http://schemas.microsoft.com/office/powerpoint/2010/main" val="7940593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3500" u="sng" dirty="0" smtClean="0"/>
              <a:t>¿Qué es la escala Mercalli?</a:t>
            </a:r>
            <a:r>
              <a:rPr lang="es-ES" u="sng" dirty="0" smtClean="0"/>
              <a:t/>
            </a:r>
            <a:br>
              <a:rPr lang="es-ES" u="sng" dirty="0" smtClean="0"/>
            </a:br>
            <a:r>
              <a:rPr lang="es-ES" dirty="0" err="1" smtClean="0">
                <a:solidFill>
                  <a:schemeClr val="accent4"/>
                </a:solidFill>
              </a:rPr>
              <a:t>What</a:t>
            </a:r>
            <a:r>
              <a:rPr lang="es-ES" dirty="0" smtClean="0">
                <a:solidFill>
                  <a:schemeClr val="accent4"/>
                </a:solidFill>
              </a:rPr>
              <a:t> </a:t>
            </a:r>
            <a:r>
              <a:rPr lang="es-ES" dirty="0" err="1" smtClean="0">
                <a:solidFill>
                  <a:schemeClr val="accent4"/>
                </a:solidFill>
              </a:rPr>
              <a:t>is</a:t>
            </a:r>
            <a:r>
              <a:rPr lang="es-ES" dirty="0" smtClean="0">
                <a:solidFill>
                  <a:schemeClr val="accent4"/>
                </a:solidFill>
              </a:rPr>
              <a:t> </a:t>
            </a:r>
            <a:r>
              <a:rPr lang="es-ES" dirty="0" err="1" smtClean="0">
                <a:solidFill>
                  <a:schemeClr val="accent4"/>
                </a:solidFill>
              </a:rPr>
              <a:t>the</a:t>
            </a:r>
            <a:r>
              <a:rPr lang="es-ES" dirty="0" smtClean="0">
                <a:solidFill>
                  <a:schemeClr val="accent4"/>
                </a:solidFill>
              </a:rPr>
              <a:t> Mercalli </a:t>
            </a:r>
            <a:r>
              <a:rPr lang="es-ES" dirty="0" err="1" smtClean="0">
                <a:solidFill>
                  <a:schemeClr val="accent4"/>
                </a:solidFill>
              </a:rPr>
              <a:t>scale</a:t>
            </a:r>
            <a:r>
              <a:rPr lang="es-ES" dirty="0" smtClean="0">
                <a:solidFill>
                  <a:schemeClr val="accent4"/>
                </a:solidFill>
              </a:rPr>
              <a:t>?</a:t>
            </a:r>
            <a:endParaRPr lang="es-ES" dirty="0">
              <a:solidFill>
                <a:schemeClr val="accent4"/>
              </a:solidFill>
            </a:endParaRPr>
          </a:p>
        </p:txBody>
      </p:sp>
      <p:sp>
        <p:nvSpPr>
          <p:cNvPr id="3" name="Marcador de contenido 2"/>
          <p:cNvSpPr>
            <a:spLocks noGrp="1"/>
          </p:cNvSpPr>
          <p:nvPr>
            <p:ph idx="1"/>
          </p:nvPr>
        </p:nvSpPr>
        <p:spPr>
          <a:xfrm>
            <a:off x="156754" y="1652770"/>
            <a:ext cx="3644538" cy="4303893"/>
          </a:xfrm>
        </p:spPr>
        <p:txBody>
          <a:bodyPr>
            <a:normAutofit/>
          </a:bodyPr>
          <a:lstStyle/>
          <a:p>
            <a:r>
              <a:rPr lang="es-ES" sz="1400" dirty="0"/>
              <a:t>La </a:t>
            </a:r>
            <a:r>
              <a:rPr lang="es-ES" sz="1400"/>
              <a:t>escala </a:t>
            </a:r>
            <a:r>
              <a:rPr lang="es-ES" sz="1400" smtClean="0"/>
              <a:t>Mercalli</a:t>
            </a:r>
            <a:r>
              <a:rPr lang="es-ES" sz="1400" dirty="0"/>
              <a:t>, cuyo nombre se debe al sismólogo italiano </a:t>
            </a:r>
            <a:r>
              <a:rPr lang="es-ES" sz="1400" dirty="0" err="1"/>
              <a:t>Giusseppe</a:t>
            </a:r>
            <a:r>
              <a:rPr lang="es-ES" sz="1400" dirty="0"/>
              <a:t> Mercalli —que creó la medición en 1902—, es una escala de 12 puntos que se escribe en números romanos.</a:t>
            </a:r>
          </a:p>
          <a:p>
            <a:r>
              <a:rPr lang="es-ES" sz="1600" b="1" dirty="0" err="1">
                <a:solidFill>
                  <a:schemeClr val="accent2"/>
                </a:solidFill>
              </a:rPr>
              <a:t>The</a:t>
            </a:r>
            <a:r>
              <a:rPr lang="es-ES" sz="1600" b="1" dirty="0">
                <a:solidFill>
                  <a:schemeClr val="accent2"/>
                </a:solidFill>
              </a:rPr>
              <a:t> </a:t>
            </a:r>
            <a:r>
              <a:rPr lang="es-ES" sz="1600" b="1" dirty="0" err="1">
                <a:solidFill>
                  <a:schemeClr val="accent2"/>
                </a:solidFill>
              </a:rPr>
              <a:t>name</a:t>
            </a:r>
            <a:r>
              <a:rPr lang="es-ES" sz="1600" b="1" dirty="0">
                <a:solidFill>
                  <a:schemeClr val="accent2"/>
                </a:solidFill>
              </a:rPr>
              <a:t> of Mercalli </a:t>
            </a:r>
            <a:r>
              <a:rPr lang="es-ES" sz="1600" b="1" dirty="0" err="1">
                <a:solidFill>
                  <a:schemeClr val="accent2"/>
                </a:solidFill>
              </a:rPr>
              <a:t>Scale</a:t>
            </a:r>
            <a:r>
              <a:rPr lang="es-ES" sz="1600" b="1" dirty="0">
                <a:solidFill>
                  <a:schemeClr val="accent2"/>
                </a:solidFill>
              </a:rPr>
              <a:t> </a:t>
            </a:r>
            <a:r>
              <a:rPr lang="es-ES" sz="1600" b="1" dirty="0" err="1">
                <a:solidFill>
                  <a:schemeClr val="accent2"/>
                </a:solidFill>
              </a:rPr>
              <a:t>refers</a:t>
            </a:r>
            <a:r>
              <a:rPr lang="es-ES" sz="1600" b="1" dirty="0">
                <a:solidFill>
                  <a:schemeClr val="accent2"/>
                </a:solidFill>
              </a:rPr>
              <a:t> to </a:t>
            </a:r>
            <a:r>
              <a:rPr lang="es-ES" sz="1600" b="1" dirty="0" err="1">
                <a:solidFill>
                  <a:schemeClr val="accent2"/>
                </a:solidFill>
              </a:rPr>
              <a:t>the</a:t>
            </a:r>
            <a:r>
              <a:rPr lang="es-ES" sz="1600" b="1" dirty="0">
                <a:solidFill>
                  <a:schemeClr val="accent2"/>
                </a:solidFill>
              </a:rPr>
              <a:t> </a:t>
            </a:r>
            <a:r>
              <a:rPr lang="es-ES" sz="1600" b="1" dirty="0" err="1">
                <a:solidFill>
                  <a:schemeClr val="accent2"/>
                </a:solidFill>
              </a:rPr>
              <a:t>Italian</a:t>
            </a:r>
            <a:r>
              <a:rPr lang="es-ES" sz="1600" b="1" dirty="0">
                <a:solidFill>
                  <a:schemeClr val="accent2"/>
                </a:solidFill>
              </a:rPr>
              <a:t> </a:t>
            </a:r>
            <a:r>
              <a:rPr lang="es-ES" sz="1600" b="1" dirty="0" err="1">
                <a:solidFill>
                  <a:schemeClr val="accent2"/>
                </a:solidFill>
              </a:rPr>
              <a:t>seismologist</a:t>
            </a:r>
            <a:r>
              <a:rPr lang="es-ES" sz="1600" b="1" dirty="0">
                <a:solidFill>
                  <a:schemeClr val="accent2"/>
                </a:solidFill>
              </a:rPr>
              <a:t> </a:t>
            </a:r>
            <a:r>
              <a:rPr lang="es-ES" sz="1600" b="1" dirty="0" err="1">
                <a:solidFill>
                  <a:schemeClr val="accent2"/>
                </a:solidFill>
              </a:rPr>
              <a:t>Giusseppe</a:t>
            </a:r>
            <a:r>
              <a:rPr lang="es-ES" sz="1600" b="1" dirty="0">
                <a:solidFill>
                  <a:schemeClr val="accent2"/>
                </a:solidFill>
              </a:rPr>
              <a:t> Mercalli, </a:t>
            </a:r>
            <a:r>
              <a:rPr lang="es-ES" sz="1600" b="1" dirty="0" err="1">
                <a:solidFill>
                  <a:schemeClr val="accent2"/>
                </a:solidFill>
              </a:rPr>
              <a:t>who</a:t>
            </a:r>
            <a:r>
              <a:rPr lang="es-ES" sz="1600" b="1" dirty="0">
                <a:solidFill>
                  <a:schemeClr val="accent2"/>
                </a:solidFill>
              </a:rPr>
              <a:t> </a:t>
            </a:r>
            <a:r>
              <a:rPr lang="es-ES" sz="1600" b="1" dirty="0" err="1">
                <a:solidFill>
                  <a:schemeClr val="accent2"/>
                </a:solidFill>
              </a:rPr>
              <a:t>created</a:t>
            </a:r>
            <a:r>
              <a:rPr lang="es-ES" sz="1600" b="1" dirty="0">
                <a:solidFill>
                  <a:schemeClr val="accent2"/>
                </a:solidFill>
              </a:rPr>
              <a:t> </a:t>
            </a:r>
            <a:r>
              <a:rPr lang="es-ES" sz="1600" b="1" dirty="0" err="1">
                <a:solidFill>
                  <a:schemeClr val="accent2"/>
                </a:solidFill>
              </a:rPr>
              <a:t>the</a:t>
            </a:r>
            <a:r>
              <a:rPr lang="es-ES" sz="1600" b="1" dirty="0">
                <a:solidFill>
                  <a:schemeClr val="accent2"/>
                </a:solidFill>
              </a:rPr>
              <a:t> ,</a:t>
            </a:r>
            <a:r>
              <a:rPr lang="es-ES" sz="1600" b="1" dirty="0" err="1">
                <a:solidFill>
                  <a:schemeClr val="accent2"/>
                </a:solidFill>
              </a:rPr>
              <a:t>measurement</a:t>
            </a:r>
            <a:r>
              <a:rPr lang="es-ES" sz="1600" b="1" dirty="0">
                <a:solidFill>
                  <a:schemeClr val="accent2"/>
                </a:solidFill>
              </a:rPr>
              <a:t> in 1902- </a:t>
            </a:r>
            <a:r>
              <a:rPr lang="es-ES" sz="1600" b="1" dirty="0" err="1">
                <a:solidFill>
                  <a:schemeClr val="accent2"/>
                </a:solidFill>
              </a:rPr>
              <a:t>is</a:t>
            </a:r>
            <a:r>
              <a:rPr lang="es-ES" sz="1600" b="1" dirty="0">
                <a:solidFill>
                  <a:schemeClr val="accent2"/>
                </a:solidFill>
              </a:rPr>
              <a:t> a 12-point </a:t>
            </a:r>
            <a:r>
              <a:rPr lang="es-ES" sz="1600" b="1" dirty="0" err="1">
                <a:solidFill>
                  <a:schemeClr val="accent2"/>
                </a:solidFill>
              </a:rPr>
              <a:t>scale</a:t>
            </a:r>
            <a:r>
              <a:rPr lang="es-ES" sz="1600" b="1" dirty="0">
                <a:solidFill>
                  <a:schemeClr val="accent2"/>
                </a:solidFill>
              </a:rPr>
              <a:t> </a:t>
            </a:r>
            <a:r>
              <a:rPr lang="es-ES" sz="1600" b="1" dirty="0" err="1">
                <a:solidFill>
                  <a:schemeClr val="accent2"/>
                </a:solidFill>
              </a:rPr>
              <a:t>written</a:t>
            </a:r>
            <a:r>
              <a:rPr lang="es-ES" sz="1600" b="1" dirty="0">
                <a:solidFill>
                  <a:schemeClr val="accent2"/>
                </a:solidFill>
              </a:rPr>
              <a:t> in </a:t>
            </a:r>
            <a:r>
              <a:rPr lang="es-ES" sz="1600" b="1" dirty="0" err="1">
                <a:solidFill>
                  <a:schemeClr val="accent2"/>
                </a:solidFill>
              </a:rPr>
              <a:t>Roman</a:t>
            </a:r>
            <a:r>
              <a:rPr lang="es-ES" sz="1600" b="1" dirty="0">
                <a:solidFill>
                  <a:schemeClr val="accent2"/>
                </a:solidFill>
              </a:rPr>
              <a:t> </a:t>
            </a:r>
            <a:r>
              <a:rPr lang="es-ES" sz="1600" b="1" dirty="0" err="1">
                <a:solidFill>
                  <a:schemeClr val="accent2"/>
                </a:solidFill>
              </a:rPr>
              <a:t>numbers</a:t>
            </a:r>
            <a:r>
              <a:rPr lang="es-ES" sz="1600" b="1" dirty="0">
                <a:solidFill>
                  <a:schemeClr val="accent2"/>
                </a:solidFill>
              </a:rPr>
              <a:t>.</a:t>
            </a:r>
          </a:p>
          <a:p>
            <a:endParaRPr lang="es-ES"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1993" y="4883156"/>
            <a:ext cx="1423475" cy="1769291"/>
          </a:xfrm>
          <a:prstGeom prst="rect">
            <a:avLst/>
          </a:prstGeom>
        </p:spPr>
      </p:pic>
      <p:sp>
        <p:nvSpPr>
          <p:cNvPr id="5" name="CuadroTexto 4"/>
          <p:cNvSpPr txBox="1"/>
          <p:nvPr/>
        </p:nvSpPr>
        <p:spPr>
          <a:xfrm>
            <a:off x="4094252" y="2025240"/>
            <a:ext cx="4318228" cy="472437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
                <a:srgbClr val="00C6BB"/>
              </a:buClr>
              <a:buSzTx/>
              <a:buFont typeface="Courier New" panose="02070309020205020404" pitchFamily="49" charset="0"/>
              <a:buChar char="o"/>
              <a:tabLst/>
              <a:defRPr/>
            </a:pPr>
            <a:r>
              <a:rPr kumimoji="0" lang="es-ES" sz="1400" b="0" i="0" u="none" strike="noStrike" kern="1200" cap="none" spc="0" normalizeH="0" baseline="0" noProof="0" dirty="0">
                <a:ln>
                  <a:noFill/>
                </a:ln>
                <a:solidFill>
                  <a:prstClr val="white"/>
                </a:solidFill>
                <a:effectLst/>
                <a:uLnTx/>
                <a:uFillTx/>
                <a:latin typeface="Century Gothic" panose="020B0502020202020204"/>
                <a:ea typeface="+mn-ea"/>
                <a:cs typeface="+mn-cs"/>
              </a:rPr>
              <a:t>Esta se basa en el efecto o daño producido en las estructuras y en la sensación percibida por la gente, es decir, evalúa la intensidad del sismo de acuerdo a estos </a:t>
            </a:r>
            <a:r>
              <a:rPr kumimoji="0" lang="es-ES" sz="14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indicadores. </a:t>
            </a:r>
            <a:r>
              <a:rPr kumimoji="0" lang="es-ES" sz="1400" b="0" i="0" u="none" strike="noStrike" kern="1200" cap="none" spc="0" normalizeH="0" baseline="0" noProof="0" dirty="0">
                <a:ln>
                  <a:noFill/>
                </a:ln>
                <a:solidFill>
                  <a:prstClr val="white"/>
                </a:solidFill>
                <a:effectLst/>
                <a:uLnTx/>
                <a:uFillTx/>
                <a:latin typeface="Century Gothic" panose="020B0502020202020204"/>
                <a:ea typeface="+mn-ea"/>
                <a:cs typeface="+mn-cs"/>
              </a:rPr>
              <a:t>Además, para establecer la intensidad se consideran registros históricos, entrevistas, noticias de los diarios, entre otros aspectos.</a:t>
            </a:r>
          </a:p>
          <a:p>
            <a:pPr marL="342900" marR="0" lvl="0" indent="-342900" algn="l" defTabSz="457200" rtl="0" eaLnBrk="1" fontAlgn="auto" latinLnBrk="0" hangingPunct="1">
              <a:lnSpc>
                <a:spcPct val="100000"/>
              </a:lnSpc>
              <a:spcBef>
                <a:spcPts val="0"/>
              </a:spcBef>
              <a:spcAft>
                <a:spcPts val="0"/>
              </a:spcAft>
              <a:buClr>
                <a:srgbClr val="00C6BB"/>
              </a:buClr>
              <a:buSzTx/>
              <a:buFont typeface="Courier New" panose="02070309020205020404" pitchFamily="49" charset="0"/>
              <a:buChar char="o"/>
              <a:tabLst/>
              <a:defRPr/>
            </a:pPr>
            <a:endParaRPr kumimoji="0" lang="es-ES" sz="1300" b="0" i="0" u="none" strike="noStrike" kern="1200" cap="none" spc="0" normalizeH="0" baseline="0" noProof="0" dirty="0" smtClean="0">
              <a:ln>
                <a:noFill/>
              </a:ln>
              <a:solidFill>
                <a:prstClr val="white"/>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0"/>
              </a:spcBef>
              <a:spcAft>
                <a:spcPts val="0"/>
              </a:spcAft>
              <a:buClr>
                <a:srgbClr val="00C6BB"/>
              </a:buClr>
              <a:buSzTx/>
              <a:buFont typeface="Courier New" panose="02070309020205020404" pitchFamily="49" charset="0"/>
              <a:buChar char="o"/>
              <a:tabLst/>
              <a:defRPr/>
            </a:pPr>
            <a:r>
              <a:rPr kumimoji="0" lang="es-ES" sz="16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This</a:t>
            </a:r>
            <a:r>
              <a:rPr kumimoji="0" lang="es-ES" sz="16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is</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based</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on</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the</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effect</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or</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damage</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produced</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in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the</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structures</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and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the</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sensation</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perceived</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by</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the</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people</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Therefore</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the</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Mercalli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Scale</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evaluates</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the</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intensity</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of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the</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earthquake</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according</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to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these</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indicators</a:t>
            </a:r>
            <a:r>
              <a:rPr kumimoji="0" lang="es-ES" sz="16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In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addition</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to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establish</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the</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intensity</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are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considered</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historical</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records, interviews,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newspaper</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news</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among</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other</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aspects</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a:t>
            </a:r>
          </a:p>
          <a:p>
            <a:pPr marL="342900" marR="0" lvl="0" indent="-342900" algn="l" defTabSz="457200" rtl="0" eaLnBrk="1" fontAlgn="auto" latinLnBrk="0" hangingPunct="1">
              <a:lnSpc>
                <a:spcPct val="100000"/>
              </a:lnSpc>
              <a:spcBef>
                <a:spcPts val="0"/>
              </a:spcBef>
              <a:spcAft>
                <a:spcPts val="0"/>
              </a:spcAft>
              <a:buClr>
                <a:srgbClr val="00C6BB"/>
              </a:buClr>
              <a:buSzTx/>
              <a:buFont typeface="Courier New" panose="02070309020205020404" pitchFamily="49" charset="0"/>
              <a:buChar char="o"/>
              <a:tabLst/>
              <a:defRPr/>
            </a:pPr>
            <a:endPar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2480" y="2767196"/>
            <a:ext cx="1358537" cy="3000606"/>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8584" y="2451762"/>
            <a:ext cx="2155372" cy="3631474"/>
          </a:xfrm>
          <a:prstGeom prst="rect">
            <a:avLst/>
          </a:prstGeom>
        </p:spPr>
      </p:pic>
    </p:spTree>
    <p:extLst>
      <p:ext uri="{BB962C8B-B14F-4D97-AF65-F5344CB8AC3E}">
        <p14:creationId xmlns:p14="http://schemas.microsoft.com/office/powerpoint/2010/main" val="1367929352"/>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1680" y="454579"/>
            <a:ext cx="9494520" cy="1293028"/>
          </a:xfrm>
        </p:spPr>
        <p:txBody>
          <a:bodyPr>
            <a:normAutofit fontScale="90000"/>
          </a:bodyPr>
          <a:lstStyle/>
          <a:p>
            <a:r>
              <a:rPr lang="es-ES" sz="4200" b="1" dirty="0" smtClean="0">
                <a:solidFill>
                  <a:schemeClr val="accent2">
                    <a:lumMod val="75000"/>
                  </a:schemeClr>
                </a:solidFill>
              </a:rPr>
              <a:t>6.2</a:t>
            </a:r>
            <a:r>
              <a:rPr lang="es-ES" sz="4200" b="1" dirty="0" smtClean="0">
                <a:solidFill>
                  <a:schemeClr val="accent5">
                    <a:lumMod val="60000"/>
                    <a:lumOff val="40000"/>
                  </a:schemeClr>
                </a:solidFill>
              </a:rPr>
              <a:t> </a:t>
            </a:r>
            <a:r>
              <a:rPr lang="es-ES" sz="4400" b="1" dirty="0">
                <a:solidFill>
                  <a:schemeClr val="accent5">
                    <a:lumMod val="60000"/>
                    <a:lumOff val="40000"/>
                  </a:schemeClr>
                </a:solidFill>
              </a:rPr>
              <a:t>M</a:t>
            </a:r>
            <a:r>
              <a:rPr lang="es-ES" sz="4200" b="1" dirty="0">
                <a:solidFill>
                  <a:schemeClr val="accent5">
                    <a:lumMod val="60000"/>
                    <a:lumOff val="40000"/>
                  </a:schemeClr>
                </a:solidFill>
              </a:rPr>
              <a:t>arie-Galante: </a:t>
            </a:r>
            <a:r>
              <a:rPr lang="es-ES" sz="4200" b="1" dirty="0" smtClean="0">
                <a:solidFill>
                  <a:schemeClr val="accent5">
                    <a:lumMod val="60000"/>
                    <a:lumOff val="40000"/>
                  </a:schemeClr>
                </a:solidFill>
              </a:rPr>
              <a:t/>
            </a:r>
            <a:br>
              <a:rPr lang="es-ES" sz="4200" b="1" dirty="0" smtClean="0">
                <a:solidFill>
                  <a:schemeClr val="accent5">
                    <a:lumMod val="60000"/>
                    <a:lumOff val="40000"/>
                  </a:schemeClr>
                </a:solidFill>
              </a:rPr>
            </a:br>
            <a:r>
              <a:rPr lang="es-ES" sz="4400" b="1" u="sng" dirty="0" smtClean="0">
                <a:solidFill>
                  <a:schemeClr val="accent4"/>
                </a:solidFill>
              </a:rPr>
              <a:t>La </a:t>
            </a:r>
            <a:r>
              <a:rPr lang="es-ES" sz="4400" b="1" u="sng" dirty="0">
                <a:solidFill>
                  <a:schemeClr val="accent4"/>
                </a:solidFill>
              </a:rPr>
              <a:t>falla de </a:t>
            </a:r>
            <a:r>
              <a:rPr lang="es-ES" sz="4400" b="1" u="sng" dirty="0" err="1">
                <a:solidFill>
                  <a:schemeClr val="accent4"/>
                </a:solidFill>
              </a:rPr>
              <a:t>Morne-Piton</a:t>
            </a:r>
            <a:endParaRPr lang="es-ES" sz="4400" b="1" u="sng" dirty="0">
              <a:solidFill>
                <a:schemeClr val="accent4"/>
              </a:solidFill>
            </a:endParaRPr>
          </a:p>
        </p:txBody>
      </p:sp>
      <p:sp>
        <p:nvSpPr>
          <p:cNvPr id="3" name="CuadroTexto 2"/>
          <p:cNvSpPr txBox="1"/>
          <p:nvPr/>
        </p:nvSpPr>
        <p:spPr>
          <a:xfrm>
            <a:off x="457201" y="1959888"/>
            <a:ext cx="5074919" cy="4370427"/>
          </a:xfrm>
          <a:prstGeom prst="rect">
            <a:avLst/>
          </a:prstGeom>
          <a:noFill/>
        </p:spPr>
        <p:txBody>
          <a:bodyPr wrap="square" rtlCol="0">
            <a:spAutoFit/>
          </a:bodyPr>
          <a:lstStyle/>
          <a:p>
            <a:pPr marL="342900" indent="-342900">
              <a:buFont typeface="Wingdings" panose="05000000000000000000" pitchFamily="2" charset="2"/>
              <a:buChar char="Ø"/>
            </a:pPr>
            <a:r>
              <a:rPr lang="es-ES" sz="2200" b="1" u="sng" dirty="0">
                <a:solidFill>
                  <a:schemeClr val="accent3"/>
                </a:solidFill>
              </a:rPr>
              <a:t>Una de las fallas más importantes del archipiélago</a:t>
            </a:r>
            <a:r>
              <a:rPr lang="es-ES" dirty="0"/>
              <a:t/>
            </a:r>
            <a:br>
              <a:rPr lang="es-ES" dirty="0"/>
            </a:br>
            <a:r>
              <a:rPr lang="es-ES" dirty="0"/>
              <a:t>Si la falla de </a:t>
            </a:r>
            <a:r>
              <a:rPr lang="es-ES" dirty="0" err="1"/>
              <a:t>Morne-Piton</a:t>
            </a:r>
            <a:r>
              <a:rPr lang="es-ES" dirty="0"/>
              <a:t> es claramente visible en el paisaje de Marie-Galante, estudios geofísicos en toda la industria muestran que se extiende en el mar una longitud total de más de 80 kilómetros, sobre todo al oeste.</a:t>
            </a:r>
            <a:br>
              <a:rPr lang="es-ES" dirty="0"/>
            </a:br>
            <a:r>
              <a:rPr lang="es-ES" dirty="0"/>
              <a:t>Es por lo tanto una de las fallas más grandes del archipiélago y es una falla "normal" que probablemente permanece activa en la actualidad, tal como muestra la existencia de valles en la pendiente de Marie-Galante.</a:t>
            </a:r>
          </a:p>
          <a:p>
            <a:endParaRPr lang="es-ES" dirty="0"/>
          </a:p>
        </p:txBody>
      </p:sp>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l="39500" t="29101" r="44625" b="40884"/>
          <a:stretch/>
        </p:blipFill>
        <p:spPr>
          <a:xfrm rot="16200000">
            <a:off x="2418819" y="392166"/>
            <a:ext cx="1416952" cy="1506209"/>
          </a:xfrm>
          <a:prstGeom prst="rect">
            <a:avLst/>
          </a:prstGeom>
        </p:spPr>
      </p:pic>
      <p:sp>
        <p:nvSpPr>
          <p:cNvPr id="14" name="Flecha derecha 13"/>
          <p:cNvSpPr/>
          <p:nvPr/>
        </p:nvSpPr>
        <p:spPr>
          <a:xfrm rot="11697764">
            <a:off x="3428992" y="1736428"/>
            <a:ext cx="1058510" cy="122576"/>
          </a:xfrm>
          <a:prstGeom prst="rightArrow">
            <a:avLst/>
          </a:prstGeom>
          <a:ln>
            <a:solidFill>
              <a:srgbClr val="002060"/>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s-ES"/>
          </a:p>
        </p:txBody>
      </p:sp>
      <p:pic>
        <p:nvPicPr>
          <p:cNvPr id="6" name="Imagen 5"/>
          <p:cNvPicPr>
            <a:picLocks noChangeAspect="1"/>
          </p:cNvPicPr>
          <p:nvPr/>
        </p:nvPicPr>
        <p:blipFill rotWithShape="1">
          <a:blip r:embed="rId4">
            <a:extLst>
              <a:ext uri="{28A0092B-C50C-407E-A947-70E740481C1C}">
                <a14:useLocalDpi xmlns:a14="http://schemas.microsoft.com/office/drawing/2010/main" val="0"/>
              </a:ext>
            </a:extLst>
          </a:blip>
          <a:srcRect l="58125" t="4002" r="2500" b="3954"/>
          <a:stretch/>
        </p:blipFill>
        <p:spPr>
          <a:xfrm rot="16200000">
            <a:off x="6296684" y="1011012"/>
            <a:ext cx="4800600" cy="6309360"/>
          </a:xfrm>
          <a:prstGeom prst="rect">
            <a:avLst/>
          </a:prstGeom>
        </p:spPr>
      </p:pic>
    </p:spTree>
    <p:extLst>
      <p:ext uri="{BB962C8B-B14F-4D97-AF65-F5344CB8AC3E}">
        <p14:creationId xmlns:p14="http://schemas.microsoft.com/office/powerpoint/2010/main" val="56768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1680" y="454579"/>
            <a:ext cx="9494520" cy="1293028"/>
          </a:xfrm>
        </p:spPr>
        <p:txBody>
          <a:bodyPr>
            <a:normAutofit fontScale="90000"/>
          </a:bodyPr>
          <a:lstStyle/>
          <a:p>
            <a:r>
              <a:rPr lang="es-ES" sz="4200" b="1" dirty="0" smtClean="0">
                <a:solidFill>
                  <a:schemeClr val="accent2">
                    <a:lumMod val="75000"/>
                  </a:schemeClr>
                </a:solidFill>
              </a:rPr>
              <a:t>6.3</a:t>
            </a:r>
            <a:r>
              <a:rPr lang="es-ES" sz="4200" b="1" dirty="0" smtClean="0">
                <a:solidFill>
                  <a:schemeClr val="accent5">
                    <a:lumMod val="60000"/>
                    <a:lumOff val="40000"/>
                  </a:schemeClr>
                </a:solidFill>
              </a:rPr>
              <a:t> </a:t>
            </a:r>
            <a:r>
              <a:rPr lang="es-ES" sz="4200" b="1" dirty="0">
                <a:solidFill>
                  <a:schemeClr val="accent5">
                    <a:lumMod val="60000"/>
                    <a:lumOff val="40000"/>
                  </a:schemeClr>
                </a:solidFill>
              </a:rPr>
              <a:t>Basse-Terre: </a:t>
            </a:r>
            <a:r>
              <a:rPr lang="es-ES" sz="4200" b="1" dirty="0" smtClean="0">
                <a:solidFill>
                  <a:schemeClr val="accent5">
                    <a:lumMod val="60000"/>
                    <a:lumOff val="40000"/>
                  </a:schemeClr>
                </a:solidFill>
              </a:rPr>
              <a:t/>
            </a:r>
            <a:br>
              <a:rPr lang="es-ES" sz="4200" b="1" dirty="0" smtClean="0">
                <a:solidFill>
                  <a:schemeClr val="accent5">
                    <a:lumMod val="60000"/>
                    <a:lumOff val="40000"/>
                  </a:schemeClr>
                </a:solidFill>
              </a:rPr>
            </a:br>
            <a:r>
              <a:rPr lang="es-ES" sz="4600" b="1" u="sng" dirty="0" smtClean="0">
                <a:solidFill>
                  <a:schemeClr val="accent4"/>
                </a:solidFill>
              </a:rPr>
              <a:t>La </a:t>
            </a:r>
            <a:r>
              <a:rPr lang="es-ES" sz="4600" b="1" u="sng" dirty="0">
                <a:solidFill>
                  <a:schemeClr val="accent4"/>
                </a:solidFill>
              </a:rPr>
              <a:t>falla </a:t>
            </a:r>
            <a:r>
              <a:rPr lang="es-ES" sz="4600" b="1" u="sng" dirty="0" smtClean="0">
                <a:solidFill>
                  <a:schemeClr val="accent4"/>
                </a:solidFill>
              </a:rPr>
              <a:t>de </a:t>
            </a:r>
            <a:r>
              <a:rPr lang="es-ES" sz="4600" b="1" u="sng" dirty="0" err="1" smtClean="0">
                <a:solidFill>
                  <a:schemeClr val="accent4"/>
                </a:solidFill>
              </a:rPr>
              <a:t>Malendure</a:t>
            </a:r>
            <a:r>
              <a:rPr lang="es-ES" sz="4600" b="1" u="sng" dirty="0">
                <a:solidFill>
                  <a:schemeClr val="accent4"/>
                </a:solidFill>
              </a:rPr>
              <a:t/>
            </a:r>
            <a:br>
              <a:rPr lang="es-ES" sz="4600" b="1" u="sng" dirty="0">
                <a:solidFill>
                  <a:schemeClr val="accent4"/>
                </a:solidFill>
              </a:rPr>
            </a:br>
            <a:endParaRPr lang="es-ES" sz="4600" u="sng" dirty="0">
              <a:solidFill>
                <a:schemeClr val="accent4"/>
              </a:solidFill>
            </a:endParaRPr>
          </a:p>
        </p:txBody>
      </p:sp>
      <p:sp>
        <p:nvSpPr>
          <p:cNvPr id="3" name="CuadroTexto 2"/>
          <p:cNvSpPr txBox="1"/>
          <p:nvPr/>
        </p:nvSpPr>
        <p:spPr>
          <a:xfrm>
            <a:off x="457201" y="1959888"/>
            <a:ext cx="6385994" cy="2831544"/>
          </a:xfrm>
          <a:prstGeom prst="rect">
            <a:avLst/>
          </a:prstGeom>
          <a:noFill/>
        </p:spPr>
        <p:txBody>
          <a:bodyPr wrap="square" rtlCol="0">
            <a:spAutoFit/>
          </a:bodyPr>
          <a:lstStyle/>
          <a:p>
            <a:pPr marL="342900" indent="-342900">
              <a:buFont typeface="Wingdings" panose="05000000000000000000" pitchFamily="2" charset="2"/>
              <a:buChar char="Ø"/>
            </a:pPr>
            <a:r>
              <a:rPr lang="es-ES" sz="2000" dirty="0"/>
              <a:t>A diferencia de la falla de </a:t>
            </a:r>
            <a:r>
              <a:rPr lang="es-ES" sz="2000" dirty="0" err="1"/>
              <a:t>Morne-Piton</a:t>
            </a:r>
            <a:r>
              <a:rPr lang="es-ES" sz="2000" dirty="0"/>
              <a:t>, bien marcada en el paisaje de Marie-Galante durante varios kilómetros, la falla de </a:t>
            </a:r>
            <a:r>
              <a:rPr lang="es-ES" sz="2000" dirty="0" err="1"/>
              <a:t>Malendure</a:t>
            </a:r>
            <a:r>
              <a:rPr lang="es-ES" sz="2000" dirty="0"/>
              <a:t> muestra una expansión mucho más modesta, que proporciona una representación de los movimientos que afectan a la corteza de la Tierra y son el origen de los terremotos más o menos intensos.</a:t>
            </a:r>
          </a:p>
          <a:p>
            <a:endParaRPr lang="es-ES" dirty="0"/>
          </a:p>
        </p:txBody>
      </p:sp>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l="46875" t="10647" r="31125" b="51334"/>
          <a:stretch/>
        </p:blipFill>
        <p:spPr>
          <a:xfrm rot="16200000">
            <a:off x="3387198" y="473737"/>
            <a:ext cx="1348740" cy="1310424"/>
          </a:xfrm>
          <a:prstGeom prst="rect">
            <a:avLst/>
          </a:prstGeom>
        </p:spPr>
      </p:pic>
      <p:sp>
        <p:nvSpPr>
          <p:cNvPr id="14" name="Flecha derecha 13"/>
          <p:cNvSpPr/>
          <p:nvPr/>
        </p:nvSpPr>
        <p:spPr>
          <a:xfrm rot="20413556">
            <a:off x="2537460" y="1245382"/>
            <a:ext cx="990600" cy="173946"/>
          </a:xfrm>
          <a:prstGeom prst="rightArrow">
            <a:avLst/>
          </a:prstGeom>
          <a:ln>
            <a:solidFill>
              <a:srgbClr val="002060"/>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s-ES"/>
          </a:p>
        </p:txBody>
      </p:sp>
      <p:pic>
        <p:nvPicPr>
          <p:cNvPr id="15" name="Imagen 14"/>
          <p:cNvPicPr>
            <a:picLocks noChangeAspect="1"/>
          </p:cNvPicPr>
          <p:nvPr/>
        </p:nvPicPr>
        <p:blipFill rotWithShape="1">
          <a:blip r:embed="rId4">
            <a:extLst>
              <a:ext uri="{28A0092B-C50C-407E-A947-70E740481C1C}">
                <a14:useLocalDpi xmlns:a14="http://schemas.microsoft.com/office/drawing/2010/main" val="0"/>
              </a:ext>
            </a:extLst>
          </a:blip>
          <a:srcRect l="47375" t="5534" r="8626" b="9091"/>
          <a:stretch/>
        </p:blipFill>
        <p:spPr>
          <a:xfrm rot="16200000">
            <a:off x="7258684" y="1553315"/>
            <a:ext cx="4274421" cy="4663005"/>
          </a:xfrm>
          <a:prstGeom prst="rect">
            <a:avLst/>
          </a:prstGeom>
        </p:spPr>
      </p:pic>
      <p:pic>
        <p:nvPicPr>
          <p:cNvPr id="16" name="Imagen 15"/>
          <p:cNvPicPr>
            <a:picLocks noChangeAspect="1"/>
          </p:cNvPicPr>
          <p:nvPr/>
        </p:nvPicPr>
        <p:blipFill rotWithShape="1">
          <a:blip r:embed="rId5">
            <a:extLst>
              <a:ext uri="{28A0092B-C50C-407E-A947-70E740481C1C}">
                <a14:useLocalDpi xmlns:a14="http://schemas.microsoft.com/office/drawing/2010/main" val="0"/>
              </a:ext>
            </a:extLst>
          </a:blip>
          <a:srcRect l="25000" t="14630" r="49125" b="5351"/>
          <a:stretch/>
        </p:blipFill>
        <p:spPr>
          <a:xfrm rot="16200000">
            <a:off x="3855937" y="3483866"/>
            <a:ext cx="1927860" cy="3688080"/>
          </a:xfrm>
          <a:prstGeom prst="rect">
            <a:avLst/>
          </a:prstGeom>
        </p:spPr>
      </p:pic>
    </p:spTree>
    <p:extLst>
      <p:ext uri="{BB962C8B-B14F-4D97-AF65-F5344CB8AC3E}">
        <p14:creationId xmlns:p14="http://schemas.microsoft.com/office/powerpoint/2010/main" val="24511687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1680" y="454579"/>
            <a:ext cx="9494520" cy="1293028"/>
          </a:xfrm>
        </p:spPr>
        <p:txBody>
          <a:bodyPr>
            <a:normAutofit fontScale="90000"/>
          </a:bodyPr>
          <a:lstStyle/>
          <a:p>
            <a:r>
              <a:rPr lang="es-ES" sz="4200" b="1" dirty="0" smtClean="0">
                <a:solidFill>
                  <a:schemeClr val="accent2">
                    <a:lumMod val="75000"/>
                  </a:schemeClr>
                </a:solidFill>
              </a:rPr>
              <a:t>6.3</a:t>
            </a:r>
            <a:r>
              <a:rPr lang="es-ES" sz="4200" b="1" dirty="0" smtClean="0">
                <a:solidFill>
                  <a:schemeClr val="accent5">
                    <a:lumMod val="60000"/>
                    <a:lumOff val="40000"/>
                  </a:schemeClr>
                </a:solidFill>
              </a:rPr>
              <a:t> </a:t>
            </a:r>
            <a:r>
              <a:rPr lang="es-ES" sz="4200" b="1" dirty="0">
                <a:solidFill>
                  <a:schemeClr val="accent5">
                    <a:lumMod val="60000"/>
                    <a:lumOff val="40000"/>
                  </a:schemeClr>
                </a:solidFill>
              </a:rPr>
              <a:t>Basse-Terre: </a:t>
            </a:r>
            <a:r>
              <a:rPr lang="es-ES" sz="4200" b="1" dirty="0" smtClean="0">
                <a:solidFill>
                  <a:schemeClr val="accent5">
                    <a:lumMod val="60000"/>
                    <a:lumOff val="40000"/>
                  </a:schemeClr>
                </a:solidFill>
              </a:rPr>
              <a:t/>
            </a:r>
            <a:br>
              <a:rPr lang="es-ES" sz="4200" b="1" dirty="0" smtClean="0">
                <a:solidFill>
                  <a:schemeClr val="accent5">
                    <a:lumMod val="60000"/>
                    <a:lumOff val="40000"/>
                  </a:schemeClr>
                </a:solidFill>
              </a:rPr>
            </a:br>
            <a:r>
              <a:rPr lang="es-ES" sz="4600" b="1" u="sng" dirty="0" smtClean="0">
                <a:solidFill>
                  <a:schemeClr val="accent4"/>
                </a:solidFill>
              </a:rPr>
              <a:t>La </a:t>
            </a:r>
            <a:r>
              <a:rPr lang="es-ES" sz="4600" b="1" u="sng" dirty="0">
                <a:solidFill>
                  <a:schemeClr val="accent4"/>
                </a:solidFill>
              </a:rPr>
              <a:t>falla </a:t>
            </a:r>
            <a:r>
              <a:rPr lang="es-ES" sz="4600" b="1" u="sng" dirty="0" smtClean="0">
                <a:solidFill>
                  <a:schemeClr val="accent4"/>
                </a:solidFill>
              </a:rPr>
              <a:t>de </a:t>
            </a:r>
            <a:r>
              <a:rPr lang="es-ES" sz="4600" b="1" u="sng" dirty="0" err="1" smtClean="0">
                <a:solidFill>
                  <a:schemeClr val="accent4"/>
                </a:solidFill>
              </a:rPr>
              <a:t>Malendure</a:t>
            </a:r>
            <a:r>
              <a:rPr lang="es-ES" sz="4600" b="1" u="sng" dirty="0">
                <a:solidFill>
                  <a:schemeClr val="accent4"/>
                </a:solidFill>
              </a:rPr>
              <a:t/>
            </a:r>
            <a:br>
              <a:rPr lang="es-ES" sz="4600" b="1" u="sng" dirty="0">
                <a:solidFill>
                  <a:schemeClr val="accent4"/>
                </a:solidFill>
              </a:rPr>
            </a:br>
            <a:endParaRPr lang="es-ES" sz="4600" u="sng" dirty="0">
              <a:solidFill>
                <a:schemeClr val="accent4"/>
              </a:solidFill>
            </a:endParaRPr>
          </a:p>
        </p:txBody>
      </p:sp>
      <p:sp>
        <p:nvSpPr>
          <p:cNvPr id="3" name="CuadroTexto 2"/>
          <p:cNvSpPr txBox="1"/>
          <p:nvPr/>
        </p:nvSpPr>
        <p:spPr>
          <a:xfrm>
            <a:off x="457201" y="1959888"/>
            <a:ext cx="6385994" cy="4893647"/>
          </a:xfrm>
          <a:prstGeom prst="rect">
            <a:avLst/>
          </a:prstGeom>
          <a:noFill/>
        </p:spPr>
        <p:txBody>
          <a:bodyPr wrap="square" rtlCol="0">
            <a:spAutoFit/>
          </a:bodyPr>
          <a:lstStyle/>
          <a:p>
            <a:r>
              <a:rPr lang="es-ES" sz="2400" b="1" u="sng" dirty="0">
                <a:solidFill>
                  <a:schemeClr val="accent3"/>
                </a:solidFill>
              </a:rPr>
              <a:t>¡Una falla normal!</a:t>
            </a:r>
            <a:r>
              <a:rPr lang="es-ES" dirty="0"/>
              <a:t/>
            </a:r>
            <a:br>
              <a:rPr lang="es-ES" dirty="0"/>
            </a:br>
            <a:r>
              <a:rPr lang="es-ES" dirty="0"/>
              <a:t>Apareciendo en una carretera cortada, la falla de </a:t>
            </a:r>
            <a:r>
              <a:rPr lang="es-ES" dirty="0" err="1"/>
              <a:t>Malendure</a:t>
            </a:r>
            <a:r>
              <a:rPr lang="es-ES" dirty="0"/>
              <a:t> afecta a los depósitos volcánicos generados por la actividad de la cadena </a:t>
            </a:r>
            <a:r>
              <a:rPr lang="es-ES" dirty="0" err="1"/>
              <a:t>Bouillante</a:t>
            </a:r>
            <a:r>
              <a:rPr lang="es-ES" dirty="0"/>
              <a:t> y cuya edad está entre 1 millón de años y 200.000 años .</a:t>
            </a:r>
            <a:br>
              <a:rPr lang="es-ES" dirty="0"/>
            </a:br>
            <a:r>
              <a:rPr lang="es-ES" dirty="0"/>
              <a:t>En detalle, estos depósitos volcánicos consisten en flujos de escombros, lapilli y caída de cenizas. Proporcionan información de los productos volcánicos y de la causa tectónica de la fractura.                       Según la dirección y magnitud del movimiento relativo que se produce entre los dos bloques presentes en el plano de la falla podemos deducir que esta falla es </a:t>
            </a:r>
            <a:r>
              <a:rPr lang="es-ES" dirty="0" smtClean="0"/>
              <a:t>  &lt;&lt; </a:t>
            </a:r>
            <a:r>
              <a:rPr lang="es-ES" dirty="0"/>
              <a:t>normal&gt;&gt; , debido a que el movimiento provoca una extensión horizontal de la tierra. Por el contrario, una falla se llama &lt;&lt;inversa&gt;&gt; cuando el movimiento induce un acortamiento en la tierra que afecta.</a:t>
            </a:r>
          </a:p>
          <a:p>
            <a:endParaRPr lang="es-ES" dirty="0"/>
          </a:p>
        </p:txBody>
      </p:sp>
      <p:pic>
        <p:nvPicPr>
          <p:cNvPr id="4" name="Imagen 3"/>
          <p:cNvPicPr>
            <a:picLocks noChangeAspect="1"/>
          </p:cNvPicPr>
          <p:nvPr/>
        </p:nvPicPr>
        <p:blipFill>
          <a:blip r:embed="rId3"/>
          <a:stretch>
            <a:fillRect/>
          </a:stretch>
        </p:blipFill>
        <p:spPr>
          <a:xfrm>
            <a:off x="525781" y="213361"/>
            <a:ext cx="3688400" cy="1746528"/>
          </a:xfrm>
          <a:prstGeom prst="rect">
            <a:avLst/>
          </a:prstGeom>
        </p:spPr>
      </p:pic>
      <p:pic>
        <p:nvPicPr>
          <p:cNvPr id="5" name="Imagen 4"/>
          <p:cNvPicPr>
            <a:picLocks noChangeAspect="1"/>
          </p:cNvPicPr>
          <p:nvPr/>
        </p:nvPicPr>
        <p:blipFill rotWithShape="1">
          <a:blip r:embed="rId4">
            <a:extLst>
              <a:ext uri="{28A0092B-C50C-407E-A947-70E740481C1C}">
                <a14:useLocalDpi xmlns:a14="http://schemas.microsoft.com/office/drawing/2010/main" val="0"/>
              </a:ext>
            </a:extLst>
          </a:blip>
          <a:srcRect l="32222" t="14528" r="18557" b="16866"/>
          <a:stretch/>
        </p:blipFill>
        <p:spPr>
          <a:xfrm rot="16200000">
            <a:off x="6767100" y="2071727"/>
            <a:ext cx="5211001" cy="4036380"/>
          </a:xfrm>
          <a:prstGeom prst="rect">
            <a:avLst/>
          </a:prstGeom>
        </p:spPr>
      </p:pic>
      <p:sp>
        <p:nvSpPr>
          <p:cNvPr id="6" name="CuadroTexto 5"/>
          <p:cNvSpPr txBox="1"/>
          <p:nvPr/>
        </p:nvSpPr>
        <p:spPr>
          <a:xfrm>
            <a:off x="7671236" y="1484416"/>
            <a:ext cx="1701364" cy="323165"/>
          </a:xfrm>
          <a:prstGeom prst="rect">
            <a:avLst/>
          </a:prstGeom>
          <a:solidFill>
            <a:schemeClr val="accent5">
              <a:lumMod val="60000"/>
              <a:lumOff val="40000"/>
            </a:schemeClr>
          </a:solidFill>
          <a:ln>
            <a:solidFill>
              <a:schemeClr val="accent6">
                <a:lumMod val="50000"/>
              </a:schemeClr>
            </a:solidFill>
          </a:ln>
        </p:spPr>
        <p:txBody>
          <a:bodyPr wrap="square" rtlCol="0">
            <a:spAutoFit/>
          </a:bodyPr>
          <a:lstStyle/>
          <a:p>
            <a:r>
              <a:rPr lang="es-ES" sz="1500" b="1" dirty="0" smtClean="0">
                <a:solidFill>
                  <a:srgbClr val="002060"/>
                </a:solidFill>
              </a:rPr>
              <a:t>FAILLE NORMALE</a:t>
            </a:r>
          </a:p>
        </p:txBody>
      </p:sp>
      <p:sp>
        <p:nvSpPr>
          <p:cNvPr id="11" name="CuadroTexto 10"/>
          <p:cNvSpPr txBox="1"/>
          <p:nvPr/>
        </p:nvSpPr>
        <p:spPr>
          <a:xfrm>
            <a:off x="7757160" y="4406711"/>
            <a:ext cx="1615440" cy="323165"/>
          </a:xfrm>
          <a:prstGeom prst="rect">
            <a:avLst/>
          </a:prstGeom>
          <a:solidFill>
            <a:schemeClr val="accent5">
              <a:lumMod val="60000"/>
              <a:lumOff val="40000"/>
            </a:schemeClr>
          </a:solidFill>
          <a:ln>
            <a:solidFill>
              <a:schemeClr val="accent6">
                <a:lumMod val="50000"/>
              </a:schemeClr>
            </a:solidFill>
          </a:ln>
        </p:spPr>
        <p:txBody>
          <a:bodyPr wrap="square" rtlCol="0">
            <a:spAutoFit/>
          </a:bodyPr>
          <a:lstStyle/>
          <a:p>
            <a:r>
              <a:rPr lang="es-ES" sz="1500" b="1" dirty="0" smtClean="0">
                <a:solidFill>
                  <a:srgbClr val="002060"/>
                </a:solidFill>
              </a:rPr>
              <a:t>FAILLE INVERSE</a:t>
            </a:r>
          </a:p>
        </p:txBody>
      </p:sp>
      <p:sp>
        <p:nvSpPr>
          <p:cNvPr id="7" name="CuadroTexto 6"/>
          <p:cNvSpPr txBox="1"/>
          <p:nvPr/>
        </p:nvSpPr>
        <p:spPr>
          <a:xfrm>
            <a:off x="10043160" y="1484416"/>
            <a:ext cx="1709306" cy="323165"/>
          </a:xfrm>
          <a:prstGeom prst="rect">
            <a:avLst/>
          </a:prstGeom>
          <a:noFill/>
        </p:spPr>
        <p:txBody>
          <a:bodyPr wrap="square" rtlCol="0">
            <a:spAutoFit/>
          </a:bodyPr>
          <a:lstStyle/>
          <a:p>
            <a:r>
              <a:rPr lang="es-ES" sz="1500" b="1" dirty="0" smtClean="0">
                <a:solidFill>
                  <a:schemeClr val="accent6">
                    <a:lumMod val="50000"/>
                  </a:schemeClr>
                </a:solidFill>
              </a:rPr>
              <a:t>MALENDURE</a:t>
            </a:r>
            <a:endParaRPr lang="es-ES" dirty="0">
              <a:solidFill>
                <a:schemeClr val="accent6">
                  <a:lumMod val="50000"/>
                </a:schemeClr>
              </a:solidFill>
            </a:endParaRPr>
          </a:p>
        </p:txBody>
      </p:sp>
      <p:sp>
        <p:nvSpPr>
          <p:cNvPr id="12" name="Flecha derecha 11"/>
          <p:cNvSpPr/>
          <p:nvPr/>
        </p:nvSpPr>
        <p:spPr>
          <a:xfrm rot="10800000">
            <a:off x="9448800" y="1514402"/>
            <a:ext cx="655320" cy="2631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0329351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17064" y="0"/>
            <a:ext cx="10363200" cy="5616624"/>
          </a:xfrm>
        </p:spPr>
        <p:txBody>
          <a:bodyPr>
            <a:normAutofit/>
          </a:bodyPr>
          <a:lstStyle/>
          <a:p>
            <a:r>
              <a:rPr lang="es-ES" sz="4800" b="1" dirty="0" smtClean="0">
                <a:solidFill>
                  <a:schemeClr val="tx2">
                    <a:lumMod val="50000"/>
                  </a:schemeClr>
                </a:solidFill>
              </a:rPr>
              <a:t>7.</a:t>
            </a:r>
            <a:r>
              <a:rPr lang="es-ES" sz="4800" dirty="0" smtClean="0"/>
              <a:t> </a:t>
            </a:r>
            <a:r>
              <a:rPr lang="es-ES" sz="4800" b="1" dirty="0" smtClean="0">
                <a:solidFill>
                  <a:schemeClr val="accent6">
                    <a:lumMod val="60000"/>
                    <a:lumOff val="40000"/>
                  </a:schemeClr>
                </a:solidFill>
              </a:rPr>
              <a:t>Análisis de la planta geotérmica de producción de electricidad en </a:t>
            </a:r>
            <a:r>
              <a:rPr lang="es-ES" sz="4800" b="1" dirty="0" err="1" smtClean="0">
                <a:solidFill>
                  <a:schemeClr val="accent6">
                    <a:lumMod val="60000"/>
                    <a:lumOff val="40000"/>
                  </a:schemeClr>
                </a:solidFill>
              </a:rPr>
              <a:t>Bouillante</a:t>
            </a:r>
            <a:r>
              <a:rPr lang="es-ES" sz="4800" b="1" dirty="0" smtClean="0">
                <a:solidFill>
                  <a:schemeClr val="accent6">
                    <a:lumMod val="60000"/>
                    <a:lumOff val="40000"/>
                  </a:schemeClr>
                </a:solidFill>
              </a:rPr>
              <a:t>.</a:t>
            </a:r>
            <a:r>
              <a:rPr lang="es-ES" sz="6600" b="1" dirty="0" smtClean="0">
                <a:solidFill>
                  <a:schemeClr val="accent6">
                    <a:lumMod val="60000"/>
                    <a:lumOff val="40000"/>
                  </a:schemeClr>
                </a:solidFill>
              </a:rPr>
              <a:t/>
            </a:r>
            <a:br>
              <a:rPr lang="es-ES" sz="6600" b="1" dirty="0" smtClean="0">
                <a:solidFill>
                  <a:schemeClr val="accent6">
                    <a:lumMod val="60000"/>
                    <a:lumOff val="40000"/>
                  </a:schemeClr>
                </a:solidFill>
              </a:rPr>
            </a:br>
            <a:endParaRPr lang="es-ES" sz="66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92184" y="674903"/>
            <a:ext cx="4079776" cy="207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1427" y="763569"/>
            <a:ext cx="3175000"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8317212"/>
      </p:ext>
    </p:extLst>
  </p:cSld>
  <p:clrMapOvr>
    <a:masterClrMapping/>
  </p:clrMapOvr>
  <p:transition>
    <p:wedg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smtClean="0">
                <a:solidFill>
                  <a:schemeClr val="tx2">
                    <a:lumMod val="25000"/>
                  </a:schemeClr>
                </a:solidFill>
              </a:rPr>
              <a:t>7.1</a:t>
            </a:r>
            <a:r>
              <a:rPr lang="es-ES" b="1" dirty="0" smtClean="0"/>
              <a:t> </a:t>
            </a:r>
            <a:r>
              <a:rPr lang="es-ES" b="1" dirty="0" smtClean="0">
                <a:solidFill>
                  <a:srgbClr val="FF0000"/>
                </a:solidFill>
              </a:rPr>
              <a:t>¿Qué es la energía geotérmica?</a:t>
            </a:r>
            <a:endParaRPr lang="es-ES" b="1" dirty="0">
              <a:solidFill>
                <a:srgbClr val="FF0000"/>
              </a:solidFill>
            </a:endParaRPr>
          </a:p>
        </p:txBody>
      </p:sp>
      <p:sp>
        <p:nvSpPr>
          <p:cNvPr id="3" name="2 Marcador de contenido"/>
          <p:cNvSpPr>
            <a:spLocks noGrp="1"/>
          </p:cNvSpPr>
          <p:nvPr>
            <p:ph idx="1"/>
          </p:nvPr>
        </p:nvSpPr>
        <p:spPr/>
        <p:txBody>
          <a:bodyPr/>
          <a:lstStyle/>
          <a:p>
            <a:pPr marL="0" indent="0">
              <a:buNone/>
            </a:pPr>
            <a:r>
              <a:rPr lang="es-ES" dirty="0" smtClean="0"/>
              <a:t>La energía geotérmica es una energía renovable que se obtiene mediante el aprovechamiento del calor natural del interior de la tierra que se transmite a través de los cuerpos de roca caliente o reservorios por conducción y convección, donde se suscitan procesos de interacción de fluidos y rocas, dando origen a los sistemas geotérmicos.</a:t>
            </a:r>
            <a:endParaRPr lang="es-E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2117" y="5157192"/>
            <a:ext cx="2568439"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6711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27381" y="116632"/>
            <a:ext cx="10972800" cy="6552728"/>
          </a:xfrm>
        </p:spPr>
        <p:txBody>
          <a:bodyPr/>
          <a:lstStyle/>
          <a:p>
            <a:pPr marL="0" indent="0">
              <a:buNone/>
            </a:pPr>
            <a:endParaRPr lang="es-ES" dirty="0" smtClean="0"/>
          </a:p>
          <a:p>
            <a:pPr marL="0" indent="0">
              <a:buNone/>
            </a:pPr>
            <a:endParaRPr lang="es-ES" dirty="0"/>
          </a:p>
          <a:p>
            <a:pPr marL="0" indent="0">
              <a:buNone/>
            </a:pPr>
            <a:endParaRPr lang="es-ES" dirty="0" smtClean="0"/>
          </a:p>
          <a:p>
            <a:pPr marL="0" indent="0">
              <a:buNone/>
            </a:pPr>
            <a:r>
              <a:rPr lang="es-ES" dirty="0" smtClean="0"/>
              <a:t>Esta planta actualmente genera aproximadamente 10 MW, y posee dos licencias de exploración con una capacidad potencial adicional total de hasta 30 MW, todos ellos situados en la isla de Guadalupe, un territorio francés en el Caribe.</a:t>
            </a:r>
            <a:endParaRPr lang="es-E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7741" y="2459400"/>
            <a:ext cx="3854880" cy="2168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7374" y="3328339"/>
            <a:ext cx="4807186" cy="2464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1148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smtClean="0">
                <a:solidFill>
                  <a:schemeClr val="tx2">
                    <a:lumMod val="50000"/>
                  </a:schemeClr>
                </a:solidFill>
              </a:rPr>
              <a:t>7.2</a:t>
            </a:r>
            <a:r>
              <a:rPr lang="es-ES" b="1" dirty="0" smtClean="0">
                <a:solidFill>
                  <a:schemeClr val="accent2">
                    <a:lumMod val="75000"/>
                  </a:schemeClr>
                </a:solidFill>
              </a:rPr>
              <a:t> ¿Cómo se obtiene la energía?</a:t>
            </a:r>
            <a:endParaRPr lang="es-ES" b="1" dirty="0">
              <a:solidFill>
                <a:schemeClr val="accent2">
                  <a:lumMod val="75000"/>
                </a:schemeClr>
              </a:solidFill>
            </a:endParaRPr>
          </a:p>
        </p:txBody>
      </p:sp>
      <p:sp>
        <p:nvSpPr>
          <p:cNvPr id="3" name="2 Marcador de contenido"/>
          <p:cNvSpPr>
            <a:spLocks noGrp="1"/>
          </p:cNvSpPr>
          <p:nvPr>
            <p:ph idx="1"/>
          </p:nvPr>
        </p:nvSpPr>
        <p:spPr/>
        <p:txBody>
          <a:bodyPr>
            <a:normAutofit fontScale="85000" lnSpcReduction="20000"/>
          </a:bodyPr>
          <a:lstStyle/>
          <a:p>
            <a:r>
              <a:rPr lang="es-ES" dirty="0" smtClean="0"/>
              <a:t>Un reservorio geotérmico es una zona bajo la superficie, por lo general entre 500 y 4.000 m de profundidad (para que sea aprovechable con la tecnología existente), donde existen rocas a alta temperatura, con alta permeabilidad (fracturas + poros) saturadas en fluidos.</a:t>
            </a:r>
          </a:p>
          <a:p>
            <a:endParaRPr lang="es-ES" dirty="0" smtClean="0"/>
          </a:p>
          <a:p>
            <a:r>
              <a:rPr lang="es-ES" dirty="0" smtClean="0"/>
              <a:t>Estos fluidos circulan por rocas que están a más de 230ºC y son una mezcla con vapor y minerales disueltos. En ocasiones, parte de estos fluidos, se abren camino a la superficie a través de fallas (el agua caliente es menos densa que la fría) y generan manifestaciones como fuentes termales, fumarolas o geiseres.</a:t>
            </a:r>
          </a:p>
          <a:p>
            <a:endParaRPr lang="es-ES" dirty="0" smtClean="0"/>
          </a:p>
          <a:p>
            <a:r>
              <a:rPr lang="es-ES" dirty="0" smtClean="0"/>
              <a:t>Para aprovechar el recurso geotérmico que se encuentra en profundidad, es necesario perforar pozos para extraer el fluido que es el que transporta la energía desde la roca caliente. Una vez en superficie, el fluido es separado en una fase vapor, que se envía hasta una planta de generación eléctrica, donde finalmente se transforma la energía calórica en energía eléctrica. La fase líquida, junto a las sales disueltas, son reinyectadas al reservorio nuevamente.</a:t>
            </a:r>
            <a:endParaRPr lang="es-E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1483" y="777592"/>
            <a:ext cx="1712399"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0007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992485"/>
            <a:ext cx="10972800" cy="5865515"/>
          </a:xfrm>
        </p:spPr>
        <p:txBody>
          <a:bodyPr>
            <a:normAutofit/>
          </a:bodyPr>
          <a:lstStyle/>
          <a:p>
            <a:pPr marL="0" indent="0">
              <a:buNone/>
            </a:pPr>
            <a:r>
              <a:rPr lang="es-ES" dirty="0" smtClean="0"/>
              <a:t>La planta geotérmica </a:t>
            </a:r>
            <a:r>
              <a:rPr lang="es-ES" dirty="0" err="1" smtClean="0"/>
              <a:t>Bouillante</a:t>
            </a:r>
            <a:r>
              <a:rPr lang="es-ES" dirty="0" smtClean="0"/>
              <a:t> vende su electricidad en virtud de un nuevo acuerdo de compra de energía, con </a:t>
            </a:r>
            <a:r>
              <a:rPr lang="es-ES" dirty="0" err="1" smtClean="0"/>
              <a:t>Electricité</a:t>
            </a:r>
            <a:r>
              <a:rPr lang="es-ES" dirty="0" smtClean="0"/>
              <a:t> de France SA (EDF) la compañía eléctrica francesa. Como una planta renovable de vital importancia para la isla de Guadalupe, la central tiene acceso a ciertos beneficios que el gobierno francés estableció en la región con el fin de promover el desarrollo de la energía renovable, principalmente a través de un sistema de incentivos y beneficios fiscales.</a:t>
            </a:r>
            <a:endParaRPr lang="es-E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9624" y="3435073"/>
            <a:ext cx="8324174" cy="279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65249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3449980" y="285402"/>
            <a:ext cx="8742020" cy="1884220"/>
          </a:xfrm>
          <a:prstGeom prst="rect">
            <a:avLst/>
          </a:prstGeom>
        </p:spPr>
        <p:txBody>
          <a:bodyPr vert="horz" lIns="91440" tIns="45720" rIns="91440" bIns="45720" rtlCol="0" anchor="ctr">
            <a:normAutofit fontScale="75000" lnSpcReduction="20000"/>
          </a:body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4000" b="1" i="0" u="none" strike="noStrike" kern="1200" cap="all" spc="0" normalizeH="0" baseline="0" noProof="0" dirty="0" smtClean="0">
                <a:ln>
                  <a:noFill/>
                </a:ln>
                <a:solidFill>
                  <a:schemeClr val="tx2">
                    <a:lumMod val="50000"/>
                  </a:schemeClr>
                </a:solidFill>
                <a:effectLst/>
                <a:uLnTx/>
                <a:uFillTx/>
                <a:latin typeface="+mj-lt"/>
                <a:ea typeface="+mj-ea"/>
                <a:cs typeface="+mj-cs"/>
              </a:rPr>
              <a:t>8.</a:t>
            </a:r>
            <a:r>
              <a:rPr kumimoji="0" lang="es-ES" sz="4000" b="0" i="0" u="none" strike="noStrike" kern="1200" cap="all" spc="0" normalizeH="0" baseline="0" noProof="0" dirty="0" smtClean="0">
                <a:ln>
                  <a:noFill/>
                </a:ln>
                <a:solidFill>
                  <a:schemeClr val="tx1"/>
                </a:solidFill>
                <a:effectLst/>
                <a:uLnTx/>
                <a:uFillTx/>
                <a:latin typeface="+mj-lt"/>
                <a:ea typeface="+mj-ea"/>
                <a:cs typeface="+mj-cs"/>
              </a:rPr>
              <a:t> </a:t>
            </a:r>
            <a:r>
              <a:rPr kumimoji="0" lang="es-ES" sz="4000" b="1" i="0" u="none" strike="noStrike" kern="1200" cap="all" spc="0" normalizeH="0" baseline="0" noProof="0" dirty="0" smtClean="0">
                <a:ln>
                  <a:noFill/>
                </a:ln>
                <a:solidFill>
                  <a:schemeClr val="accent6">
                    <a:lumMod val="60000"/>
                    <a:lumOff val="40000"/>
                  </a:schemeClr>
                </a:solidFill>
                <a:effectLst/>
                <a:uLnTx/>
                <a:uFillTx/>
                <a:latin typeface="+mj-lt"/>
                <a:ea typeface="+mj-ea"/>
                <a:cs typeface="+mj-cs"/>
              </a:rPr>
              <a:t>Estudio de la Reserva Natural Marina </a:t>
            </a:r>
            <a:r>
              <a:rPr kumimoji="0" lang="es-ES" sz="4000" b="1" i="0" u="none" strike="noStrike" kern="1200" cap="all" spc="0" normalizeH="0" baseline="0" noProof="0" dirty="0" err="1" smtClean="0">
                <a:ln>
                  <a:noFill/>
                </a:ln>
                <a:solidFill>
                  <a:schemeClr val="accent6">
                    <a:lumMod val="60000"/>
                    <a:lumOff val="40000"/>
                  </a:schemeClr>
                </a:solidFill>
                <a:effectLst/>
                <a:uLnTx/>
                <a:uFillTx/>
                <a:latin typeface="+mj-lt"/>
                <a:ea typeface="+mj-ea"/>
                <a:cs typeface="+mj-cs"/>
              </a:rPr>
              <a:t>Cousteau</a:t>
            </a:r>
            <a:r>
              <a:rPr kumimoji="0" lang="es-ES" sz="4000" b="1" i="0" u="none" strike="noStrike" kern="1200" cap="all" spc="0" normalizeH="0" baseline="0" noProof="0" dirty="0" smtClean="0">
                <a:ln>
                  <a:noFill/>
                </a:ln>
                <a:solidFill>
                  <a:schemeClr val="accent6">
                    <a:lumMod val="60000"/>
                    <a:lumOff val="40000"/>
                  </a:schemeClr>
                </a:solidFill>
                <a:effectLst/>
                <a:uLnTx/>
                <a:uFillTx/>
                <a:latin typeface="+mj-lt"/>
                <a:ea typeface="+mj-ea"/>
                <a:cs typeface="+mj-cs"/>
              </a:rPr>
              <a:t> y los manglares de </a:t>
            </a:r>
            <a:r>
              <a:rPr kumimoji="0" lang="es-ES" sz="4000" b="1" i="0" u="none" strike="noStrike" kern="1200" cap="all" spc="0" normalizeH="0" baseline="0" noProof="0" dirty="0" err="1" smtClean="0">
                <a:ln>
                  <a:noFill/>
                </a:ln>
                <a:solidFill>
                  <a:schemeClr val="accent6">
                    <a:lumMod val="60000"/>
                    <a:lumOff val="40000"/>
                  </a:schemeClr>
                </a:solidFill>
                <a:effectLst/>
                <a:uLnTx/>
                <a:uFillTx/>
                <a:latin typeface="+mj-lt"/>
                <a:ea typeface="+mj-ea"/>
                <a:cs typeface="+mj-cs"/>
              </a:rPr>
              <a:t>Vieux</a:t>
            </a:r>
            <a:r>
              <a:rPr kumimoji="0" lang="es-ES" sz="4000" b="1" i="0" u="none" strike="noStrike" kern="1200" cap="all" spc="0" normalizeH="0" baseline="0" noProof="0" dirty="0" smtClean="0">
                <a:ln>
                  <a:noFill/>
                </a:ln>
                <a:solidFill>
                  <a:schemeClr val="accent6">
                    <a:lumMod val="60000"/>
                    <a:lumOff val="40000"/>
                  </a:schemeClr>
                </a:solidFill>
                <a:effectLst/>
                <a:uLnTx/>
                <a:uFillTx/>
                <a:latin typeface="+mj-lt"/>
                <a:ea typeface="+mj-ea"/>
                <a:cs typeface="+mj-cs"/>
              </a:rPr>
              <a:t>-Fort en Marie Galante.</a:t>
            </a:r>
            <a:br>
              <a:rPr kumimoji="0" lang="es-ES" sz="4000" b="1" i="0" u="none" strike="noStrike" kern="1200" cap="all" spc="0" normalizeH="0" baseline="0" noProof="0" dirty="0" smtClean="0">
                <a:ln>
                  <a:noFill/>
                </a:ln>
                <a:solidFill>
                  <a:schemeClr val="accent6">
                    <a:lumMod val="60000"/>
                    <a:lumOff val="40000"/>
                  </a:schemeClr>
                </a:solidFill>
                <a:effectLst/>
                <a:uLnTx/>
                <a:uFillTx/>
                <a:latin typeface="+mj-lt"/>
                <a:ea typeface="+mj-ea"/>
                <a:cs typeface="+mj-cs"/>
              </a:rPr>
            </a:br>
            <a:endParaRPr kumimoji="0" lang="es-ES" sz="4000" b="1" i="0" u="none" strike="noStrike" kern="1200" cap="all" spc="0" normalizeH="0" baseline="0" noProof="0" dirty="0" smtClean="0">
              <a:ln>
                <a:noFill/>
              </a:ln>
              <a:solidFill>
                <a:schemeClr val="accent6">
                  <a:lumMod val="60000"/>
                  <a:lumOff val="40000"/>
                </a:schemeClr>
              </a:solidFill>
              <a:effectLst/>
              <a:uLnTx/>
              <a:uFillTx/>
              <a:latin typeface="+mj-lt"/>
              <a:ea typeface="+mj-ea"/>
              <a:cs typeface="+mj-cs"/>
            </a:endParaRP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400" b="1" i="0" u="none" strike="noStrike" kern="1200" cap="all" spc="0" normalizeH="0" baseline="0" noProof="0" dirty="0" smtClean="0">
                <a:ln>
                  <a:noFill/>
                </a:ln>
                <a:solidFill>
                  <a:schemeClr val="tx1">
                    <a:lumMod val="50000"/>
                  </a:schemeClr>
                </a:solidFill>
                <a:effectLst/>
                <a:uLnTx/>
                <a:uFillTx/>
                <a:latin typeface="+mj-lt"/>
                <a:ea typeface="+mj-ea"/>
                <a:cs typeface="+mj-cs"/>
              </a:rPr>
              <a:t>8.1</a:t>
            </a:r>
            <a:r>
              <a:rPr kumimoji="0" lang="es-ES" sz="2400" b="1" i="0" u="none" strike="noStrike" kern="1200" cap="all" spc="0" normalizeH="0" baseline="0" noProof="0" dirty="0" smtClean="0">
                <a:ln>
                  <a:noFill/>
                </a:ln>
                <a:solidFill>
                  <a:schemeClr val="accent6">
                    <a:lumMod val="60000"/>
                    <a:lumOff val="40000"/>
                  </a:schemeClr>
                </a:solidFill>
                <a:effectLst/>
                <a:uLnTx/>
                <a:uFillTx/>
                <a:latin typeface="+mj-lt"/>
                <a:ea typeface="+mj-ea"/>
                <a:cs typeface="+mj-cs"/>
              </a:rPr>
              <a:t> </a:t>
            </a:r>
            <a:r>
              <a:rPr kumimoji="0" lang="es-ES" sz="2400" b="1" i="0" u="none" strike="noStrike" kern="1200" cap="all" spc="0" normalizeH="0" baseline="0" noProof="0" dirty="0" smtClean="0">
                <a:ln>
                  <a:noFill/>
                </a:ln>
                <a:solidFill>
                  <a:schemeClr val="accent6">
                    <a:lumMod val="75000"/>
                  </a:schemeClr>
                </a:solidFill>
                <a:effectLst/>
                <a:uLnTx/>
                <a:uFillTx/>
                <a:latin typeface="+mj-lt"/>
                <a:ea typeface="+mj-ea"/>
                <a:cs typeface="+mj-cs"/>
              </a:rPr>
              <a:t>estudio de la reserva natural marina </a:t>
            </a:r>
            <a:r>
              <a:rPr kumimoji="0" lang="es-ES" sz="2400" b="1" i="0" u="none" strike="noStrike" kern="1200" cap="all" spc="0" normalizeH="0" baseline="0" noProof="0" dirty="0" err="1" smtClean="0">
                <a:ln>
                  <a:noFill/>
                </a:ln>
                <a:solidFill>
                  <a:schemeClr val="accent6">
                    <a:lumMod val="75000"/>
                  </a:schemeClr>
                </a:solidFill>
                <a:effectLst/>
                <a:uLnTx/>
                <a:uFillTx/>
                <a:latin typeface="+mj-lt"/>
                <a:ea typeface="+mj-ea"/>
                <a:cs typeface="+mj-cs"/>
              </a:rPr>
              <a:t>cousteau</a:t>
            </a:r>
            <a:r>
              <a:rPr kumimoji="0" lang="es-ES" sz="4000" b="1" i="0" u="none" strike="noStrike" kern="1200" cap="all" spc="0" normalizeH="0" baseline="0" noProof="0" dirty="0" smtClean="0">
                <a:ln>
                  <a:noFill/>
                </a:ln>
                <a:solidFill>
                  <a:schemeClr val="accent6">
                    <a:lumMod val="75000"/>
                  </a:schemeClr>
                </a:solidFill>
                <a:effectLst/>
                <a:uLnTx/>
                <a:uFillTx/>
                <a:latin typeface="+mj-lt"/>
                <a:ea typeface="+mj-ea"/>
                <a:cs typeface="+mj-cs"/>
              </a:rPr>
              <a:t/>
            </a:r>
            <a:br>
              <a:rPr kumimoji="0" lang="es-ES" sz="4000" b="1" i="0" u="none" strike="noStrike" kern="1200" cap="all" spc="0" normalizeH="0" baseline="0" noProof="0" dirty="0" smtClean="0">
                <a:ln>
                  <a:noFill/>
                </a:ln>
                <a:solidFill>
                  <a:schemeClr val="accent6">
                    <a:lumMod val="75000"/>
                  </a:schemeClr>
                </a:solidFill>
                <a:effectLst/>
                <a:uLnTx/>
                <a:uFillTx/>
                <a:latin typeface="+mj-lt"/>
                <a:ea typeface="+mj-ea"/>
                <a:cs typeface="+mj-cs"/>
              </a:rPr>
            </a:br>
            <a:endParaRPr kumimoji="0" lang="es-ES" sz="4000" b="1" i="0" u="none" strike="noStrike" kern="1200" cap="all" spc="0" normalizeH="0" baseline="0" noProof="0" dirty="0">
              <a:ln>
                <a:noFill/>
              </a:ln>
              <a:solidFill>
                <a:schemeClr val="accent6">
                  <a:lumMod val="75000"/>
                </a:schemeClr>
              </a:solidFill>
              <a:effectLst/>
              <a:uLnTx/>
              <a:uFillTx/>
              <a:latin typeface="+mj-lt"/>
              <a:ea typeface="+mj-ea"/>
              <a:cs typeface="+mj-cs"/>
            </a:endParaRPr>
          </a:p>
        </p:txBody>
      </p:sp>
      <p:pic>
        <p:nvPicPr>
          <p:cNvPr id="4" name="8 Marcador de contenido" descr="reserva-cousteau.jpg"/>
          <p:cNvPicPr>
            <a:picLocks noChangeAspect="1"/>
          </p:cNvPicPr>
          <p:nvPr/>
        </p:nvPicPr>
        <p:blipFill>
          <a:blip r:embed="rId2" cstate="print"/>
          <a:stretch>
            <a:fillRect/>
          </a:stretch>
        </p:blipFill>
        <p:spPr>
          <a:xfrm>
            <a:off x="4361090" y="3694794"/>
            <a:ext cx="3714620" cy="2780928"/>
          </a:xfrm>
          <a:prstGeom prst="rect">
            <a:avLst/>
          </a:prstGeom>
        </p:spPr>
      </p:pic>
      <p:sp>
        <p:nvSpPr>
          <p:cNvPr id="5" name="7 Marcador de contenido"/>
          <p:cNvSpPr txBox="1">
            <a:spLocks/>
          </p:cNvSpPr>
          <p:nvPr/>
        </p:nvSpPr>
        <p:spPr>
          <a:xfrm>
            <a:off x="8071552" y="2551583"/>
            <a:ext cx="3898776" cy="4126307"/>
          </a:xfrm>
          <a:prstGeom prst="rect">
            <a:avLst/>
          </a:prstGeo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itchFamily="34" charset="0"/>
              <a:buChar char="•"/>
              <a:tabLst/>
              <a:defRPr/>
            </a:pPr>
            <a:r>
              <a:rPr kumimoji="0" lang="es-ES" sz="2200" b="0" i="0" u="none" strike="noStrike" kern="1200" cap="none" spc="0" normalizeH="0" baseline="0" noProof="0" dirty="0" smtClean="0">
                <a:ln>
                  <a:noFill/>
                </a:ln>
                <a:solidFill>
                  <a:schemeClr val="tx1"/>
                </a:solidFill>
                <a:effectLst/>
                <a:uLnTx/>
                <a:uFillTx/>
                <a:latin typeface="+mn-lt"/>
                <a:ea typeface="+mn-ea"/>
                <a:cs typeface="+mn-cs"/>
              </a:rPr>
              <a:t>Lugar principal de buceo con no menos de 6 lugares para descubrir. Los dos pequeños islotes que marcan profundidades entre 40 m por el este y 60 m en el oeste, están rodeados por una pendiente majestuosa que se eleva suavemente hasta la superficie.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5 Imagen" descr="guadeloupe-snorkeling-spots-map2.jpg"/>
          <p:cNvPicPr>
            <a:picLocks noChangeAspect="1"/>
          </p:cNvPicPr>
          <p:nvPr/>
        </p:nvPicPr>
        <p:blipFill>
          <a:blip r:embed="rId3" cstate="print"/>
          <a:stretch>
            <a:fillRect/>
          </a:stretch>
        </p:blipFill>
        <p:spPr>
          <a:xfrm>
            <a:off x="273581" y="2011078"/>
            <a:ext cx="3799655" cy="3569598"/>
          </a:xfrm>
          <a:prstGeom prst="rect">
            <a:avLst/>
          </a:prstGeom>
        </p:spPr>
      </p:pic>
    </p:spTree>
    <p:extLst>
      <p:ext uri="{BB962C8B-B14F-4D97-AF65-F5344CB8AC3E}">
        <p14:creationId xmlns:p14="http://schemas.microsoft.com/office/powerpoint/2010/main" val="855219580"/>
      </p:ext>
    </p:extLst>
  </p:cSld>
  <p:clrMapOvr>
    <a:masterClrMapping/>
  </p:clrMapOvr>
  <p:transition>
    <p:wedg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1870364" y="1421160"/>
            <a:ext cx="4038600" cy="4857403"/>
          </a:xfrm>
          <a:prstGeom prst="rect">
            <a:avLst/>
          </a:prstGeom>
        </p:spPr>
        <p:txBody>
          <a:bodyPr/>
          <a:lstStyle/>
          <a:p>
            <a:pPr marL="228600" marR="0" lvl="0" indent="-228600" algn="ctr" defTabSz="914400" rtl="0" eaLnBrk="1" fontAlgn="auto" latinLnBrk="0" hangingPunct="1">
              <a:lnSpc>
                <a:spcPct val="90000"/>
              </a:lnSpc>
              <a:spcBef>
                <a:spcPts val="1000"/>
              </a:spcBef>
              <a:spcAft>
                <a:spcPts val="0"/>
              </a:spcAft>
              <a:buClrTx/>
              <a:buSzTx/>
              <a:buFont typeface="Arial" pitchFamily="34" charset="0"/>
              <a:buChar char="•"/>
              <a:tabLst/>
              <a:defRPr/>
            </a:pPr>
            <a:r>
              <a:rPr kumimoji="0" lang="es-ES" sz="2200" b="1" i="0" u="none" strike="noStrike" kern="1200" cap="none" spc="0" normalizeH="0" baseline="0" noProof="0" dirty="0" smtClean="0">
                <a:ln>
                  <a:noFill/>
                </a:ln>
                <a:solidFill>
                  <a:schemeClr val="tx1"/>
                </a:solidFill>
                <a:effectLst/>
                <a:uLnTx/>
                <a:uFillTx/>
                <a:latin typeface="+mn-lt"/>
                <a:ea typeface="+mn-ea"/>
                <a:cs typeface="+mn-cs"/>
              </a:rPr>
              <a:t>El jardín de coral:</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200" b="0" i="0" u="none" strike="noStrike" kern="1200" cap="none" spc="0" normalizeH="0" baseline="0" noProof="0" dirty="0" smtClean="0">
                <a:ln>
                  <a:noFill/>
                </a:ln>
                <a:solidFill>
                  <a:schemeClr val="tx1"/>
                </a:solidFill>
                <a:effectLst/>
                <a:uLnTx/>
                <a:uFillTx/>
                <a:latin typeface="+mn-lt"/>
                <a:ea typeface="+mn-ea"/>
                <a:cs typeface="+mn-cs"/>
              </a:rPr>
              <a:t>	 Un macizo de coral a tan solo 3 metros bajo el barco.</a:t>
            </a:r>
          </a:p>
          <a:p>
            <a:pPr marL="228600" marR="0" lvl="0" indent="-228600" algn="ctr" defTabSz="914400" rtl="0" eaLnBrk="1" fontAlgn="auto" latinLnBrk="0" hangingPunct="1">
              <a:lnSpc>
                <a:spcPct val="90000"/>
              </a:lnSpc>
              <a:spcBef>
                <a:spcPts val="1000"/>
              </a:spcBef>
              <a:spcAft>
                <a:spcPts val="0"/>
              </a:spcAft>
              <a:buClrTx/>
              <a:buSzTx/>
              <a:tabLst/>
              <a:defRPr/>
            </a:pPr>
            <a:endParaRPr kumimoji="0" lang="es-ES"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3" name="4 Marcador de contenido" descr="images (5).jpg"/>
          <p:cNvPicPr>
            <a:picLocks noChangeAspect="1"/>
          </p:cNvPicPr>
          <p:nvPr/>
        </p:nvPicPr>
        <p:blipFill>
          <a:blip r:embed="rId2" cstate="print"/>
          <a:stretch>
            <a:fillRect/>
          </a:stretch>
        </p:blipFill>
        <p:spPr>
          <a:xfrm>
            <a:off x="7384473" y="1268494"/>
            <a:ext cx="3406258" cy="5118694"/>
          </a:xfrm>
          <a:prstGeom prst="rect">
            <a:avLst/>
          </a:prstGeom>
        </p:spPr>
      </p:pic>
      <p:pic>
        <p:nvPicPr>
          <p:cNvPr id="4" name="3 Imagen" descr="images (3).jpg"/>
          <p:cNvPicPr>
            <a:picLocks noChangeAspect="1"/>
          </p:cNvPicPr>
          <p:nvPr/>
        </p:nvPicPr>
        <p:blipFill>
          <a:blip r:embed="rId3" cstate="print"/>
          <a:stretch>
            <a:fillRect/>
          </a:stretch>
        </p:blipFill>
        <p:spPr>
          <a:xfrm>
            <a:off x="2035487" y="4068866"/>
            <a:ext cx="3672408" cy="243496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9371" y="551691"/>
            <a:ext cx="10571998" cy="970450"/>
          </a:xfrm>
        </p:spPr>
        <p:txBody>
          <a:bodyPr/>
          <a:lstStyle/>
          <a:p>
            <a:r>
              <a:rPr lang="es-ES" sz="3800" u="sng" dirty="0" smtClean="0"/>
              <a:t>TERREMOTO DE VÉLEZ RUBIO, 1751</a:t>
            </a:r>
            <a:r>
              <a:rPr lang="es-ES" dirty="0" smtClean="0"/>
              <a:t/>
            </a:r>
            <a:br>
              <a:rPr lang="es-ES" dirty="0" smtClean="0"/>
            </a:br>
            <a:r>
              <a:rPr lang="es-ES" sz="4200" dirty="0" smtClean="0">
                <a:solidFill>
                  <a:schemeClr val="accent4"/>
                </a:solidFill>
              </a:rPr>
              <a:t>EARTHQUAKE OF VÉLEZ RUBIO</a:t>
            </a:r>
            <a:endParaRPr lang="es-ES" sz="4200" dirty="0">
              <a:solidFill>
                <a:schemeClr val="accent4"/>
              </a:solidFill>
            </a:endParaRPr>
          </a:p>
        </p:txBody>
      </p:sp>
      <p:pic>
        <p:nvPicPr>
          <p:cNvPr id="5" name="Marcador de contenid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80746" y="3906180"/>
            <a:ext cx="1651429" cy="1292837"/>
          </a:xfr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7866" y="5381633"/>
            <a:ext cx="1634309" cy="1285484"/>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7756" y="1711159"/>
            <a:ext cx="2017407" cy="2017407"/>
          </a:xfrm>
          <a:prstGeom prst="rect">
            <a:avLst/>
          </a:prstGeom>
        </p:spPr>
      </p:pic>
      <p:sp>
        <p:nvSpPr>
          <p:cNvPr id="8" name="CuadroTexto 7"/>
          <p:cNvSpPr txBox="1"/>
          <p:nvPr/>
        </p:nvSpPr>
        <p:spPr>
          <a:xfrm>
            <a:off x="418011" y="2289172"/>
            <a:ext cx="8895806" cy="261610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
                <a:srgbClr val="00C6BB"/>
              </a:buClr>
              <a:buSzTx/>
              <a:buFont typeface="Courier New" panose="02070309020205020404" pitchFamily="49" charset="0"/>
              <a:buChar char="o"/>
              <a:tabLst/>
              <a:defRPr/>
            </a:pPr>
            <a:r>
              <a:rPr kumimoji="0" lang="es-ES" sz="16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El grado es aproximadamente VIII, ya que muchos de los edificios quedaron en un estado tan ruinoso que tuvieron que ser demolidos y reedificados de nuevo, como la Iglesia de San Pedro, actual Iglesia de la Encarnación, y hubieron además daños severos en estructuras pobremente construidas como las humildes viviendas de los vecinos.</a:t>
            </a:r>
          </a:p>
          <a:p>
            <a:pPr marL="0" marR="0" lvl="0" indent="0" algn="l" defTabSz="457200" rtl="0" eaLnBrk="1" fontAlgn="auto" latinLnBrk="0" hangingPunct="1">
              <a:lnSpc>
                <a:spcPct val="100000"/>
              </a:lnSpc>
              <a:spcBef>
                <a:spcPts val="0"/>
              </a:spcBef>
              <a:spcAft>
                <a:spcPts val="0"/>
              </a:spcAft>
              <a:buClr>
                <a:srgbClr val="00C6BB"/>
              </a:buClr>
              <a:buSzTx/>
              <a:buFontTx/>
              <a:buNone/>
              <a:tabLst/>
              <a:defRPr/>
            </a:pPr>
            <a:endParaRPr kumimoji="0" lang="es-ES" sz="1200" b="1" i="0" u="none" strike="noStrike" kern="1200" cap="none" spc="0" normalizeH="0" baseline="0" noProof="0" dirty="0" smtClean="0">
              <a:ln>
                <a:noFill/>
              </a:ln>
              <a:solidFill>
                <a:srgbClr val="6FEBA0"/>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
                <a:srgbClr val="00C6BB"/>
              </a:buClr>
              <a:buSzTx/>
              <a:buFont typeface="Courier New" panose="02070309020205020404" pitchFamily="49" charset="0"/>
              <a:buChar char="o"/>
              <a:tabLst/>
              <a:defRPr/>
            </a:pP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Grade VIII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because</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many</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of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the</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buildins</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were</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in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such</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ruinous</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state</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that</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they</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had</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to be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demolished</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and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rebuilt</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again</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like</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the</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San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Pedro’s</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Church</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now</a:t>
            </a:r>
            <a:r>
              <a:rPr kumimoji="0" lang="es-ES" sz="18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La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Encarnación’s</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Church</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and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there</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were</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also</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severe</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damages</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in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structures</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poorly</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constructed</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like</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the</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humble</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houses</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of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the</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neighbours</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a:t>
            </a:r>
            <a:endParaRPr kumimoji="0" lang="es-ES" sz="1800" b="1" i="0" u="none" strike="noStrike" kern="1200" cap="none" spc="0" normalizeH="0" baseline="0" noProof="0" dirty="0">
              <a:ln>
                <a:noFill/>
              </a:ln>
              <a:solidFill>
                <a:srgbClr val="6FEBA0"/>
              </a:solidFill>
              <a:effectLst/>
              <a:uLnTx/>
              <a:uFillTx/>
              <a:latin typeface="Century Gothic" panose="020B0502020202020204"/>
              <a:ea typeface="+mn-ea"/>
              <a:cs typeface="+mn-cs"/>
            </a:endParaRPr>
          </a:p>
        </p:txBody>
      </p:sp>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5623" y="104503"/>
            <a:ext cx="2915194" cy="1515291"/>
          </a:xfrm>
          <a:prstGeom prst="rect">
            <a:avLst/>
          </a:prstGeom>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5177" y="4958340"/>
            <a:ext cx="2312852" cy="1734639"/>
          </a:xfrm>
          <a:prstGeom prst="rect">
            <a:avLst/>
          </a:prstGeom>
        </p:spPr>
      </p:pic>
      <p:pic>
        <p:nvPicPr>
          <p:cNvPr id="11" name="Imagen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4514" y="4901079"/>
            <a:ext cx="2772536" cy="1849160"/>
          </a:xfrm>
          <a:prstGeom prst="rect">
            <a:avLst/>
          </a:prstGeom>
        </p:spPr>
      </p:pic>
    </p:spTree>
    <p:extLst>
      <p:ext uri="{BB962C8B-B14F-4D97-AF65-F5344CB8AC3E}">
        <p14:creationId xmlns:p14="http://schemas.microsoft.com/office/powerpoint/2010/main" val="1990959413"/>
      </p:ext>
    </p:extLst>
  </p:cSld>
  <p:clrMapOvr>
    <a:masterClrMapping/>
  </p:clrMapOvr>
  <p:transition spd="med">
    <p:pull/>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contenido"/>
          <p:cNvSpPr txBox="1">
            <a:spLocks/>
          </p:cNvSpPr>
          <p:nvPr/>
        </p:nvSpPr>
        <p:spPr>
          <a:xfrm>
            <a:off x="4260273" y="1101437"/>
            <a:ext cx="4038600" cy="4525963"/>
          </a:xfrm>
          <a:prstGeom prst="rect">
            <a:avLst/>
          </a:prstGeom>
        </p:spPr>
        <p:txBody>
          <a:bodyPr/>
          <a:lstStyle/>
          <a:p>
            <a:pPr marL="228600" marR="0" lvl="0" indent="-228600" algn="ctr" defTabSz="914400" rtl="0" eaLnBrk="1" fontAlgn="auto" latinLnBrk="0" hangingPunct="1">
              <a:lnSpc>
                <a:spcPct val="90000"/>
              </a:lnSpc>
              <a:spcBef>
                <a:spcPts val="1000"/>
              </a:spcBef>
              <a:spcAft>
                <a:spcPts val="0"/>
              </a:spcAft>
              <a:buClrTx/>
              <a:buSzTx/>
              <a:buFont typeface="Arial" pitchFamily="34" charset="0"/>
              <a:buChar char="•"/>
              <a:tabLst/>
              <a:defRPr/>
            </a:pPr>
            <a:r>
              <a:rPr kumimoji="0" lang="es-ES" sz="2200" b="1" i="0" u="none" strike="noStrike" kern="1200" cap="none" spc="0" normalizeH="0" baseline="0" noProof="0" dirty="0" smtClean="0">
                <a:ln>
                  <a:noFill/>
                </a:ln>
                <a:solidFill>
                  <a:schemeClr val="tx1"/>
                </a:solidFill>
                <a:effectLst/>
                <a:uLnTx/>
                <a:uFillTx/>
                <a:latin typeface="+mn-lt"/>
                <a:ea typeface="+mn-ea"/>
                <a:cs typeface="+mn-cs"/>
              </a:rPr>
              <a:t>La piscina: </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200" b="0" i="0" u="none" strike="noStrike" kern="1200" cap="none" spc="0" normalizeH="0" baseline="0" noProof="0" dirty="0" smtClean="0">
                <a:ln>
                  <a:noFill/>
                </a:ln>
                <a:solidFill>
                  <a:schemeClr val="tx1"/>
                </a:solidFill>
                <a:effectLst/>
                <a:uLnTx/>
                <a:uFillTx/>
                <a:latin typeface="+mn-lt"/>
                <a:ea typeface="+mn-ea"/>
                <a:cs typeface="+mn-cs"/>
              </a:rPr>
              <a:t>	Que se crea en una de la zona de los islotes, el blanco de la arena coralina ilumina una bañera como si de una piscina se tratara.</a:t>
            </a:r>
          </a:p>
          <a:p>
            <a:pPr marL="228600" marR="0" lvl="0" indent="-228600" algn="ctr" defTabSz="914400" rtl="0" eaLnBrk="1" fontAlgn="auto" latinLnBrk="0" hangingPunct="1">
              <a:lnSpc>
                <a:spcPct val="90000"/>
              </a:lnSpc>
              <a:spcBef>
                <a:spcPts val="1000"/>
              </a:spcBef>
              <a:spcAft>
                <a:spcPts val="0"/>
              </a:spcAft>
              <a:buClrTx/>
              <a:buSzTx/>
              <a:tabLst/>
              <a:defRPr/>
            </a:pPr>
            <a:endParaRPr kumimoji="0" lang="es-ES"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3" name="2 Imagen" descr="foto-reserva-3.jpg"/>
          <p:cNvPicPr>
            <a:picLocks noChangeAspect="1"/>
          </p:cNvPicPr>
          <p:nvPr/>
        </p:nvPicPr>
        <p:blipFill>
          <a:blip r:embed="rId2" cstate="print"/>
          <a:stretch>
            <a:fillRect/>
          </a:stretch>
        </p:blipFill>
        <p:spPr>
          <a:xfrm>
            <a:off x="250806" y="3782291"/>
            <a:ext cx="3915279" cy="2665721"/>
          </a:xfrm>
          <a:prstGeom prst="rect">
            <a:avLst/>
          </a:prstGeom>
        </p:spPr>
      </p:pic>
      <p:pic>
        <p:nvPicPr>
          <p:cNvPr id="4" name="4 Marcador de contenido" descr="13a46d7afcf1a928ca99dfd92cc516d5.jpg"/>
          <p:cNvPicPr>
            <a:picLocks noChangeAspect="1"/>
          </p:cNvPicPr>
          <p:nvPr/>
        </p:nvPicPr>
        <p:blipFill>
          <a:blip r:embed="rId3" cstate="print"/>
          <a:stretch>
            <a:fillRect/>
          </a:stretch>
        </p:blipFill>
        <p:spPr>
          <a:xfrm>
            <a:off x="8423565" y="1258175"/>
            <a:ext cx="3144234" cy="4840241"/>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2341419" y="554183"/>
            <a:ext cx="4038600" cy="5752090"/>
          </a:xfrm>
          <a:prstGeom prst="rect">
            <a:avLst/>
          </a:prstGeom>
        </p:spPr>
        <p:txBody>
          <a:bodyPr/>
          <a:lstStyle/>
          <a:p>
            <a:pPr marL="228600" marR="0" lvl="0" indent="-228600" algn="ctr" defTabSz="914400" rtl="0" eaLnBrk="1" fontAlgn="auto" latinLnBrk="0" hangingPunct="1">
              <a:lnSpc>
                <a:spcPct val="90000"/>
              </a:lnSpc>
              <a:spcBef>
                <a:spcPts val="1000"/>
              </a:spcBef>
              <a:spcAft>
                <a:spcPts val="0"/>
              </a:spcAft>
              <a:buClrTx/>
              <a:buSzTx/>
              <a:buFont typeface="Arial" pitchFamily="34" charset="0"/>
              <a:buChar char="•"/>
              <a:tabLst/>
              <a:defRPr/>
            </a:pPr>
            <a:r>
              <a:rPr kumimoji="0" lang="es-ES" sz="2200" b="1" i="0" u="none" strike="noStrike" kern="1200" cap="none" spc="0" normalizeH="0" baseline="0" noProof="0" dirty="0" smtClean="0">
                <a:ln>
                  <a:noFill/>
                </a:ln>
                <a:solidFill>
                  <a:schemeClr val="tx1"/>
                </a:solidFill>
                <a:effectLst/>
                <a:uLnTx/>
                <a:uFillTx/>
                <a:latin typeface="+mn-lt"/>
                <a:ea typeface="+mn-ea"/>
                <a:cs typeface="+mn-cs"/>
              </a:rPr>
              <a:t>El acuario:</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200" b="0" i="0" u="none" strike="noStrike" kern="1200" cap="none" spc="0" normalizeH="0" baseline="0" noProof="0" dirty="0" smtClean="0">
                <a:ln>
                  <a:noFill/>
                </a:ln>
                <a:solidFill>
                  <a:schemeClr val="tx1"/>
                </a:solidFill>
                <a:effectLst/>
                <a:uLnTx/>
                <a:uFillTx/>
                <a:latin typeface="+mn-lt"/>
                <a:ea typeface="+mn-ea"/>
                <a:cs typeface="+mn-cs"/>
              </a:rPr>
              <a:t>	Una franja de arena estilo pista de esquí se hunde en una hermosa caída hasta 50 metros con enormes esponjas barril.</a:t>
            </a:r>
          </a:p>
          <a:p>
            <a:pPr marL="228600" marR="0" lvl="0" indent="-228600" algn="ctr" defTabSz="914400" rtl="0" eaLnBrk="1" fontAlgn="auto" latinLnBrk="0" hangingPunct="1">
              <a:lnSpc>
                <a:spcPct val="90000"/>
              </a:lnSpc>
              <a:spcBef>
                <a:spcPts val="1000"/>
              </a:spcBef>
              <a:spcAft>
                <a:spcPts val="0"/>
              </a:spcAft>
              <a:buClrTx/>
              <a:buSzTx/>
              <a:tabLst/>
              <a:defRPr/>
            </a:pPr>
            <a:endParaRPr kumimoji="0" lang="es-ES"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3" name="6 Marcador de contenido" descr="images (1).jpg"/>
          <p:cNvPicPr>
            <a:picLocks noChangeAspect="1"/>
          </p:cNvPicPr>
          <p:nvPr/>
        </p:nvPicPr>
        <p:blipFill>
          <a:blip r:embed="rId2" cstate="print"/>
          <a:srcRect l="84" b="22837"/>
          <a:stretch>
            <a:fillRect/>
          </a:stretch>
        </p:blipFill>
        <p:spPr>
          <a:xfrm>
            <a:off x="499068" y="4530436"/>
            <a:ext cx="3685005" cy="2131639"/>
          </a:xfrm>
          <a:prstGeom prst="rect">
            <a:avLst/>
          </a:prstGeom>
        </p:spPr>
      </p:pic>
      <p:pic>
        <p:nvPicPr>
          <p:cNvPr id="4" name="3 Imagen" descr="images.jpg"/>
          <p:cNvPicPr>
            <a:picLocks noChangeAspect="1"/>
          </p:cNvPicPr>
          <p:nvPr/>
        </p:nvPicPr>
        <p:blipFill>
          <a:blip r:embed="rId3" cstate="print"/>
          <a:stretch>
            <a:fillRect/>
          </a:stretch>
        </p:blipFill>
        <p:spPr>
          <a:xfrm>
            <a:off x="7104291" y="609600"/>
            <a:ext cx="3936781" cy="2619749"/>
          </a:xfrm>
          <a:prstGeom prst="rect">
            <a:avLst/>
          </a:prstGeom>
        </p:spPr>
      </p:pic>
      <p:pic>
        <p:nvPicPr>
          <p:cNvPr id="5" name="4 Imagen" descr="images (4).jpg"/>
          <p:cNvPicPr>
            <a:picLocks noChangeAspect="1"/>
          </p:cNvPicPr>
          <p:nvPr/>
        </p:nvPicPr>
        <p:blipFill>
          <a:blip r:embed="rId4" cstate="print"/>
          <a:stretch>
            <a:fillRect/>
          </a:stretch>
        </p:blipFill>
        <p:spPr>
          <a:xfrm>
            <a:off x="7032283" y="3609108"/>
            <a:ext cx="4120626" cy="2707415"/>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2258291" y="246928"/>
            <a:ext cx="9545782" cy="1152885"/>
          </a:xfrm>
          <a:prstGeom prst="rect">
            <a:avLst/>
          </a:prstGeom>
        </p:spPr>
        <p:txBody>
          <a:body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3600" b="1" i="0" u="none" strike="noStrike" kern="1200" cap="all" spc="0" normalizeH="0" baseline="0" noProof="0" dirty="0" smtClean="0">
                <a:ln>
                  <a:noFill/>
                </a:ln>
                <a:solidFill>
                  <a:schemeClr val="bg2">
                    <a:lumMod val="60000"/>
                    <a:lumOff val="40000"/>
                  </a:schemeClr>
                </a:solidFill>
                <a:effectLst/>
                <a:uLnTx/>
                <a:uFillTx/>
                <a:latin typeface="+mj-lt"/>
                <a:ea typeface="+mj-ea"/>
                <a:cs typeface="+mj-cs"/>
              </a:rPr>
              <a:t>8.2</a:t>
            </a:r>
            <a:r>
              <a:rPr kumimoji="0" lang="es-ES" sz="3600" b="1" i="0" u="none" strike="noStrike" kern="1200" cap="all" spc="0" normalizeH="0" noProof="0" dirty="0" smtClean="0">
                <a:ln>
                  <a:noFill/>
                </a:ln>
                <a:solidFill>
                  <a:schemeClr val="tx1"/>
                </a:solidFill>
                <a:effectLst/>
                <a:uLnTx/>
                <a:uFillTx/>
                <a:latin typeface="+mj-lt"/>
                <a:ea typeface="+mj-ea"/>
                <a:cs typeface="+mj-cs"/>
              </a:rPr>
              <a:t> </a:t>
            </a:r>
            <a:r>
              <a:rPr kumimoji="0" lang="es-ES" sz="3600" b="1" i="0" u="none" strike="noStrike" kern="1200" cap="all" spc="0" normalizeH="0" baseline="0" noProof="0" dirty="0" err="1" smtClean="0">
                <a:ln>
                  <a:noFill/>
                </a:ln>
                <a:solidFill>
                  <a:schemeClr val="accent1">
                    <a:lumMod val="75000"/>
                  </a:schemeClr>
                </a:solidFill>
                <a:effectLst/>
                <a:uLnTx/>
                <a:uFillTx/>
                <a:latin typeface="+mj-lt"/>
                <a:ea typeface="+mj-ea"/>
                <a:cs typeface="+mj-cs"/>
              </a:rPr>
              <a:t>Vieux</a:t>
            </a:r>
            <a:r>
              <a:rPr kumimoji="0" lang="es-ES" sz="3600" b="1" i="0" u="none" strike="noStrike" kern="1200" cap="all" spc="0" normalizeH="0" baseline="0" noProof="0" dirty="0" smtClean="0">
                <a:ln>
                  <a:noFill/>
                </a:ln>
                <a:solidFill>
                  <a:schemeClr val="accent1">
                    <a:lumMod val="75000"/>
                  </a:schemeClr>
                </a:solidFill>
                <a:effectLst/>
                <a:uLnTx/>
                <a:uFillTx/>
                <a:latin typeface="+mj-lt"/>
                <a:ea typeface="+mj-ea"/>
                <a:cs typeface="+mj-cs"/>
              </a:rPr>
              <a:t>-Fort en Marie Galante</a:t>
            </a:r>
            <a:endParaRPr kumimoji="0" lang="es-ES" sz="3600" b="1" i="0" u="none" strike="noStrike" kern="1200" cap="all" spc="0" normalizeH="0" baseline="0" noProof="0" dirty="0">
              <a:ln>
                <a:noFill/>
              </a:ln>
              <a:solidFill>
                <a:schemeClr val="accent1">
                  <a:lumMod val="75000"/>
                </a:schemeClr>
              </a:solidFill>
              <a:effectLst/>
              <a:uLnTx/>
              <a:uFillTx/>
              <a:latin typeface="+mj-lt"/>
              <a:ea typeface="+mj-ea"/>
              <a:cs typeface="+mj-cs"/>
            </a:endParaRPr>
          </a:p>
        </p:txBody>
      </p:sp>
      <p:sp>
        <p:nvSpPr>
          <p:cNvPr id="3" name="4 Marcador de contenido"/>
          <p:cNvSpPr txBox="1">
            <a:spLocks/>
          </p:cNvSpPr>
          <p:nvPr/>
        </p:nvSpPr>
        <p:spPr>
          <a:xfrm>
            <a:off x="263236" y="3068780"/>
            <a:ext cx="4038600" cy="3789219"/>
          </a:xfrm>
          <a:prstGeom prst="rect">
            <a:avLst/>
          </a:prstGeo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itchFamily="34" charset="0"/>
              <a:buChar char="•"/>
              <a:tabLst/>
              <a:defRPr/>
            </a:pPr>
            <a:r>
              <a:rPr kumimoji="0" lang="es-ES" sz="2200" b="0" i="0" u="none" strike="noStrike" kern="1200" cap="none" spc="0" normalizeH="0" baseline="0" noProof="0" dirty="0" smtClean="0">
                <a:ln>
                  <a:noFill/>
                </a:ln>
                <a:solidFill>
                  <a:schemeClr val="tx1"/>
                </a:solidFill>
                <a:effectLst/>
                <a:uLnTx/>
                <a:uFillTx/>
                <a:latin typeface="+mn-lt"/>
                <a:ea typeface="+mn-ea"/>
                <a:cs typeface="+mn-cs"/>
              </a:rPr>
              <a:t>El sendero de </a:t>
            </a:r>
            <a:r>
              <a:rPr kumimoji="0" lang="es-ES" sz="2200" b="0" i="0" u="none" strike="noStrike" kern="1200" cap="none" spc="0" normalizeH="0" baseline="0" noProof="0" dirty="0" err="1" smtClean="0">
                <a:ln>
                  <a:noFill/>
                </a:ln>
                <a:solidFill>
                  <a:schemeClr val="tx1"/>
                </a:solidFill>
                <a:effectLst/>
                <a:uLnTx/>
                <a:uFillTx/>
                <a:latin typeface="+mn-lt"/>
                <a:ea typeface="+mn-ea"/>
                <a:cs typeface="+mn-cs"/>
              </a:rPr>
              <a:t>Vieux</a:t>
            </a:r>
            <a:r>
              <a:rPr kumimoji="0" lang="es-ES" sz="2200" b="0" i="0" u="none" strike="noStrike" kern="1200" cap="none" spc="0" normalizeH="0" baseline="0" noProof="0" dirty="0" smtClean="0">
                <a:ln>
                  <a:noFill/>
                </a:ln>
                <a:solidFill>
                  <a:schemeClr val="tx1"/>
                </a:solidFill>
                <a:effectLst/>
                <a:uLnTx/>
                <a:uFillTx/>
                <a:latin typeface="+mn-lt"/>
                <a:ea typeface="+mn-ea"/>
                <a:cs typeface="+mn-cs"/>
              </a:rPr>
              <a:t>-Fort, con salida y meta en la playa de la ensenada </a:t>
            </a:r>
            <a:r>
              <a:rPr kumimoji="0" lang="es-ES" sz="2200" b="0" i="0" u="none" strike="noStrike" kern="1200" cap="none" spc="0" normalizeH="0" baseline="0" noProof="0" dirty="0" err="1" smtClean="0">
                <a:ln>
                  <a:noFill/>
                </a:ln>
                <a:solidFill>
                  <a:schemeClr val="tx1"/>
                </a:solidFill>
                <a:effectLst/>
                <a:uLnTx/>
                <a:uFillTx/>
                <a:latin typeface="+mn-lt"/>
                <a:ea typeface="+mn-ea"/>
                <a:cs typeface="+mn-cs"/>
              </a:rPr>
              <a:t>Canot</a:t>
            </a:r>
            <a:r>
              <a:rPr kumimoji="0" lang="es-ES" sz="2200" b="0" i="0" u="none" strike="noStrike" kern="1200" cap="none" spc="0" normalizeH="0" baseline="0" noProof="0" dirty="0" smtClean="0">
                <a:ln>
                  <a:noFill/>
                </a:ln>
                <a:solidFill>
                  <a:schemeClr val="tx1"/>
                </a:solidFill>
                <a:effectLst/>
                <a:uLnTx/>
                <a:uFillTx/>
                <a:latin typeface="+mn-lt"/>
                <a:ea typeface="+mn-ea"/>
                <a:cs typeface="+mn-cs"/>
              </a:rPr>
              <a:t>, recorre las más bellas playas de la costa de St. Louis y el manglar en la desembocadura del río de </a:t>
            </a:r>
            <a:r>
              <a:rPr kumimoji="0" lang="es-ES" sz="2200" b="0" i="0" u="none" strike="noStrike" kern="1200" cap="none" spc="0" normalizeH="0" baseline="0" noProof="0" dirty="0" err="1" smtClean="0">
                <a:ln>
                  <a:noFill/>
                </a:ln>
                <a:solidFill>
                  <a:schemeClr val="tx1"/>
                </a:solidFill>
                <a:effectLst/>
                <a:uLnTx/>
                <a:uFillTx/>
                <a:latin typeface="+mn-lt"/>
                <a:ea typeface="+mn-ea"/>
                <a:cs typeface="+mn-cs"/>
              </a:rPr>
              <a:t>Vieux</a:t>
            </a:r>
            <a:r>
              <a:rPr kumimoji="0" lang="es-ES" sz="2200" b="0" i="0" u="none" strike="noStrike" kern="1200" cap="none" spc="0" normalizeH="0" baseline="0" noProof="0" dirty="0" smtClean="0">
                <a:ln>
                  <a:noFill/>
                </a:ln>
                <a:solidFill>
                  <a:schemeClr val="tx1"/>
                </a:solidFill>
                <a:effectLst/>
                <a:uLnTx/>
                <a:uFillTx/>
                <a:latin typeface="+mn-lt"/>
                <a:ea typeface="+mn-ea"/>
                <a:cs typeface="+mn-cs"/>
              </a:rPr>
              <a:t>-Fort.</a:t>
            </a:r>
          </a:p>
          <a:p>
            <a:pPr marL="228600" marR="0" lvl="0" indent="-228600" algn="l" defTabSz="914400" rtl="0" eaLnBrk="1" fontAlgn="auto" latinLnBrk="0" hangingPunct="1">
              <a:lnSpc>
                <a:spcPct val="90000"/>
              </a:lnSpc>
              <a:spcBef>
                <a:spcPts val="1000"/>
              </a:spcBef>
              <a:spcAft>
                <a:spcPts val="0"/>
              </a:spcAft>
              <a:buClrTx/>
              <a:buSzTx/>
              <a:tabLst/>
              <a:defRPr/>
            </a:pPr>
            <a:endParaRPr kumimoji="0" lang="es-ES"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6 Marcador de contenido" descr="DSC09490M.jpg"/>
          <p:cNvPicPr>
            <a:picLocks noChangeAspect="1"/>
          </p:cNvPicPr>
          <p:nvPr/>
        </p:nvPicPr>
        <p:blipFill>
          <a:blip r:embed="rId2" cstate="print"/>
          <a:stretch>
            <a:fillRect/>
          </a:stretch>
        </p:blipFill>
        <p:spPr>
          <a:xfrm>
            <a:off x="1464715" y="1438703"/>
            <a:ext cx="2039753" cy="1540759"/>
          </a:xfrm>
          <a:prstGeom prst="rect">
            <a:avLst/>
          </a:prstGeom>
        </p:spPr>
      </p:pic>
      <p:pic>
        <p:nvPicPr>
          <p:cNvPr id="5" name="4 Imagen" descr="DSC08250M.jpg"/>
          <p:cNvPicPr>
            <a:picLocks noChangeAspect="1"/>
          </p:cNvPicPr>
          <p:nvPr/>
        </p:nvPicPr>
        <p:blipFill>
          <a:blip r:embed="rId3" cstate="print"/>
          <a:stretch>
            <a:fillRect/>
          </a:stretch>
        </p:blipFill>
        <p:spPr>
          <a:xfrm>
            <a:off x="7922065" y="4032773"/>
            <a:ext cx="3941232" cy="2641377"/>
          </a:xfrm>
          <a:prstGeom prst="rect">
            <a:avLst/>
          </a:prstGeom>
        </p:spPr>
      </p:pic>
      <p:pic>
        <p:nvPicPr>
          <p:cNvPr id="6" name="5 Imagen" descr="DSC08313M.jpg"/>
          <p:cNvPicPr>
            <a:picLocks noChangeAspect="1"/>
          </p:cNvPicPr>
          <p:nvPr/>
        </p:nvPicPr>
        <p:blipFill>
          <a:blip r:embed="rId4" cstate="print"/>
          <a:stretch>
            <a:fillRect/>
          </a:stretch>
        </p:blipFill>
        <p:spPr>
          <a:xfrm>
            <a:off x="4488872" y="1052557"/>
            <a:ext cx="4433455" cy="2891761"/>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2734816" y="233074"/>
            <a:ext cx="8229600" cy="1786210"/>
          </a:xfrm>
          <a:prstGeom prst="rect">
            <a:avLst/>
          </a:prstGeom>
        </p:spPr>
        <p:txBody>
          <a:bodyPr>
            <a:normAutofit fontScale="97500"/>
          </a:body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4000" b="1" i="0" u="none" strike="noStrike" kern="1200" cap="all" spc="0" normalizeH="0" baseline="0" noProof="0" dirty="0" smtClean="0">
                <a:ln>
                  <a:noFill/>
                </a:ln>
                <a:solidFill>
                  <a:schemeClr val="accent3">
                    <a:lumMod val="75000"/>
                  </a:schemeClr>
                </a:solidFill>
                <a:effectLst/>
                <a:uLnTx/>
                <a:uFillTx/>
                <a:latin typeface="+mj-lt"/>
                <a:ea typeface="+mj-ea"/>
                <a:cs typeface="+mj-cs"/>
              </a:rPr>
              <a:t>Localización</a:t>
            </a:r>
            <a:r>
              <a:rPr lang="es-ES" sz="4000" b="1" cap="all" dirty="0" smtClean="0">
                <a:solidFill>
                  <a:srgbClr val="FF0000"/>
                </a:solidFill>
                <a:latin typeface="+mj-lt"/>
                <a:ea typeface="+mj-ea"/>
                <a:cs typeface="+mj-cs"/>
              </a:rPr>
              <a:t> </a:t>
            </a:r>
            <a:r>
              <a:rPr lang="es-ES" sz="4000" b="1" cap="all" dirty="0" err="1" smtClean="0">
                <a:solidFill>
                  <a:srgbClr val="FF0000"/>
                </a:solidFill>
                <a:latin typeface="+mj-lt"/>
                <a:ea typeface="+mj-ea"/>
                <a:cs typeface="+mj-cs"/>
              </a:rPr>
              <a:t>location</a:t>
            </a:r>
            <a:r>
              <a:rPr kumimoji="0" lang="es-ES" sz="4000" b="1" i="0" u="none" strike="noStrike" kern="1200" cap="all" spc="0" normalizeH="0" baseline="0" noProof="0" dirty="0" smtClean="0">
                <a:ln>
                  <a:noFill/>
                </a:ln>
                <a:solidFill>
                  <a:schemeClr val="accent3">
                    <a:lumMod val="75000"/>
                  </a:schemeClr>
                </a:solidFill>
                <a:effectLst/>
                <a:uLnTx/>
                <a:uFillTx/>
                <a:latin typeface="+mj-lt"/>
                <a:ea typeface="+mj-ea"/>
                <a:cs typeface="+mj-cs"/>
              </a:rPr>
              <a:t> </a:t>
            </a:r>
            <a:br>
              <a:rPr kumimoji="0" lang="es-ES" sz="4000" b="1" i="0" u="none" strike="noStrike" kern="1200" cap="all" spc="0" normalizeH="0" baseline="0" noProof="0" dirty="0" smtClean="0">
                <a:ln>
                  <a:noFill/>
                </a:ln>
                <a:solidFill>
                  <a:schemeClr val="accent3">
                    <a:lumMod val="75000"/>
                  </a:schemeClr>
                </a:solidFill>
                <a:effectLst/>
                <a:uLnTx/>
                <a:uFillTx/>
                <a:latin typeface="+mj-lt"/>
                <a:ea typeface="+mj-ea"/>
                <a:cs typeface="+mj-cs"/>
              </a:rPr>
            </a:br>
            <a:r>
              <a:rPr kumimoji="0" lang="es-ES" sz="4000" b="1" i="0" u="none" strike="noStrike" kern="1200" cap="all" spc="0" normalizeH="0" baseline="0" noProof="0" dirty="0" err="1" smtClean="0">
                <a:ln>
                  <a:noFill/>
                </a:ln>
                <a:solidFill>
                  <a:schemeClr val="accent3">
                    <a:lumMod val="75000"/>
                  </a:schemeClr>
                </a:solidFill>
                <a:effectLst/>
                <a:uLnTx/>
                <a:uFillTx/>
                <a:latin typeface="+mj-lt"/>
                <a:ea typeface="+mj-ea"/>
                <a:cs typeface="+mj-cs"/>
              </a:rPr>
              <a:t>Vieux</a:t>
            </a:r>
            <a:r>
              <a:rPr kumimoji="0" lang="es-ES" sz="4000" b="1" i="0" u="none" strike="noStrike" kern="1200" cap="all" spc="0" normalizeH="0" baseline="0" noProof="0" dirty="0" smtClean="0">
                <a:ln>
                  <a:noFill/>
                </a:ln>
                <a:solidFill>
                  <a:schemeClr val="accent3">
                    <a:lumMod val="75000"/>
                  </a:schemeClr>
                </a:solidFill>
                <a:effectLst/>
                <a:uLnTx/>
                <a:uFillTx/>
                <a:latin typeface="+mj-lt"/>
                <a:ea typeface="+mj-ea"/>
                <a:cs typeface="+mj-cs"/>
              </a:rPr>
              <a:t>-Fort en Marie Galante</a:t>
            </a:r>
            <a:r>
              <a:rPr kumimoji="0" lang="es-ES" sz="4000" b="0" i="0" u="none" strike="noStrike" kern="1200" cap="all" spc="0" normalizeH="0" baseline="0" noProof="0" dirty="0" smtClean="0">
                <a:ln>
                  <a:noFill/>
                </a:ln>
                <a:solidFill>
                  <a:schemeClr val="tx1"/>
                </a:solidFill>
                <a:effectLst/>
                <a:uLnTx/>
                <a:uFillTx/>
                <a:latin typeface="+mj-lt"/>
                <a:ea typeface="+mj-ea"/>
                <a:cs typeface="+mj-cs"/>
              </a:rPr>
              <a:t/>
            </a:r>
            <a:br>
              <a:rPr kumimoji="0" lang="es-ES" sz="4000" b="0" i="0" u="none" strike="noStrike" kern="1200" cap="all" spc="0" normalizeH="0" baseline="0" noProof="0" dirty="0" smtClean="0">
                <a:ln>
                  <a:noFill/>
                </a:ln>
                <a:solidFill>
                  <a:schemeClr val="tx1"/>
                </a:solidFill>
                <a:effectLst/>
                <a:uLnTx/>
                <a:uFillTx/>
                <a:latin typeface="+mj-lt"/>
                <a:ea typeface="+mj-ea"/>
                <a:cs typeface="+mj-cs"/>
              </a:rPr>
            </a:br>
            <a:endParaRPr kumimoji="0" lang="es-ES" sz="4000" b="0" i="0" u="none" strike="noStrike" kern="1200" cap="all" spc="0" normalizeH="0" baseline="0" noProof="0" dirty="0">
              <a:ln>
                <a:noFill/>
              </a:ln>
              <a:solidFill>
                <a:schemeClr val="tx1"/>
              </a:solidFill>
              <a:effectLst/>
              <a:uLnTx/>
              <a:uFillTx/>
              <a:latin typeface="+mj-lt"/>
              <a:ea typeface="+mj-ea"/>
              <a:cs typeface="+mj-cs"/>
            </a:endParaRPr>
          </a:p>
        </p:txBody>
      </p:sp>
      <p:pic>
        <p:nvPicPr>
          <p:cNvPr id="3" name="3 Marcador de contenido" descr="map-guadeloupe.jpg"/>
          <p:cNvPicPr>
            <a:picLocks noChangeAspect="1"/>
          </p:cNvPicPr>
          <p:nvPr/>
        </p:nvPicPr>
        <p:blipFill>
          <a:blip r:embed="rId2" cstate="print"/>
          <a:stretch>
            <a:fillRect/>
          </a:stretch>
        </p:blipFill>
        <p:spPr>
          <a:xfrm>
            <a:off x="4185320" y="2091292"/>
            <a:ext cx="5159598" cy="4525963"/>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Marcador de contenido" descr="DSC09527M.jpg"/>
          <p:cNvPicPr>
            <a:picLocks noChangeAspect="1"/>
          </p:cNvPicPr>
          <p:nvPr/>
        </p:nvPicPr>
        <p:blipFill>
          <a:blip r:embed="rId2" cstate="print"/>
          <a:stretch>
            <a:fillRect/>
          </a:stretch>
        </p:blipFill>
        <p:spPr>
          <a:xfrm>
            <a:off x="4860032" y="3573016"/>
            <a:ext cx="3682752" cy="2602478"/>
          </a:xfrm>
          <a:prstGeom prst="rect">
            <a:avLst/>
          </a:prstGeom>
        </p:spPr>
      </p:pic>
      <p:sp>
        <p:nvSpPr>
          <p:cNvPr id="3" name="3 Marcador de contenido"/>
          <p:cNvSpPr txBox="1">
            <a:spLocks/>
          </p:cNvSpPr>
          <p:nvPr/>
        </p:nvSpPr>
        <p:spPr>
          <a:xfrm>
            <a:off x="3577208" y="803564"/>
            <a:ext cx="4038600" cy="2660071"/>
          </a:xfrm>
          <a:prstGeom prst="rect">
            <a:avLst/>
          </a:prstGeom>
        </p:spPr>
        <p:txBody>
          <a:bodyPr>
            <a:normAutofit/>
          </a:bodyPr>
          <a:lstStyle/>
          <a:p>
            <a:pPr marL="228600" marR="0" lvl="0" indent="-228600" algn="ctr" defTabSz="914400" rtl="0" eaLnBrk="1" fontAlgn="auto" latinLnBrk="0" hangingPunct="1">
              <a:lnSpc>
                <a:spcPct val="90000"/>
              </a:lnSpc>
              <a:spcBef>
                <a:spcPts val="1000"/>
              </a:spcBef>
              <a:spcAft>
                <a:spcPts val="0"/>
              </a:spcAft>
              <a:buClrTx/>
              <a:buSzTx/>
              <a:buFont typeface="Arial" pitchFamily="34" charset="0"/>
              <a:buChar char="•"/>
              <a:tabLst/>
              <a:defRPr/>
            </a:pPr>
            <a:r>
              <a:rPr kumimoji="0" lang="es-ES" sz="2200" b="0" i="0" u="none" strike="noStrike" kern="1200" cap="none" spc="0" normalizeH="0" baseline="0" noProof="0" dirty="0" smtClean="0">
                <a:ln>
                  <a:noFill/>
                </a:ln>
                <a:solidFill>
                  <a:schemeClr val="tx1"/>
                </a:solidFill>
                <a:effectLst/>
                <a:uLnTx/>
                <a:uFillTx/>
                <a:latin typeface="+mn-lt"/>
                <a:ea typeface="+mn-ea"/>
                <a:cs typeface="+mn-cs"/>
              </a:rPr>
              <a:t>Además atraviesa lugares históricos y el interior del país con sus áreas de cultivo de caña de azúcar y ganado.</a:t>
            </a:r>
          </a:p>
          <a:p>
            <a:pPr marL="228600" marR="0" lvl="0" indent="-228600" algn="ctr" defTabSz="914400" rtl="0" eaLnBrk="1" fontAlgn="auto" latinLnBrk="0" hangingPunct="1">
              <a:lnSpc>
                <a:spcPct val="90000"/>
              </a:lnSpc>
              <a:spcBef>
                <a:spcPts val="1000"/>
              </a:spcBef>
              <a:spcAft>
                <a:spcPts val="0"/>
              </a:spcAft>
              <a:buClrTx/>
              <a:buSzTx/>
              <a:tabLst/>
              <a:defRPr/>
            </a:pPr>
            <a:endParaRPr kumimoji="0" lang="es-ES" sz="22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ctr" defTabSz="914400" rtl="0" eaLnBrk="1" fontAlgn="auto" latinLnBrk="0" hangingPunct="1">
              <a:lnSpc>
                <a:spcPct val="90000"/>
              </a:lnSpc>
              <a:spcBef>
                <a:spcPts val="1000"/>
              </a:spcBef>
              <a:spcAft>
                <a:spcPts val="0"/>
              </a:spcAft>
              <a:buClrTx/>
              <a:buSzTx/>
              <a:buFont typeface="Arial" pitchFamily="34" charset="0"/>
              <a:buNone/>
              <a:tabLst/>
              <a:defRPr/>
            </a:pPr>
            <a:endParaRPr kumimoji="0" lang="es-ES"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3 Imagen" descr="DSC09435M.jpg"/>
          <p:cNvPicPr>
            <a:picLocks noChangeAspect="1"/>
          </p:cNvPicPr>
          <p:nvPr/>
        </p:nvPicPr>
        <p:blipFill>
          <a:blip r:embed="rId3" cstate="print"/>
          <a:stretch>
            <a:fillRect/>
          </a:stretch>
        </p:blipFill>
        <p:spPr>
          <a:xfrm>
            <a:off x="9198286" y="593157"/>
            <a:ext cx="2426560" cy="3232290"/>
          </a:xfrm>
          <a:prstGeom prst="rect">
            <a:avLst/>
          </a:prstGeom>
        </p:spPr>
      </p:pic>
      <p:pic>
        <p:nvPicPr>
          <p:cNvPr id="5" name="4 Imagen" descr="DSC08254M.jpg"/>
          <p:cNvPicPr>
            <a:picLocks noChangeAspect="1"/>
          </p:cNvPicPr>
          <p:nvPr/>
        </p:nvPicPr>
        <p:blipFill>
          <a:blip r:embed="rId4" cstate="print"/>
          <a:stretch>
            <a:fillRect/>
          </a:stretch>
        </p:blipFill>
        <p:spPr>
          <a:xfrm>
            <a:off x="397721" y="3574473"/>
            <a:ext cx="3935435" cy="2623623"/>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42363" y="0"/>
            <a:ext cx="6481484" cy="3170099"/>
          </a:xfrm>
          <a:prstGeom prst="rect">
            <a:avLst/>
          </a:prstGeom>
          <a:noFill/>
        </p:spPr>
        <p:txBody>
          <a:bodyPr wrap="square" rtlCol="0">
            <a:spAutoFit/>
          </a:bodyPr>
          <a:lstStyle/>
          <a:p>
            <a:r>
              <a:rPr lang="es-ES" sz="20000" b="1" dirty="0" smtClean="0">
                <a:solidFill>
                  <a:schemeClr val="accent5"/>
                </a:solidFill>
              </a:rPr>
              <a:t>FIN</a:t>
            </a:r>
            <a:endParaRPr lang="es-ES" sz="20000" b="1" dirty="0">
              <a:solidFill>
                <a:schemeClr val="accent5"/>
              </a:solidFill>
            </a:endParaRPr>
          </a:p>
        </p:txBody>
      </p:sp>
      <p:pic>
        <p:nvPicPr>
          <p:cNvPr id="1026" name="Picture 2" descr="C:\Users\Usuario\Desktop\guadeloupe-islands-french-caribbean-preview.jpg"/>
          <p:cNvPicPr>
            <a:picLocks noChangeAspect="1" noChangeArrowheads="1"/>
          </p:cNvPicPr>
          <p:nvPr/>
        </p:nvPicPr>
        <p:blipFill>
          <a:blip r:embed="rId2"/>
          <a:srcRect/>
          <a:stretch>
            <a:fillRect/>
          </a:stretch>
        </p:blipFill>
        <p:spPr bwMode="auto">
          <a:xfrm>
            <a:off x="6994710" y="470646"/>
            <a:ext cx="2259107" cy="1506071"/>
          </a:xfrm>
          <a:prstGeom prst="rect">
            <a:avLst/>
          </a:prstGeom>
          <a:noFill/>
        </p:spPr>
      </p:pic>
      <p:pic>
        <p:nvPicPr>
          <p:cNvPr id="1028" name="Picture 4" descr="C:\Users\Usuario\Desktop\guadeloupe_pointe_a_petre_France.jpg"/>
          <p:cNvPicPr>
            <a:picLocks noChangeAspect="1" noChangeArrowheads="1"/>
          </p:cNvPicPr>
          <p:nvPr/>
        </p:nvPicPr>
        <p:blipFill>
          <a:blip r:embed="rId3"/>
          <a:srcRect/>
          <a:stretch>
            <a:fillRect/>
          </a:stretch>
        </p:blipFill>
        <p:spPr bwMode="auto">
          <a:xfrm>
            <a:off x="605117" y="3112768"/>
            <a:ext cx="8431306" cy="3167009"/>
          </a:xfrm>
          <a:prstGeom prst="rect">
            <a:avLst/>
          </a:prstGeom>
          <a:noFill/>
        </p:spPr>
      </p:pic>
      <p:pic>
        <p:nvPicPr>
          <p:cNvPr id="1029" name="Picture 5" descr="C:\Users\Usuario\Desktop\guadalupe.jpg"/>
          <p:cNvPicPr>
            <a:picLocks noChangeAspect="1" noChangeArrowheads="1"/>
          </p:cNvPicPr>
          <p:nvPr/>
        </p:nvPicPr>
        <p:blipFill>
          <a:blip r:embed="rId4"/>
          <a:srcRect/>
          <a:stretch>
            <a:fillRect/>
          </a:stretch>
        </p:blipFill>
        <p:spPr bwMode="auto">
          <a:xfrm>
            <a:off x="9809728" y="1304364"/>
            <a:ext cx="1914148" cy="1518117"/>
          </a:xfrm>
          <a:prstGeom prst="rect">
            <a:avLst/>
          </a:prstGeom>
          <a:noFill/>
        </p:spPr>
      </p:pic>
      <p:pic>
        <p:nvPicPr>
          <p:cNvPr id="1030" name="Picture 6" descr="C:\Users\Usuario\Desktop\aplausos.gif"/>
          <p:cNvPicPr>
            <a:picLocks noChangeAspect="1" noChangeArrowheads="1" noCrop="1"/>
          </p:cNvPicPr>
          <p:nvPr/>
        </p:nvPicPr>
        <p:blipFill>
          <a:blip r:embed="rId5"/>
          <a:srcRect/>
          <a:stretch>
            <a:fillRect/>
          </a:stretch>
        </p:blipFill>
        <p:spPr bwMode="auto">
          <a:xfrm>
            <a:off x="9361971" y="3334870"/>
            <a:ext cx="2441183" cy="2556062"/>
          </a:xfrm>
          <a:prstGeom prst="rect">
            <a:avLst/>
          </a:prstGeom>
          <a:noFill/>
        </p:spPr>
      </p:pic>
    </p:spTree>
  </p:cSld>
  <p:clrMapOvr>
    <a:masterClrMapping/>
  </p:clrMapOvr>
  <p:transition>
    <p:strips dir="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u="sng" dirty="0"/>
              <a:t>TERREMOTO DE </a:t>
            </a:r>
            <a:r>
              <a:rPr lang="es-ES" u="sng" dirty="0" smtClean="0"/>
              <a:t>LORCA, 2011</a:t>
            </a:r>
            <a:r>
              <a:rPr lang="es-ES" dirty="0"/>
              <a:t/>
            </a:r>
            <a:br>
              <a:rPr lang="es-ES" dirty="0"/>
            </a:br>
            <a:r>
              <a:rPr lang="es-ES" sz="4400" dirty="0">
                <a:solidFill>
                  <a:schemeClr val="accent4"/>
                </a:solidFill>
              </a:rPr>
              <a:t>EARTHQUAKE OF </a:t>
            </a:r>
            <a:r>
              <a:rPr lang="es-ES" sz="4400" dirty="0" smtClean="0">
                <a:solidFill>
                  <a:schemeClr val="accent4"/>
                </a:solidFill>
              </a:rPr>
              <a:t>LORCA</a:t>
            </a:r>
            <a:endParaRPr lang="es-ES" dirty="0"/>
          </a:p>
        </p:txBody>
      </p:sp>
      <p:sp>
        <p:nvSpPr>
          <p:cNvPr id="4" name="Marcador de contenido 3"/>
          <p:cNvSpPr txBox="1">
            <a:spLocks noGrp="1"/>
          </p:cNvSpPr>
          <p:nvPr>
            <p:ph idx="1"/>
          </p:nvPr>
        </p:nvSpPr>
        <p:spPr>
          <a:xfrm>
            <a:off x="305125" y="2218718"/>
            <a:ext cx="8908868" cy="2317558"/>
          </a:xfrm>
          <a:prstGeom prst="rect">
            <a:avLst/>
          </a:prstGeom>
          <a:noFill/>
        </p:spPr>
        <p:txBody>
          <a:bodyPr wrap="square" rtlCol="0">
            <a:spAutoFit/>
          </a:bodyPr>
          <a:lstStyle/>
          <a:p>
            <a:pPr marL="285750" indent="-285750">
              <a:buClr>
                <a:schemeClr val="accent1"/>
              </a:buClr>
              <a:buFont typeface="Courier New" panose="02070309020205020404" pitchFamily="49" charset="0"/>
              <a:buChar char="o"/>
            </a:pPr>
            <a:r>
              <a:rPr lang="es-ES" sz="1600" dirty="0" smtClean="0"/>
              <a:t>El grado es aproximadamente VIII porque como cuenta Toñi Castañeda en su descripción, el terremoto fue perceptible por todo el mundo, incluyendo personas en vehículos, con grandes daños en edificios (grietas, cristales rotos, tabiquerías reventadas…) y muebles deñados y completamente sacados de lugar.</a:t>
            </a:r>
            <a:endParaRPr lang="es-ES" sz="1600" b="1" dirty="0" smtClean="0">
              <a:solidFill>
                <a:schemeClr val="accent2"/>
              </a:solidFill>
            </a:endParaRPr>
          </a:p>
          <a:p>
            <a:pPr marL="285750" indent="-285750">
              <a:buClr>
                <a:schemeClr val="accent1"/>
              </a:buClr>
              <a:buFont typeface="Courier New" panose="02070309020205020404" pitchFamily="49" charset="0"/>
              <a:buChar char="o"/>
            </a:pPr>
            <a:r>
              <a:rPr lang="es-ES" b="1" dirty="0" smtClean="0">
                <a:solidFill>
                  <a:schemeClr val="accent2"/>
                </a:solidFill>
              </a:rPr>
              <a:t>Grade VIII </a:t>
            </a:r>
            <a:r>
              <a:rPr lang="es-ES" b="1" dirty="0" err="1" smtClean="0">
                <a:solidFill>
                  <a:schemeClr val="accent2"/>
                </a:solidFill>
              </a:rPr>
              <a:t>because</a:t>
            </a:r>
            <a:r>
              <a:rPr lang="es-ES" b="1" dirty="0" smtClean="0">
                <a:solidFill>
                  <a:schemeClr val="accent2"/>
                </a:solidFill>
              </a:rPr>
              <a:t> as Toñi Castañeda </a:t>
            </a:r>
            <a:r>
              <a:rPr lang="es-ES" b="1" dirty="0" err="1" smtClean="0">
                <a:solidFill>
                  <a:schemeClr val="accent2"/>
                </a:solidFill>
              </a:rPr>
              <a:t>tell</a:t>
            </a:r>
            <a:r>
              <a:rPr lang="es-ES" b="1" dirty="0" smtClean="0">
                <a:solidFill>
                  <a:schemeClr val="accent2"/>
                </a:solidFill>
              </a:rPr>
              <a:t> </a:t>
            </a:r>
            <a:r>
              <a:rPr lang="es-ES" b="1" dirty="0" err="1" smtClean="0">
                <a:solidFill>
                  <a:schemeClr val="accent2"/>
                </a:solidFill>
              </a:rPr>
              <a:t>us</a:t>
            </a:r>
            <a:r>
              <a:rPr lang="es-ES" b="1" dirty="0" smtClean="0">
                <a:solidFill>
                  <a:schemeClr val="accent2"/>
                </a:solidFill>
              </a:rPr>
              <a:t> in </a:t>
            </a:r>
            <a:r>
              <a:rPr lang="es-ES" b="1" dirty="0" err="1" smtClean="0">
                <a:solidFill>
                  <a:schemeClr val="accent2"/>
                </a:solidFill>
              </a:rPr>
              <a:t>her</a:t>
            </a:r>
            <a:r>
              <a:rPr lang="es-ES" b="1" dirty="0" smtClean="0">
                <a:solidFill>
                  <a:schemeClr val="accent2"/>
                </a:solidFill>
              </a:rPr>
              <a:t> </a:t>
            </a:r>
            <a:r>
              <a:rPr lang="es-ES" b="1" dirty="0" err="1" smtClean="0">
                <a:solidFill>
                  <a:schemeClr val="accent2"/>
                </a:solidFill>
              </a:rPr>
              <a:t>description</a:t>
            </a:r>
            <a:r>
              <a:rPr lang="es-ES" b="1" dirty="0" smtClean="0">
                <a:solidFill>
                  <a:schemeClr val="accent2"/>
                </a:solidFill>
              </a:rPr>
              <a:t>, </a:t>
            </a:r>
            <a:r>
              <a:rPr lang="es-ES" b="1" dirty="0" err="1" smtClean="0">
                <a:solidFill>
                  <a:schemeClr val="accent2"/>
                </a:solidFill>
              </a:rPr>
              <a:t>the</a:t>
            </a:r>
            <a:r>
              <a:rPr lang="es-ES" b="1" dirty="0" smtClean="0">
                <a:solidFill>
                  <a:schemeClr val="accent2"/>
                </a:solidFill>
              </a:rPr>
              <a:t> </a:t>
            </a:r>
            <a:r>
              <a:rPr lang="es-ES" b="1" dirty="0" err="1" smtClean="0">
                <a:solidFill>
                  <a:schemeClr val="accent2"/>
                </a:solidFill>
              </a:rPr>
              <a:t>earthquake</a:t>
            </a:r>
            <a:r>
              <a:rPr lang="es-ES" b="1" dirty="0" smtClean="0">
                <a:solidFill>
                  <a:schemeClr val="accent2"/>
                </a:solidFill>
              </a:rPr>
              <a:t> </a:t>
            </a:r>
            <a:r>
              <a:rPr lang="es-ES" b="1" dirty="0" err="1" smtClean="0">
                <a:solidFill>
                  <a:schemeClr val="accent2"/>
                </a:solidFill>
              </a:rPr>
              <a:t>was</a:t>
            </a:r>
            <a:r>
              <a:rPr lang="es-ES" b="1" dirty="0" smtClean="0">
                <a:solidFill>
                  <a:schemeClr val="accent2"/>
                </a:solidFill>
              </a:rPr>
              <a:t> perceptible </a:t>
            </a:r>
            <a:r>
              <a:rPr lang="es-ES" b="1" dirty="0" err="1" smtClean="0">
                <a:solidFill>
                  <a:schemeClr val="accent2"/>
                </a:solidFill>
              </a:rPr>
              <a:t>all</a:t>
            </a:r>
            <a:r>
              <a:rPr lang="es-ES" b="1" dirty="0" smtClean="0">
                <a:solidFill>
                  <a:schemeClr val="accent2"/>
                </a:solidFill>
              </a:rPr>
              <a:t> </a:t>
            </a:r>
            <a:r>
              <a:rPr lang="es-ES" b="1" dirty="0" err="1" smtClean="0">
                <a:solidFill>
                  <a:schemeClr val="accent2"/>
                </a:solidFill>
              </a:rPr>
              <a:t>over</a:t>
            </a:r>
            <a:r>
              <a:rPr lang="es-ES" b="1" dirty="0" smtClean="0">
                <a:solidFill>
                  <a:schemeClr val="accent2"/>
                </a:solidFill>
              </a:rPr>
              <a:t> </a:t>
            </a:r>
            <a:r>
              <a:rPr lang="es-ES" b="1" dirty="0" err="1" smtClean="0">
                <a:solidFill>
                  <a:schemeClr val="accent2"/>
                </a:solidFill>
              </a:rPr>
              <a:t>the</a:t>
            </a:r>
            <a:r>
              <a:rPr lang="es-ES" b="1" dirty="0" smtClean="0">
                <a:solidFill>
                  <a:schemeClr val="accent2"/>
                </a:solidFill>
              </a:rPr>
              <a:t> </a:t>
            </a:r>
            <a:r>
              <a:rPr lang="es-ES" b="1" dirty="0" err="1" smtClean="0">
                <a:solidFill>
                  <a:schemeClr val="accent2"/>
                </a:solidFill>
              </a:rPr>
              <a:t>world</a:t>
            </a:r>
            <a:r>
              <a:rPr lang="es-ES" b="1" dirty="0" smtClean="0">
                <a:solidFill>
                  <a:schemeClr val="accent2"/>
                </a:solidFill>
              </a:rPr>
              <a:t>, </a:t>
            </a:r>
            <a:r>
              <a:rPr lang="es-ES" b="1" dirty="0" err="1" smtClean="0">
                <a:solidFill>
                  <a:schemeClr val="accent2"/>
                </a:solidFill>
              </a:rPr>
              <a:t>including</a:t>
            </a:r>
            <a:r>
              <a:rPr lang="es-ES" b="1" dirty="0" smtClean="0">
                <a:solidFill>
                  <a:schemeClr val="accent2"/>
                </a:solidFill>
              </a:rPr>
              <a:t> </a:t>
            </a:r>
            <a:r>
              <a:rPr lang="es-ES" b="1" dirty="0" err="1" smtClean="0">
                <a:solidFill>
                  <a:schemeClr val="accent2"/>
                </a:solidFill>
              </a:rPr>
              <a:t>people</a:t>
            </a:r>
            <a:r>
              <a:rPr lang="es-ES" b="1" dirty="0" smtClean="0">
                <a:solidFill>
                  <a:schemeClr val="accent2"/>
                </a:solidFill>
              </a:rPr>
              <a:t> in </a:t>
            </a:r>
            <a:r>
              <a:rPr lang="es-ES" b="1" dirty="0" err="1" smtClean="0">
                <a:solidFill>
                  <a:schemeClr val="accent2"/>
                </a:solidFill>
              </a:rPr>
              <a:t>vehicles</a:t>
            </a:r>
            <a:r>
              <a:rPr lang="es-ES" b="1" dirty="0" smtClean="0">
                <a:solidFill>
                  <a:schemeClr val="accent2"/>
                </a:solidFill>
              </a:rPr>
              <a:t>, </a:t>
            </a:r>
            <a:r>
              <a:rPr lang="es-ES" b="1" dirty="0" err="1" smtClean="0">
                <a:solidFill>
                  <a:schemeClr val="accent2"/>
                </a:solidFill>
              </a:rPr>
              <a:t>with</a:t>
            </a:r>
            <a:r>
              <a:rPr lang="es-ES" b="1" dirty="0" smtClean="0">
                <a:solidFill>
                  <a:schemeClr val="accent2"/>
                </a:solidFill>
              </a:rPr>
              <a:t> </a:t>
            </a:r>
            <a:r>
              <a:rPr lang="es-ES" b="1" dirty="0" err="1" smtClean="0">
                <a:solidFill>
                  <a:schemeClr val="accent2"/>
                </a:solidFill>
              </a:rPr>
              <a:t>serious</a:t>
            </a:r>
            <a:r>
              <a:rPr lang="es-ES" b="1" dirty="0" smtClean="0">
                <a:solidFill>
                  <a:schemeClr val="accent2"/>
                </a:solidFill>
              </a:rPr>
              <a:t> </a:t>
            </a:r>
            <a:r>
              <a:rPr lang="es-ES" b="1" dirty="0" err="1" smtClean="0">
                <a:solidFill>
                  <a:schemeClr val="accent2"/>
                </a:solidFill>
              </a:rPr>
              <a:t>damages</a:t>
            </a:r>
            <a:r>
              <a:rPr lang="es-ES" b="1" dirty="0" smtClean="0">
                <a:solidFill>
                  <a:schemeClr val="accent2"/>
                </a:solidFill>
              </a:rPr>
              <a:t> in </a:t>
            </a:r>
            <a:r>
              <a:rPr lang="es-ES" b="1" dirty="0" err="1" smtClean="0">
                <a:solidFill>
                  <a:schemeClr val="accent2"/>
                </a:solidFill>
              </a:rPr>
              <a:t>buildings</a:t>
            </a:r>
            <a:r>
              <a:rPr lang="es-ES" b="1" dirty="0" smtClean="0">
                <a:solidFill>
                  <a:schemeClr val="accent2"/>
                </a:solidFill>
              </a:rPr>
              <a:t> (</a:t>
            </a:r>
            <a:r>
              <a:rPr lang="es-ES" b="1" dirty="0" err="1" smtClean="0">
                <a:solidFill>
                  <a:schemeClr val="accent2"/>
                </a:solidFill>
              </a:rPr>
              <a:t>cracks</a:t>
            </a:r>
            <a:r>
              <a:rPr lang="es-ES" b="1" dirty="0" smtClean="0">
                <a:solidFill>
                  <a:schemeClr val="accent2"/>
                </a:solidFill>
              </a:rPr>
              <a:t>, </a:t>
            </a:r>
            <a:r>
              <a:rPr lang="es-ES" b="1" dirty="0" err="1" smtClean="0">
                <a:solidFill>
                  <a:schemeClr val="accent2"/>
                </a:solidFill>
              </a:rPr>
              <a:t>broken</a:t>
            </a:r>
            <a:r>
              <a:rPr lang="es-ES" b="1" dirty="0" smtClean="0">
                <a:solidFill>
                  <a:schemeClr val="accent2"/>
                </a:solidFill>
              </a:rPr>
              <a:t> </a:t>
            </a:r>
            <a:r>
              <a:rPr lang="es-ES" b="1" dirty="0" err="1" smtClean="0">
                <a:solidFill>
                  <a:schemeClr val="accent2"/>
                </a:solidFill>
              </a:rPr>
              <a:t>glasses</a:t>
            </a:r>
            <a:r>
              <a:rPr lang="es-ES" b="1" dirty="0" smtClean="0">
                <a:solidFill>
                  <a:schemeClr val="accent2"/>
                </a:solidFill>
              </a:rPr>
              <a:t>, </a:t>
            </a:r>
            <a:r>
              <a:rPr lang="es-ES" b="1" dirty="0" err="1" smtClean="0">
                <a:solidFill>
                  <a:schemeClr val="accent2"/>
                </a:solidFill>
              </a:rPr>
              <a:t>broken</a:t>
            </a:r>
            <a:r>
              <a:rPr lang="es-ES" b="1" dirty="0" smtClean="0">
                <a:solidFill>
                  <a:schemeClr val="accent2"/>
                </a:solidFill>
              </a:rPr>
              <a:t> </a:t>
            </a:r>
            <a:r>
              <a:rPr lang="es-ES" b="1" dirty="0" err="1" smtClean="0">
                <a:solidFill>
                  <a:schemeClr val="accent2"/>
                </a:solidFill>
              </a:rPr>
              <a:t>pipings</a:t>
            </a:r>
            <a:r>
              <a:rPr lang="es-ES" b="1" dirty="0" smtClean="0">
                <a:solidFill>
                  <a:schemeClr val="accent2"/>
                </a:solidFill>
              </a:rPr>
              <a:t>…) and </a:t>
            </a:r>
            <a:r>
              <a:rPr lang="es-ES" b="1" dirty="0" err="1" smtClean="0">
                <a:solidFill>
                  <a:schemeClr val="accent2"/>
                </a:solidFill>
              </a:rPr>
              <a:t>damaged</a:t>
            </a:r>
            <a:r>
              <a:rPr lang="es-ES" b="1" dirty="0" smtClean="0">
                <a:solidFill>
                  <a:schemeClr val="accent2"/>
                </a:solidFill>
              </a:rPr>
              <a:t> and </a:t>
            </a:r>
            <a:r>
              <a:rPr lang="es-ES" b="1" dirty="0" err="1" smtClean="0">
                <a:solidFill>
                  <a:schemeClr val="accent2"/>
                </a:solidFill>
              </a:rPr>
              <a:t>completely</a:t>
            </a:r>
            <a:r>
              <a:rPr lang="es-ES" b="1" dirty="0" smtClean="0">
                <a:solidFill>
                  <a:schemeClr val="accent2"/>
                </a:solidFill>
              </a:rPr>
              <a:t> removed </a:t>
            </a:r>
            <a:r>
              <a:rPr lang="es-ES" b="1" dirty="0" err="1" smtClean="0">
                <a:solidFill>
                  <a:schemeClr val="accent2"/>
                </a:solidFill>
              </a:rPr>
              <a:t>furniture</a:t>
            </a:r>
            <a:r>
              <a:rPr lang="es-ES" b="1" dirty="0" smtClean="0">
                <a:solidFill>
                  <a:schemeClr val="accent2"/>
                </a:solidFill>
              </a:rPr>
              <a:t> of place.</a:t>
            </a:r>
            <a:endParaRPr lang="es-ES" b="1" dirty="0">
              <a:solidFill>
                <a:schemeClr val="accent2"/>
              </a:solidFill>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8702" y="481691"/>
            <a:ext cx="1515292" cy="1591057"/>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8766" y="147498"/>
            <a:ext cx="2259445" cy="2259445"/>
          </a:xfrm>
          <a:prstGeom prst="rect">
            <a:avLst/>
          </a:prstGeom>
        </p:spPr>
      </p:pic>
      <p:cxnSp>
        <p:nvCxnSpPr>
          <p:cNvPr id="8" name="Conector recto de flecha 7"/>
          <p:cNvCxnSpPr/>
          <p:nvPr/>
        </p:nvCxnSpPr>
        <p:spPr>
          <a:xfrm flipH="1">
            <a:off x="8456348" y="1611414"/>
            <a:ext cx="2777710" cy="14041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3993" y="2873828"/>
            <a:ext cx="2764217" cy="3608897"/>
          </a:xfrm>
          <a:prstGeom prst="rect">
            <a:avLst/>
          </a:prstGeom>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818" y="4682246"/>
            <a:ext cx="2704012" cy="1800479"/>
          </a:xfrm>
          <a:prstGeom prst="rect">
            <a:avLst/>
          </a:prstGeom>
        </p:spPr>
      </p:pic>
      <p:pic>
        <p:nvPicPr>
          <p:cNvPr id="12" name="Imagen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7520" y="4817787"/>
            <a:ext cx="2408327" cy="1529395"/>
          </a:xfrm>
          <a:prstGeom prst="rect">
            <a:avLst/>
          </a:prstGeom>
        </p:spPr>
      </p:pic>
      <p:pic>
        <p:nvPicPr>
          <p:cNvPr id="14" name="Imagen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1385" y="5337356"/>
            <a:ext cx="1881052" cy="1410789"/>
          </a:xfrm>
          <a:prstGeom prst="rect">
            <a:avLst/>
          </a:prstGeom>
        </p:spPr>
      </p:pic>
      <p:pic>
        <p:nvPicPr>
          <p:cNvPr id="13" name="Imagen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9894" y="4678277"/>
            <a:ext cx="2037606" cy="1240200"/>
          </a:xfrm>
          <a:prstGeom prst="rect">
            <a:avLst/>
          </a:prstGeom>
        </p:spPr>
      </p:pic>
    </p:spTree>
    <p:extLst>
      <p:ext uri="{BB962C8B-B14F-4D97-AF65-F5344CB8AC3E}">
        <p14:creationId xmlns:p14="http://schemas.microsoft.com/office/powerpoint/2010/main" val="2380142092"/>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9006" y="630068"/>
            <a:ext cx="11769634" cy="970450"/>
          </a:xfrm>
        </p:spPr>
        <p:txBody>
          <a:bodyPr/>
          <a:lstStyle/>
          <a:p>
            <a:r>
              <a:rPr lang="es-ES" sz="3400" u="sng" dirty="0"/>
              <a:t>TERREMOTO DE </a:t>
            </a:r>
            <a:r>
              <a:rPr lang="es-ES" sz="3400" u="sng" dirty="0" smtClean="0"/>
              <a:t>GUADELOUPE 8 de febrero de 1843 </a:t>
            </a:r>
            <a:r>
              <a:rPr lang="es-ES" sz="3700" dirty="0" smtClean="0">
                <a:solidFill>
                  <a:schemeClr val="accent4"/>
                </a:solidFill>
              </a:rPr>
              <a:t>EARTHQUAKE </a:t>
            </a:r>
            <a:r>
              <a:rPr lang="es-ES" sz="3700" dirty="0">
                <a:solidFill>
                  <a:schemeClr val="accent4"/>
                </a:solidFill>
              </a:rPr>
              <a:t>OF </a:t>
            </a:r>
            <a:r>
              <a:rPr lang="es-ES" sz="3700" dirty="0" smtClean="0">
                <a:solidFill>
                  <a:schemeClr val="accent4"/>
                </a:solidFill>
              </a:rPr>
              <a:t>GUADELOUPE OF FEBRUARY 8 1843</a:t>
            </a:r>
            <a:endParaRPr lang="es-ES" sz="3700" dirty="0"/>
          </a:p>
        </p:txBody>
      </p:sp>
      <p:sp>
        <p:nvSpPr>
          <p:cNvPr id="4" name="Marcador de contenido 3"/>
          <p:cNvSpPr txBox="1">
            <a:spLocks noGrp="1"/>
          </p:cNvSpPr>
          <p:nvPr>
            <p:ph idx="1"/>
          </p:nvPr>
        </p:nvSpPr>
        <p:spPr>
          <a:xfrm>
            <a:off x="305125" y="2364914"/>
            <a:ext cx="8908868" cy="2025170"/>
          </a:xfrm>
          <a:prstGeom prst="rect">
            <a:avLst/>
          </a:prstGeom>
          <a:noFill/>
        </p:spPr>
        <p:txBody>
          <a:bodyPr wrap="square" rtlCol="0">
            <a:spAutoFit/>
          </a:bodyPr>
          <a:lstStyle/>
          <a:p>
            <a:pPr marL="285750" indent="-285750">
              <a:buClr>
                <a:schemeClr val="accent1"/>
              </a:buClr>
              <a:buFont typeface="Courier New" panose="02070309020205020404" pitchFamily="49" charset="0"/>
              <a:buChar char="o"/>
            </a:pPr>
            <a:r>
              <a:rPr lang="es-ES" sz="1500" dirty="0" smtClean="0"/>
              <a:t>El grado es aproximadamente X u XI por los daños considerables en los edificios y en las construcciones de madera, los edificios se separan de los cimientos, muchas personas perdieron sus casas, hubo pánico general y la gente caía al suelo durante el terremoto…</a:t>
            </a:r>
            <a:endParaRPr lang="es-ES" sz="1500" b="1" dirty="0" smtClean="0">
              <a:solidFill>
                <a:schemeClr val="accent2"/>
              </a:solidFill>
            </a:endParaRPr>
          </a:p>
          <a:p>
            <a:pPr marL="285750" indent="-285750">
              <a:buClr>
                <a:schemeClr val="accent1"/>
              </a:buClr>
              <a:buFont typeface="Courier New" panose="02070309020205020404" pitchFamily="49" charset="0"/>
              <a:buChar char="o"/>
            </a:pPr>
            <a:r>
              <a:rPr lang="es-ES" sz="1700" b="1" dirty="0" smtClean="0">
                <a:solidFill>
                  <a:schemeClr val="accent2"/>
                </a:solidFill>
              </a:rPr>
              <a:t>Grade X </a:t>
            </a:r>
            <a:r>
              <a:rPr lang="es-ES" sz="1700" b="1" dirty="0" err="1" smtClean="0">
                <a:solidFill>
                  <a:schemeClr val="accent2"/>
                </a:solidFill>
              </a:rPr>
              <a:t>or</a:t>
            </a:r>
            <a:r>
              <a:rPr lang="es-ES" sz="1700" b="1" dirty="0" smtClean="0">
                <a:solidFill>
                  <a:schemeClr val="accent2"/>
                </a:solidFill>
              </a:rPr>
              <a:t> XI </a:t>
            </a:r>
            <a:r>
              <a:rPr lang="es-ES" sz="1700" b="1" dirty="0" err="1" smtClean="0">
                <a:solidFill>
                  <a:schemeClr val="accent2"/>
                </a:solidFill>
              </a:rPr>
              <a:t>because</a:t>
            </a:r>
            <a:r>
              <a:rPr lang="es-ES" sz="1700" b="1" dirty="0" smtClean="0">
                <a:solidFill>
                  <a:schemeClr val="accent2"/>
                </a:solidFill>
              </a:rPr>
              <a:t> of </a:t>
            </a:r>
            <a:r>
              <a:rPr lang="es-ES" sz="1700" b="1" dirty="0" err="1" smtClean="0">
                <a:solidFill>
                  <a:schemeClr val="accent2"/>
                </a:solidFill>
              </a:rPr>
              <a:t>the</a:t>
            </a:r>
            <a:r>
              <a:rPr lang="es-ES" sz="1700" b="1" dirty="0" smtClean="0">
                <a:solidFill>
                  <a:schemeClr val="accent2"/>
                </a:solidFill>
              </a:rPr>
              <a:t> considerable </a:t>
            </a:r>
            <a:r>
              <a:rPr lang="es-ES" sz="1700" b="1" dirty="0" err="1" smtClean="0">
                <a:solidFill>
                  <a:schemeClr val="accent2"/>
                </a:solidFill>
              </a:rPr>
              <a:t>damages</a:t>
            </a:r>
            <a:r>
              <a:rPr lang="es-ES" sz="1700" b="1" dirty="0" smtClean="0">
                <a:solidFill>
                  <a:schemeClr val="accent2"/>
                </a:solidFill>
              </a:rPr>
              <a:t> in </a:t>
            </a:r>
            <a:r>
              <a:rPr lang="es-ES" sz="1700" b="1" dirty="0" err="1" smtClean="0">
                <a:solidFill>
                  <a:schemeClr val="accent2"/>
                </a:solidFill>
              </a:rPr>
              <a:t>buildings</a:t>
            </a:r>
            <a:r>
              <a:rPr lang="es-ES" sz="1700" b="1" dirty="0" smtClean="0">
                <a:solidFill>
                  <a:schemeClr val="accent2"/>
                </a:solidFill>
              </a:rPr>
              <a:t> and </a:t>
            </a:r>
            <a:r>
              <a:rPr lang="es-ES" sz="1700" b="1" dirty="0" err="1" smtClean="0">
                <a:solidFill>
                  <a:schemeClr val="accent2"/>
                </a:solidFill>
              </a:rPr>
              <a:t>wooden</a:t>
            </a:r>
            <a:r>
              <a:rPr lang="es-ES" sz="1700" b="1" dirty="0" smtClean="0">
                <a:solidFill>
                  <a:schemeClr val="accent2"/>
                </a:solidFill>
              </a:rPr>
              <a:t> </a:t>
            </a:r>
            <a:r>
              <a:rPr lang="es-ES" sz="1700" b="1" dirty="0" err="1" smtClean="0">
                <a:solidFill>
                  <a:schemeClr val="accent2"/>
                </a:solidFill>
              </a:rPr>
              <a:t>constructions</a:t>
            </a:r>
            <a:r>
              <a:rPr lang="es-ES" sz="1700" b="1" dirty="0" smtClean="0">
                <a:solidFill>
                  <a:schemeClr val="accent2"/>
                </a:solidFill>
              </a:rPr>
              <a:t>, </a:t>
            </a:r>
            <a:r>
              <a:rPr lang="es-ES" sz="1700" b="1" dirty="0" err="1" smtClean="0">
                <a:solidFill>
                  <a:schemeClr val="accent2"/>
                </a:solidFill>
              </a:rPr>
              <a:t>buildings</a:t>
            </a:r>
            <a:r>
              <a:rPr lang="es-ES" sz="1700" b="1" dirty="0" smtClean="0">
                <a:solidFill>
                  <a:schemeClr val="accent2"/>
                </a:solidFill>
              </a:rPr>
              <a:t> </a:t>
            </a:r>
            <a:r>
              <a:rPr lang="es-ES" sz="1700" b="1" dirty="0" err="1" smtClean="0">
                <a:solidFill>
                  <a:schemeClr val="accent2"/>
                </a:solidFill>
              </a:rPr>
              <a:t>were</a:t>
            </a:r>
            <a:r>
              <a:rPr lang="es-ES" sz="1700" b="1" dirty="0" smtClean="0">
                <a:solidFill>
                  <a:schemeClr val="accent2"/>
                </a:solidFill>
              </a:rPr>
              <a:t> </a:t>
            </a:r>
            <a:r>
              <a:rPr lang="es-ES" sz="1700" b="1" dirty="0" err="1" smtClean="0">
                <a:solidFill>
                  <a:schemeClr val="accent2"/>
                </a:solidFill>
              </a:rPr>
              <a:t>separated</a:t>
            </a:r>
            <a:r>
              <a:rPr lang="es-ES" sz="1700" b="1" dirty="0" smtClean="0">
                <a:solidFill>
                  <a:schemeClr val="accent2"/>
                </a:solidFill>
              </a:rPr>
              <a:t> </a:t>
            </a:r>
            <a:r>
              <a:rPr lang="es-ES" sz="1700" b="1" dirty="0" err="1" smtClean="0">
                <a:solidFill>
                  <a:schemeClr val="accent2"/>
                </a:solidFill>
              </a:rPr>
              <a:t>from</a:t>
            </a:r>
            <a:r>
              <a:rPr lang="es-ES" sz="1700" b="1" dirty="0" smtClean="0">
                <a:solidFill>
                  <a:schemeClr val="accent2"/>
                </a:solidFill>
              </a:rPr>
              <a:t> </a:t>
            </a:r>
            <a:r>
              <a:rPr lang="es-ES" sz="1700" b="1" dirty="0" err="1" smtClean="0">
                <a:solidFill>
                  <a:schemeClr val="accent2"/>
                </a:solidFill>
              </a:rPr>
              <a:t>the</a:t>
            </a:r>
            <a:r>
              <a:rPr lang="es-ES" sz="1700" b="1" dirty="0" smtClean="0">
                <a:solidFill>
                  <a:schemeClr val="accent2"/>
                </a:solidFill>
              </a:rPr>
              <a:t> </a:t>
            </a:r>
            <a:r>
              <a:rPr lang="es-ES" sz="1700" b="1" dirty="0" err="1" smtClean="0">
                <a:solidFill>
                  <a:schemeClr val="accent2"/>
                </a:solidFill>
              </a:rPr>
              <a:t>foundations</a:t>
            </a:r>
            <a:r>
              <a:rPr lang="es-ES" sz="1700" b="1" dirty="0" smtClean="0">
                <a:solidFill>
                  <a:schemeClr val="accent2"/>
                </a:solidFill>
              </a:rPr>
              <a:t>, </a:t>
            </a:r>
            <a:r>
              <a:rPr lang="es-ES" sz="1700" b="1" dirty="0" err="1" smtClean="0">
                <a:solidFill>
                  <a:schemeClr val="accent2"/>
                </a:solidFill>
              </a:rPr>
              <a:t>many</a:t>
            </a:r>
            <a:r>
              <a:rPr lang="es-ES" sz="1700" b="1" dirty="0" smtClean="0">
                <a:solidFill>
                  <a:schemeClr val="accent2"/>
                </a:solidFill>
              </a:rPr>
              <a:t> </a:t>
            </a:r>
            <a:r>
              <a:rPr lang="es-ES" sz="1700" b="1" dirty="0" err="1" smtClean="0">
                <a:solidFill>
                  <a:schemeClr val="accent2"/>
                </a:solidFill>
              </a:rPr>
              <a:t>peole</a:t>
            </a:r>
            <a:r>
              <a:rPr lang="es-ES" sz="1700" b="1" dirty="0" smtClean="0">
                <a:solidFill>
                  <a:schemeClr val="accent2"/>
                </a:solidFill>
              </a:rPr>
              <a:t> </a:t>
            </a:r>
            <a:r>
              <a:rPr lang="es-ES" sz="1700" b="1" dirty="0" err="1" smtClean="0">
                <a:solidFill>
                  <a:schemeClr val="accent2"/>
                </a:solidFill>
              </a:rPr>
              <a:t>lost</a:t>
            </a:r>
            <a:r>
              <a:rPr lang="es-ES" sz="1700" b="1" dirty="0" smtClean="0">
                <a:solidFill>
                  <a:schemeClr val="accent2"/>
                </a:solidFill>
              </a:rPr>
              <a:t> </a:t>
            </a:r>
            <a:r>
              <a:rPr lang="es-ES" sz="1700" b="1" dirty="0" err="1" smtClean="0">
                <a:solidFill>
                  <a:schemeClr val="accent2"/>
                </a:solidFill>
              </a:rPr>
              <a:t>their</a:t>
            </a:r>
            <a:r>
              <a:rPr lang="es-ES" sz="1700" b="1" dirty="0" smtClean="0">
                <a:solidFill>
                  <a:schemeClr val="accent2"/>
                </a:solidFill>
              </a:rPr>
              <a:t> </a:t>
            </a:r>
            <a:r>
              <a:rPr lang="es-ES" sz="1700" b="1" dirty="0" err="1" smtClean="0">
                <a:solidFill>
                  <a:schemeClr val="accent2"/>
                </a:solidFill>
              </a:rPr>
              <a:t>homes</a:t>
            </a:r>
            <a:r>
              <a:rPr lang="es-ES" sz="1700" b="1" dirty="0" smtClean="0">
                <a:solidFill>
                  <a:schemeClr val="accent2"/>
                </a:solidFill>
              </a:rPr>
              <a:t>, </a:t>
            </a:r>
            <a:r>
              <a:rPr lang="es-ES" sz="1700" b="1" dirty="0" err="1" smtClean="0">
                <a:solidFill>
                  <a:schemeClr val="accent2"/>
                </a:solidFill>
              </a:rPr>
              <a:t>there</a:t>
            </a:r>
            <a:r>
              <a:rPr lang="es-ES" sz="1700" b="1" dirty="0" smtClean="0">
                <a:solidFill>
                  <a:schemeClr val="accent2"/>
                </a:solidFill>
              </a:rPr>
              <a:t> </a:t>
            </a:r>
            <a:r>
              <a:rPr lang="es-ES" sz="1700" b="1" dirty="0" err="1" smtClean="0">
                <a:solidFill>
                  <a:schemeClr val="accent2"/>
                </a:solidFill>
              </a:rPr>
              <a:t>was</a:t>
            </a:r>
            <a:r>
              <a:rPr lang="es-ES" sz="1700" b="1" dirty="0" smtClean="0">
                <a:solidFill>
                  <a:schemeClr val="accent2"/>
                </a:solidFill>
              </a:rPr>
              <a:t> general </a:t>
            </a:r>
            <a:r>
              <a:rPr lang="es-ES" sz="1700" b="1" dirty="0" err="1" smtClean="0">
                <a:solidFill>
                  <a:schemeClr val="accent2"/>
                </a:solidFill>
              </a:rPr>
              <a:t>panic</a:t>
            </a:r>
            <a:r>
              <a:rPr lang="es-ES" sz="1700" b="1" dirty="0" smtClean="0">
                <a:solidFill>
                  <a:schemeClr val="accent2"/>
                </a:solidFill>
              </a:rPr>
              <a:t> and </a:t>
            </a:r>
            <a:r>
              <a:rPr lang="es-ES" sz="1700" b="1" dirty="0" err="1" smtClean="0">
                <a:solidFill>
                  <a:schemeClr val="accent2"/>
                </a:solidFill>
              </a:rPr>
              <a:t>people</a:t>
            </a:r>
            <a:r>
              <a:rPr lang="es-ES" sz="1700" b="1" dirty="0" smtClean="0">
                <a:solidFill>
                  <a:schemeClr val="accent2"/>
                </a:solidFill>
              </a:rPr>
              <a:t> </a:t>
            </a:r>
            <a:r>
              <a:rPr lang="es-ES" sz="1700" b="1" dirty="0" err="1" smtClean="0">
                <a:solidFill>
                  <a:schemeClr val="accent2"/>
                </a:solidFill>
              </a:rPr>
              <a:t>fell</a:t>
            </a:r>
            <a:r>
              <a:rPr lang="es-ES" sz="1700" b="1" dirty="0" smtClean="0">
                <a:solidFill>
                  <a:schemeClr val="accent2"/>
                </a:solidFill>
              </a:rPr>
              <a:t> to </a:t>
            </a:r>
            <a:r>
              <a:rPr lang="es-ES" sz="1700" b="1" dirty="0" err="1" smtClean="0">
                <a:solidFill>
                  <a:schemeClr val="accent2"/>
                </a:solidFill>
              </a:rPr>
              <a:t>the</a:t>
            </a:r>
            <a:r>
              <a:rPr lang="es-ES" sz="1700" b="1" dirty="0" smtClean="0">
                <a:solidFill>
                  <a:schemeClr val="accent2"/>
                </a:solidFill>
              </a:rPr>
              <a:t> </a:t>
            </a:r>
            <a:r>
              <a:rPr lang="es-ES" sz="1700" b="1" dirty="0" err="1" smtClean="0">
                <a:solidFill>
                  <a:schemeClr val="accent2"/>
                </a:solidFill>
              </a:rPr>
              <a:t>ground</a:t>
            </a:r>
            <a:r>
              <a:rPr lang="es-ES" sz="1700" b="1" dirty="0" smtClean="0">
                <a:solidFill>
                  <a:schemeClr val="accent2"/>
                </a:solidFill>
              </a:rPr>
              <a:t> </a:t>
            </a:r>
            <a:r>
              <a:rPr lang="es-ES" sz="1700" b="1" dirty="0" err="1" smtClean="0">
                <a:solidFill>
                  <a:schemeClr val="accent2"/>
                </a:solidFill>
              </a:rPr>
              <a:t>during</a:t>
            </a:r>
            <a:r>
              <a:rPr lang="es-ES" sz="1700" b="1" dirty="0" smtClean="0">
                <a:solidFill>
                  <a:schemeClr val="accent2"/>
                </a:solidFill>
              </a:rPr>
              <a:t> </a:t>
            </a:r>
            <a:r>
              <a:rPr lang="es-ES" sz="1700" b="1" dirty="0" err="1" smtClean="0">
                <a:solidFill>
                  <a:schemeClr val="accent2"/>
                </a:solidFill>
              </a:rPr>
              <a:t>the</a:t>
            </a:r>
            <a:r>
              <a:rPr lang="es-ES" sz="1700" b="1" dirty="0" smtClean="0">
                <a:solidFill>
                  <a:schemeClr val="accent2"/>
                </a:solidFill>
              </a:rPr>
              <a:t> </a:t>
            </a:r>
            <a:r>
              <a:rPr lang="es-ES" sz="1700" b="1" dirty="0" err="1" smtClean="0">
                <a:solidFill>
                  <a:schemeClr val="accent2"/>
                </a:solidFill>
              </a:rPr>
              <a:t>earthquake</a:t>
            </a:r>
            <a:r>
              <a:rPr lang="es-ES" sz="1700" b="1" dirty="0" smtClean="0">
                <a:solidFill>
                  <a:schemeClr val="accent2"/>
                </a:solidFill>
              </a:rPr>
              <a:t>…</a:t>
            </a:r>
            <a:endParaRPr lang="es-ES" sz="1700" b="1" dirty="0">
              <a:solidFill>
                <a:schemeClr val="accent2"/>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7513" y="1972490"/>
            <a:ext cx="1750423" cy="1750423"/>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7309" y="3847310"/>
            <a:ext cx="2491331" cy="1377931"/>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2636" y="5327938"/>
            <a:ext cx="1925300" cy="1283533"/>
          </a:xfrm>
          <a:prstGeom prst="rect">
            <a:avLst/>
          </a:prstGeom>
        </p:spPr>
      </p:pic>
      <p:pic>
        <p:nvPicPr>
          <p:cNvPr id="15" name="Imagen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8736" y="4195994"/>
            <a:ext cx="4459113" cy="2506917"/>
          </a:xfrm>
          <a:prstGeom prst="rect">
            <a:avLst/>
          </a:prstGeom>
        </p:spPr>
      </p:pic>
    </p:spTree>
    <p:extLst>
      <p:ext uri="{BB962C8B-B14F-4D97-AF65-F5344CB8AC3E}">
        <p14:creationId xmlns:p14="http://schemas.microsoft.com/office/powerpoint/2010/main" val="2693320166"/>
      </p:ext>
    </p:extLst>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lstStyle/>
          <a:p>
            <a:r>
              <a:rPr lang="es-ES" sz="10000" dirty="0" smtClean="0"/>
              <a:t>FIN</a:t>
            </a:r>
            <a:r>
              <a:rPr lang="es-ES" dirty="0" smtClean="0"/>
              <a:t/>
            </a:r>
            <a:br>
              <a:rPr lang="es-ES" dirty="0" smtClean="0"/>
            </a:br>
            <a:r>
              <a:rPr lang="es-ES" sz="11000" u="sng" dirty="0" smtClean="0">
                <a:solidFill>
                  <a:schemeClr val="accent4"/>
                </a:solidFill>
                <a:effectLst>
                  <a:outerShdw blurRad="38100" dist="38100" dir="2700000" algn="tl">
                    <a:srgbClr val="000000">
                      <a:alpha val="43137"/>
                    </a:srgbClr>
                  </a:outerShdw>
                </a:effectLst>
              </a:rPr>
              <a:t>THE END</a:t>
            </a:r>
            <a:endParaRPr lang="es-ES" sz="11000" u="sng" dirty="0">
              <a:solidFill>
                <a:schemeClr val="accent4"/>
              </a:solidFill>
              <a:effectLst>
                <a:outerShdw blurRad="38100" dist="38100" dir="2700000" algn="tl">
                  <a:srgbClr val="000000">
                    <a:alpha val="43137"/>
                  </a:srgbClr>
                </a:outerShdw>
              </a:effectLst>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7151" y="2168434"/>
            <a:ext cx="2677189" cy="352697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9410" y="768843"/>
            <a:ext cx="3115402" cy="1895203"/>
          </a:xfrm>
          <a:prstGeom prst="rect">
            <a:avLst/>
          </a:prstGeom>
        </p:spPr>
      </p:pic>
      <p:pic>
        <p:nvPicPr>
          <p:cNvPr id="8" name="Imagen 7"/>
          <p:cNvPicPr>
            <a:picLocks noChangeAspect="1"/>
          </p:cNvPicPr>
          <p:nvPr/>
        </p:nvPicPr>
        <p:blipFill>
          <a:blip r:embed="rId4"/>
          <a:stretch>
            <a:fillRect/>
          </a:stretch>
        </p:blipFill>
        <p:spPr>
          <a:xfrm>
            <a:off x="6096001" y="2991653"/>
            <a:ext cx="3194581" cy="3194581"/>
          </a:xfrm>
          <a:prstGeom prst="rect">
            <a:avLst/>
          </a:prstGeom>
        </p:spPr>
      </p:pic>
    </p:spTree>
    <p:extLst>
      <p:ext uri="{BB962C8B-B14F-4D97-AF65-F5344CB8AC3E}">
        <p14:creationId xmlns:p14="http://schemas.microsoft.com/office/powerpoint/2010/main" val="37486277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92036" y="764373"/>
            <a:ext cx="9414164" cy="1293028"/>
          </a:xfrm>
        </p:spPr>
        <p:txBody>
          <a:bodyPr>
            <a:noAutofit/>
          </a:bodyPr>
          <a:lstStyle/>
          <a:p>
            <a:r>
              <a:rPr lang="es-ES" sz="6000" dirty="0" smtClean="0">
                <a:solidFill>
                  <a:srgbClr val="0070C0"/>
                </a:solidFill>
              </a:rPr>
              <a:t/>
            </a:r>
            <a:br>
              <a:rPr lang="es-ES" sz="6000" dirty="0" smtClean="0">
                <a:solidFill>
                  <a:srgbClr val="0070C0"/>
                </a:solidFill>
              </a:rPr>
            </a:br>
            <a:r>
              <a:rPr lang="es-ES" sz="6000" dirty="0" smtClean="0">
                <a:solidFill>
                  <a:srgbClr val="0070C0"/>
                </a:solidFill>
              </a:rPr>
              <a:t/>
            </a:r>
            <a:br>
              <a:rPr lang="es-ES" sz="6000" dirty="0" smtClean="0">
                <a:solidFill>
                  <a:srgbClr val="0070C0"/>
                </a:solidFill>
              </a:rPr>
            </a:br>
            <a:r>
              <a:rPr lang="es-ES" sz="6000" b="1" dirty="0" smtClean="0">
                <a:solidFill>
                  <a:schemeClr val="tx2">
                    <a:lumMod val="75000"/>
                  </a:schemeClr>
                </a:solidFill>
              </a:rPr>
              <a:t>1.</a:t>
            </a:r>
            <a:r>
              <a:rPr lang="es-ES" sz="6000" dirty="0" smtClean="0">
                <a:solidFill>
                  <a:srgbClr val="0070C0"/>
                </a:solidFill>
              </a:rPr>
              <a:t> </a:t>
            </a:r>
            <a:r>
              <a:rPr lang="es-ES" sz="4400" b="1" dirty="0" smtClean="0">
                <a:solidFill>
                  <a:srgbClr val="0070C0"/>
                </a:solidFill>
              </a:rPr>
              <a:t>Génesis de los volcanes en</a:t>
            </a:r>
            <a:br>
              <a:rPr lang="es-ES" sz="4400" b="1" dirty="0" smtClean="0">
                <a:solidFill>
                  <a:srgbClr val="0070C0"/>
                </a:solidFill>
              </a:rPr>
            </a:br>
            <a:r>
              <a:rPr lang="es-ES" sz="4400" b="1" dirty="0" smtClean="0">
                <a:solidFill>
                  <a:srgbClr val="0070C0"/>
                </a:solidFill>
              </a:rPr>
              <a:t>las Antillas   </a:t>
            </a:r>
            <a:endParaRPr lang="es-ES" sz="4400" b="1" dirty="0">
              <a:solidFill>
                <a:srgbClr val="0070C0"/>
              </a:solidFill>
            </a:endParaRPr>
          </a:p>
        </p:txBody>
      </p:sp>
      <p:pic>
        <p:nvPicPr>
          <p:cNvPr id="7" name="6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9617" y="3140968"/>
            <a:ext cx="6974919" cy="3528392"/>
          </a:xfrm>
        </p:spPr>
      </p:pic>
    </p:spTree>
    <p:extLst>
      <p:ext uri="{BB962C8B-B14F-4D97-AF65-F5344CB8AC3E}">
        <p14:creationId xmlns:p14="http://schemas.microsoft.com/office/powerpoint/2010/main" val="392385625"/>
      </p:ext>
    </p:extLst>
  </p:cSld>
  <p:clrMapOvr>
    <a:masterClrMapping/>
  </p:clrMapOvr>
  <p:transition>
    <p:cover dir="ld"/>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Estela de condensación">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Ci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TM04033937[[fn=Estela de condensación]]</Template>
  <TotalTime>391</TotalTime>
  <Words>2661</Words>
  <Application>Microsoft Office PowerPoint</Application>
  <PresentationFormat>Panorámica</PresentationFormat>
  <Paragraphs>155</Paragraphs>
  <Slides>55</Slides>
  <Notes>5</Notes>
  <HiddenSlides>0</HiddenSlides>
  <MMClips>0</MMClips>
  <ScaleCrop>false</ScaleCrop>
  <HeadingPairs>
    <vt:vector size="6" baseType="variant">
      <vt:variant>
        <vt:lpstr>Fuentes usadas</vt:lpstr>
      </vt:variant>
      <vt:variant>
        <vt:i4>13</vt:i4>
      </vt:variant>
      <vt:variant>
        <vt:lpstr>Tema</vt:lpstr>
      </vt:variant>
      <vt:variant>
        <vt:i4>2</vt:i4>
      </vt:variant>
      <vt:variant>
        <vt:lpstr>Títulos de diapositiva</vt:lpstr>
      </vt:variant>
      <vt:variant>
        <vt:i4>55</vt:i4>
      </vt:variant>
    </vt:vector>
  </HeadingPairs>
  <TitlesOfParts>
    <vt:vector size="70" baseType="lpstr">
      <vt:lpstr>Microsoft YaHei</vt:lpstr>
      <vt:lpstr>Albany</vt:lpstr>
      <vt:lpstr>Andale Sans UI</vt:lpstr>
      <vt:lpstr>Arial</vt:lpstr>
      <vt:lpstr>Calibri</vt:lpstr>
      <vt:lpstr>Century Gothic</vt:lpstr>
      <vt:lpstr>Comic Sans MS</vt:lpstr>
      <vt:lpstr>Courier New</vt:lpstr>
      <vt:lpstr>Mangal</vt:lpstr>
      <vt:lpstr>StarSymbol</vt:lpstr>
      <vt:lpstr>Tahoma</vt:lpstr>
      <vt:lpstr>Wingdings</vt:lpstr>
      <vt:lpstr>Wingdings 2</vt:lpstr>
      <vt:lpstr>Estela de condensación</vt:lpstr>
      <vt:lpstr>Citable</vt:lpstr>
      <vt:lpstr>¡CUANDO LA TIERRA TIEMBLA! ¿ESTAMOS PREPARADOS?  ERASMUS 2017-2018 ESPAÑA-FRANCIA</vt:lpstr>
      <vt:lpstr>ÍNDICE: </vt:lpstr>
      <vt:lpstr>LA ESCALA MERCALLI THE MERCALLI SCALE</vt:lpstr>
      <vt:lpstr>¿Qué es la escala Mercalli? What is the Mercalli scale?</vt:lpstr>
      <vt:lpstr>TERREMOTO DE VÉLEZ RUBIO, 1751 EARTHQUAKE OF VÉLEZ RUBIO</vt:lpstr>
      <vt:lpstr>TERREMOTO DE LORCA, 2011 EARTHQUAKE OF LORCA</vt:lpstr>
      <vt:lpstr>TERREMOTO DE GUADELOUPE 8 de febrero de 1843 EARTHQUAKE OF GUADELOUPE OF FEBRUARY 8 1843</vt:lpstr>
      <vt:lpstr>FIN THE END</vt:lpstr>
      <vt:lpstr>  1. Génesis de los volcanes en las Antillas   </vt:lpstr>
      <vt:lpstr>1.1 Situación de las islas</vt:lpstr>
      <vt:lpstr>1.2 Cómo se forman</vt:lpstr>
      <vt:lpstr>Cómo se forman</vt:lpstr>
      <vt:lpstr>1.3 El proceso de formación</vt:lpstr>
      <vt:lpstr>El proceso de formación</vt:lpstr>
      <vt:lpstr>El proceso de formación</vt:lpstr>
      <vt:lpstr>2. Estudio del volcán La Soufrière de Guadeloupe y análisis de sus últimas erupciones y consecuencias en las zonas próximas. </vt:lpstr>
      <vt:lpstr>Presentación de PowerPoint</vt:lpstr>
      <vt:lpstr>Presentación de PowerPoint</vt:lpstr>
      <vt:lpstr>3. Estudio sobre la flora y fauna de la Soufrière. </vt:lpstr>
      <vt:lpstr>Presentación de PowerPoint</vt:lpstr>
      <vt:lpstr>Presentación de PowerPoint</vt:lpstr>
      <vt:lpstr>Presentación de PowerPoint</vt:lpstr>
      <vt:lpstr>Presentación de PowerPoint</vt:lpstr>
      <vt:lpstr>4. Análisis de la última erupción del volcán Soufrière Hills en la isla de Montserrat próxima a Guadeloupe.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5.3 LOCALIZACIÓN</vt:lpstr>
      <vt:lpstr>Presentación de PowerPoint</vt:lpstr>
      <vt:lpstr>Presentación de PowerPoint</vt:lpstr>
      <vt:lpstr>Presentación de PowerPoint</vt:lpstr>
      <vt:lpstr>Presentación de PowerPoint</vt:lpstr>
      <vt:lpstr>6. Genésis de los terremotos de Guadeloupe, análisis de la “Barre de l’ile” y la Falla sísmica de Malendure.</vt:lpstr>
      <vt:lpstr>6.1 GÉNESIS DE LOS TERREMOTOS DE GUADELOUPE</vt:lpstr>
      <vt:lpstr>6.2 Marie-Galante:  La falla de Morne-Piton</vt:lpstr>
      <vt:lpstr>6.2 Marie-Galante:  La falla de Morne-Piton</vt:lpstr>
      <vt:lpstr>6.3 Basse-Terre:  La falla de Malendure </vt:lpstr>
      <vt:lpstr>6.3 Basse-Terre:  La falla de Malendure </vt:lpstr>
      <vt:lpstr>7. Análisis de la planta geotérmica de producción de electricidad en Bouillante. </vt:lpstr>
      <vt:lpstr>7.1 ¿Qué es la energía geotérmica?</vt:lpstr>
      <vt:lpstr>Presentación de PowerPoint</vt:lpstr>
      <vt:lpstr>7.2 ¿Cómo se obtiene la energía?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¡CUANDO LA TIERRA TIEMBLA! ¿ESTAMOS PREPARADOS?</dc:title>
  <dc:creator>Enrique</dc:creator>
  <cp:lastModifiedBy>Usuario</cp:lastModifiedBy>
  <cp:revision>45</cp:revision>
  <dcterms:created xsi:type="dcterms:W3CDTF">2017-06-15T09:05:24Z</dcterms:created>
  <dcterms:modified xsi:type="dcterms:W3CDTF">2017-11-07T19:40:58Z</dcterms:modified>
</cp:coreProperties>
</file>