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1"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a Heredia" initials="AH" lastIdx="2" clrIdx="0">
    <p:extLst>
      <p:ext uri="{19B8F6BF-5375-455C-9EA6-DF929625EA0E}">
        <p15:presenceInfo xmlns:p15="http://schemas.microsoft.com/office/powerpoint/2012/main" userId="4601f2e6373bfc1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9-26T20:04:37.236" idx="2">
    <p:pos x="10" y="10"/>
    <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s-ES" dirty="0"/>
              <a:t>Haga clic para modificar el estilo de título del patrón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dirty="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10/5/2017</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‹Nº›</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dirty="0"/>
              <a:t>Editar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s-ES" dirty="0"/>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s-ES" dirty="0"/>
              <a:t>Editar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dirty="0"/>
              <a:t>Editar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s-ES" dirty="0"/>
              <a:t>Haga clic para modificar el estilo de título del patrón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dirty="0"/>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t>10/5/2017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s-ES" dirty="0"/>
              <a:t>Haga clic para modificar el estilo de título del patrón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s-ES" dirty="0"/>
              <a:t>Editar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s-ES" dirty="0"/>
              <a:t>Editar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s-ES" dirty="0"/>
              <a:t>Haga clic para modificar el estilo de título del patrón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a:t>Editar los estilos de texto del patrón</a:t>
            </a:r>
          </a:p>
        </p:txBody>
      </p:sp>
      <p:sp>
        <p:nvSpPr>
          <p:cNvPr id="4" name="Content Placeholder 3"/>
          <p:cNvSpPr>
            <a:spLocks noGrp="1"/>
          </p:cNvSpPr>
          <p:nvPr>
            <p:ph sz="half" idx="2"/>
          </p:nvPr>
        </p:nvSpPr>
        <p:spPr>
          <a:xfrm>
            <a:off x="1447191" y="2824269"/>
            <a:ext cx="4645152" cy="2644457"/>
          </a:xfrm>
        </p:spPr>
        <p:txBody>
          <a:bodyPr/>
          <a:lstStyle/>
          <a:p>
            <a:pPr lvl="0"/>
            <a:r>
              <a:rPr lang="es-ES" dirty="0"/>
              <a:t>Editar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a:t>Editar los estilos de texto del patrón</a:t>
            </a:r>
          </a:p>
        </p:txBody>
      </p:sp>
      <p:sp>
        <p:nvSpPr>
          <p:cNvPr id="6" name="Content Placeholder 5"/>
          <p:cNvSpPr>
            <a:spLocks noGrp="1"/>
          </p:cNvSpPr>
          <p:nvPr>
            <p:ph sz="quarter" idx="4"/>
          </p:nvPr>
        </p:nvSpPr>
        <p:spPr>
          <a:xfrm>
            <a:off x="6412362" y="2821491"/>
            <a:ext cx="4645152" cy="2637371"/>
          </a:xfrm>
        </p:spPr>
        <p:txBody>
          <a:bodyPr/>
          <a:lstStyle/>
          <a:p>
            <a:pPr lvl="0"/>
            <a:r>
              <a:rPr lang="es-ES" dirty="0"/>
              <a:t>Editar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s-ES" dirty="0"/>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dirty="0"/>
              <a:t>Editar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dirty="0"/>
              <a:t>Editar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10/5/2017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s-ES" dirty="0"/>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dirty="0"/>
              <a:t>Editar los estilos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10/5/2017</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s-ES" dirty="0"/>
              <a:t>Haga clic para modificar el estilo de título del patrón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10/5/2017</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‹Nº›</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xmlns="" id="{4DC67984-4235-B74F-8E37-4A289B23AC85}"/>
              </a:ext>
            </a:extLst>
          </p:cNvPr>
          <p:cNvSpPr>
            <a:spLocks noGrp="1"/>
          </p:cNvSpPr>
          <p:nvPr>
            <p:ph type="subTitle" idx="1"/>
          </p:nvPr>
        </p:nvSpPr>
        <p:spPr>
          <a:xfrm>
            <a:off x="303609" y="660799"/>
            <a:ext cx="9804796" cy="3178967"/>
          </a:xfrm>
        </p:spPr>
        <p:txBody>
          <a:bodyPr anchor="ctr">
            <a:noAutofit/>
          </a:bodyPr>
          <a:lstStyle/>
          <a:p>
            <a:pPr lvl="0" algn="ctr" hangingPunct="1">
              <a:lnSpc>
                <a:spcPct val="90000"/>
              </a:lnSpc>
              <a:spcBef>
                <a:spcPts val="1001"/>
              </a:spcBef>
              <a:spcAft>
                <a:spcPts val="1417"/>
              </a:spcAft>
            </a:pPr>
            <a:r>
              <a:rPr lang="es-ES" sz="2800" b="1">
                <a:solidFill>
                  <a:srgbClr val="0000CC"/>
                </a:solidFill>
                <a:effectLst>
                  <a:outerShdw dist="17961" dir="2700000">
                    <a:scrgbClr r="0" g="0" b="0"/>
                  </a:outerShdw>
                </a:effectLst>
                <a:latin typeface="Corbel" pitchFamily="18"/>
              </a:rPr>
              <a:t> 8. Análisis del terremoto de Pyrgos de 1993 (genesis y efectos, escala Richter y escala Mercalli).</a:t>
            </a:r>
          </a:p>
          <a:p>
            <a:pPr lvl="0" algn="ctr" hangingPunct="1">
              <a:lnSpc>
                <a:spcPct val="90000"/>
              </a:lnSpc>
              <a:spcBef>
                <a:spcPts val="1001"/>
              </a:spcBef>
              <a:spcAft>
                <a:spcPts val="1417"/>
              </a:spcAft>
            </a:pPr>
            <a:r>
              <a:rPr lang="es-ES" sz="4400" b="1">
                <a:solidFill>
                  <a:srgbClr val="0000CC"/>
                </a:solidFill>
                <a:effectLst>
                  <a:outerShdw dist="17961" dir="2700000">
                    <a:scrgbClr r="0" g="0" b="0"/>
                  </a:outerShdw>
                </a:effectLst>
                <a:latin typeface="Corbel" pitchFamily="18"/>
              </a:rPr>
              <a:t> </a:t>
            </a:r>
            <a:r>
              <a:rPr lang="es-ES" sz="4400" b="1">
                <a:solidFill>
                  <a:srgbClr val="0084D1"/>
                </a:solidFill>
                <a:effectLst>
                  <a:outerShdw dist="17961" dir="2700000">
                    <a:scrgbClr r="0" g="0" b="0"/>
                  </a:outerShdw>
                </a:effectLst>
                <a:latin typeface="Corbel" pitchFamily="18"/>
              </a:rPr>
              <a:t>   8. Analysis of Pyrgos's earthquake of 1993 (genesis and effects, Richter scale and Mercalli scale).</a:t>
            </a:r>
            <a:endParaRPr lang="es-ES" sz="4400"/>
          </a:p>
        </p:txBody>
      </p:sp>
      <p:sp>
        <p:nvSpPr>
          <p:cNvPr id="2" name="Rectángulo 4">
            <a:extLst>
              <a:ext uri="{FF2B5EF4-FFF2-40B4-BE49-F238E27FC236}">
                <a16:creationId xmlns:a16="http://schemas.microsoft.com/office/drawing/2014/main" xmlns="" id="{D467E117-8352-9249-8865-055E4DF98160}"/>
              </a:ext>
            </a:extLst>
          </p:cNvPr>
          <p:cNvSpPr/>
          <p:nvPr/>
        </p:nvSpPr>
        <p:spPr>
          <a:xfrm>
            <a:off x="7488071" y="3665635"/>
            <a:ext cx="4424132" cy="2669871"/>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blipFill>
            <a:blip r:embed="rId2"/>
            <a:stretch>
              <a:fillRect/>
            </a:stretch>
          </a:blipFill>
          <a:ln>
            <a:noFill/>
            <a:prstDash val="solid"/>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es-ES" sz="1800" b="0" i="0" u="none" strike="noStrike" kern="1200">
              <a:ln>
                <a:noFill/>
              </a:ln>
              <a:latin typeface="Arial" pitchFamily="18"/>
              <a:ea typeface="Microsoft YaHei" pitchFamily="2"/>
              <a:cs typeface="Mangal" pitchFamily="2"/>
            </a:endParaRPr>
          </a:p>
        </p:txBody>
      </p:sp>
    </p:spTree>
    <p:extLst>
      <p:ext uri="{BB962C8B-B14F-4D97-AF65-F5344CB8AC3E}">
        <p14:creationId xmlns:p14="http://schemas.microsoft.com/office/powerpoint/2010/main" val="1053984624"/>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DF0A36B-7FD8-BC4B-BA31-006084C921E4}"/>
              </a:ext>
            </a:extLst>
          </p:cNvPr>
          <p:cNvSpPr>
            <a:spLocks noGrp="1"/>
          </p:cNvSpPr>
          <p:nvPr>
            <p:ph type="title"/>
          </p:nvPr>
        </p:nvSpPr>
        <p:spPr>
          <a:xfrm>
            <a:off x="2588725" y="-4615802"/>
            <a:ext cx="9603275" cy="106309"/>
          </a:xfrm>
        </p:spPr>
        <p:txBody>
          <a:bodyPr>
            <a:normAutofit fontScale="90000"/>
          </a:bodyPr>
          <a:lstStyle/>
          <a:p>
            <a:endParaRPr lang="es-ES"/>
          </a:p>
        </p:txBody>
      </p:sp>
      <p:sp>
        <p:nvSpPr>
          <p:cNvPr id="3" name="Marcador de contenido 2">
            <a:extLst>
              <a:ext uri="{FF2B5EF4-FFF2-40B4-BE49-F238E27FC236}">
                <a16:creationId xmlns:a16="http://schemas.microsoft.com/office/drawing/2014/main" xmlns="" id="{0A205C91-3040-344F-9EB7-4EF28706BC4E}"/>
              </a:ext>
            </a:extLst>
          </p:cNvPr>
          <p:cNvSpPr>
            <a:spLocks noGrp="1"/>
          </p:cNvSpPr>
          <p:nvPr>
            <p:ph idx="1"/>
          </p:nvPr>
        </p:nvSpPr>
        <p:spPr>
          <a:xfrm>
            <a:off x="1059657" y="330397"/>
            <a:ext cx="10918030" cy="6393657"/>
          </a:xfrm>
        </p:spPr>
        <p:txBody>
          <a:bodyPr>
            <a:normAutofit fontScale="25000" lnSpcReduction="20000"/>
          </a:bodyPr>
          <a:lstStyle/>
          <a:p>
            <a:pPr marL="0" lvl="0" indent="0" algn="l">
              <a:buNone/>
            </a:pPr>
            <a:r>
              <a:rPr lang="es-ES" sz="6400">
                <a:solidFill>
                  <a:srgbClr val="00CC00"/>
                </a:solidFill>
              </a:rPr>
              <a:t>La secuencia sísmica en la zona de Pyrgos comenzó el 14 de febrero de 1993, con ondulación, un largo terremoto había dejado a la comunidad sismológica estupefacta por su duración. Casi todas las semanas, por la tarde, en la región de Donousa arrasó un terremoto de gran alcance, no solo rompió los nervios de los residentes, sino también ponerlos a su disposición.</a:t>
            </a:r>
          </a:p>
          <a:p>
            <a:pPr marL="0" lvl="0" indent="0" algn="l">
              <a:buNone/>
            </a:pPr>
            <a:endParaRPr lang="es-ES" sz="2400">
              <a:solidFill>
                <a:srgbClr val="00CC00"/>
              </a:solidFill>
            </a:endParaRPr>
          </a:p>
          <a:p>
            <a:pPr marL="0" lvl="0" indent="0" algn="l">
              <a:buNone/>
            </a:pPr>
            <a:r>
              <a:rPr lang="es-ES" sz="8000" b="1">
                <a:solidFill>
                  <a:srgbClr val="007826"/>
                </a:solidFill>
              </a:rPr>
              <a:t>The seismic sequence in the Pyrgos</a:t>
            </a:r>
          </a:p>
          <a:p>
            <a:pPr marL="0" lvl="0" indent="0" algn="l">
              <a:buNone/>
            </a:pPr>
            <a:r>
              <a:rPr lang="es-ES" sz="8000" b="1">
                <a:solidFill>
                  <a:srgbClr val="007826"/>
                </a:solidFill>
              </a:rPr>
              <a:t>area began on February 14,1993,with</a:t>
            </a:r>
          </a:p>
          <a:p>
            <a:pPr marL="0" lvl="0" indent="0" algn="l">
              <a:buNone/>
            </a:pPr>
            <a:r>
              <a:rPr lang="es-ES" sz="8000" b="1">
                <a:solidFill>
                  <a:srgbClr val="007826"/>
                </a:solidFill>
              </a:rPr>
              <a:t>ripple, a long earthquake had left the</a:t>
            </a:r>
          </a:p>
          <a:p>
            <a:pPr marL="0" lvl="0" indent="0" algn="l">
              <a:buNone/>
            </a:pPr>
            <a:r>
              <a:rPr lang="es-ES" sz="8000" b="1">
                <a:solidFill>
                  <a:srgbClr val="007826"/>
                </a:solidFill>
              </a:rPr>
              <a:t>seismological community</a:t>
            </a:r>
          </a:p>
          <a:p>
            <a:pPr marL="0" lvl="0" indent="0" algn="l">
              <a:buNone/>
            </a:pPr>
            <a:r>
              <a:rPr lang="es-ES" sz="8000" b="1">
                <a:solidFill>
                  <a:srgbClr val="007826"/>
                </a:solidFill>
              </a:rPr>
              <a:t>stunned by its duration.</a:t>
            </a:r>
          </a:p>
          <a:p>
            <a:pPr marL="0" lvl="0" indent="0" algn="l">
              <a:buNone/>
            </a:pPr>
            <a:r>
              <a:rPr lang="es-ES" sz="8000" b="1">
                <a:solidFill>
                  <a:srgbClr val="007826"/>
                </a:solidFill>
              </a:rPr>
              <a:t>Almost every week, in the afternoon,</a:t>
            </a:r>
          </a:p>
          <a:p>
            <a:pPr marL="0" lvl="0" indent="0" algn="l">
              <a:buNone/>
            </a:pPr>
            <a:r>
              <a:rPr lang="es-ES" sz="8000" b="1">
                <a:solidFill>
                  <a:srgbClr val="007826"/>
                </a:solidFill>
              </a:rPr>
              <a:t>in the Donousa region razed a</a:t>
            </a:r>
          </a:p>
          <a:p>
            <a:pPr marL="0" lvl="0" indent="0" algn="l">
              <a:buNone/>
            </a:pPr>
            <a:r>
              <a:rPr lang="es-ES" sz="8000" b="1">
                <a:solidFill>
                  <a:srgbClr val="007826"/>
                </a:solidFill>
              </a:rPr>
              <a:t>powerful earthquake, not only broke</a:t>
            </a:r>
          </a:p>
          <a:p>
            <a:pPr marL="0" lvl="0" indent="0" algn="l">
              <a:buNone/>
            </a:pPr>
            <a:r>
              <a:rPr lang="es-ES" sz="8000" b="1">
                <a:solidFill>
                  <a:srgbClr val="007826"/>
                </a:solidFill>
              </a:rPr>
              <a:t>the </a:t>
            </a:r>
            <a:r>
              <a:rPr lang="en-US" sz="8000" b="1">
                <a:solidFill>
                  <a:srgbClr val="007826"/>
                </a:solidFill>
              </a:rPr>
              <a:t>nervious</a:t>
            </a:r>
            <a:r>
              <a:rPr lang="es-ES" sz="8000" b="1">
                <a:solidFill>
                  <a:srgbClr val="007826"/>
                </a:solidFill>
              </a:rPr>
              <a:t> of the residents, but</a:t>
            </a:r>
          </a:p>
          <a:p>
            <a:pPr marL="0" lvl="0" indent="0" algn="l">
              <a:buNone/>
            </a:pPr>
            <a:r>
              <a:rPr lang="es-ES" sz="8000" b="1">
                <a:solidFill>
                  <a:srgbClr val="007826"/>
                </a:solidFill>
              </a:rPr>
              <a:t>Also put them at their disposal.</a:t>
            </a:r>
            <a:endParaRPr lang="es-ES" sz="8000"/>
          </a:p>
        </p:txBody>
      </p:sp>
      <p:pic>
        <p:nvPicPr>
          <p:cNvPr id="5" name="Imagen 4">
            <a:extLst>
              <a:ext uri="{FF2B5EF4-FFF2-40B4-BE49-F238E27FC236}">
                <a16:creationId xmlns:a16="http://schemas.microsoft.com/office/drawing/2014/main" xmlns="" id="{BA06B0C8-C73B-E842-8E7D-C2A76183066B}"/>
              </a:ext>
            </a:extLst>
          </p:cNvPr>
          <p:cNvPicPr>
            <a:picLocks noChangeAspect="1"/>
          </p:cNvPicPr>
          <p:nvPr/>
        </p:nvPicPr>
        <p:blipFill>
          <a:blip r:embed="rId2">
            <a:lum/>
            <a:alphaModFix/>
          </a:blip>
          <a:srcRect/>
          <a:stretch>
            <a:fillRect/>
          </a:stretch>
        </p:blipFill>
        <p:spPr>
          <a:xfrm>
            <a:off x="5969495" y="1146498"/>
            <a:ext cx="4674347" cy="4761456"/>
          </a:xfrm>
          <a:prstGeom prst="rect">
            <a:avLst/>
          </a:prstGeom>
          <a:noFill/>
          <a:ln>
            <a:noFill/>
          </a:ln>
        </p:spPr>
      </p:pic>
    </p:spTree>
    <p:extLst>
      <p:ext uri="{BB962C8B-B14F-4D97-AF65-F5344CB8AC3E}">
        <p14:creationId xmlns:p14="http://schemas.microsoft.com/office/powerpoint/2010/main" val="72237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7656E61-9A20-494D-AF19-D4740E44EDC4}"/>
              </a:ext>
            </a:extLst>
          </p:cNvPr>
          <p:cNvSpPr>
            <a:spLocks noGrp="1"/>
          </p:cNvSpPr>
          <p:nvPr>
            <p:ph type="title"/>
          </p:nvPr>
        </p:nvSpPr>
        <p:spPr>
          <a:xfrm>
            <a:off x="2174883" y="-5053355"/>
            <a:ext cx="9603275" cy="284902"/>
          </a:xfrm>
        </p:spPr>
        <p:txBody>
          <a:bodyPr>
            <a:normAutofit fontScale="90000"/>
          </a:bodyPr>
          <a:lstStyle/>
          <a:p>
            <a:endParaRPr lang="es-ES"/>
          </a:p>
        </p:txBody>
      </p:sp>
      <p:sp>
        <p:nvSpPr>
          <p:cNvPr id="3" name="Marcador de contenido 2">
            <a:extLst>
              <a:ext uri="{FF2B5EF4-FFF2-40B4-BE49-F238E27FC236}">
                <a16:creationId xmlns:a16="http://schemas.microsoft.com/office/drawing/2014/main" xmlns="" id="{901B7568-1562-234A-AB39-7CE3F0FC3E8C}"/>
              </a:ext>
            </a:extLst>
          </p:cNvPr>
          <p:cNvSpPr>
            <a:spLocks noGrp="1"/>
          </p:cNvSpPr>
          <p:nvPr>
            <p:ph idx="1"/>
          </p:nvPr>
        </p:nvSpPr>
        <p:spPr>
          <a:xfrm>
            <a:off x="803572" y="208371"/>
            <a:ext cx="10858500" cy="5866805"/>
          </a:xfrm>
        </p:spPr>
        <p:txBody>
          <a:bodyPr>
            <a:normAutofit fontScale="25000" lnSpcReduction="20000"/>
          </a:bodyPr>
          <a:lstStyle/>
          <a:p>
            <a:pPr marL="0" lvl="0" indent="0" algn="l">
              <a:buNone/>
            </a:pPr>
            <a:r>
              <a:rPr lang="es-ES" sz="6400">
                <a:solidFill>
                  <a:srgbClr val="00CC00"/>
                </a:solidFill>
              </a:rPr>
              <a:t>El dramático final se registró a las 14:10 del mediodía del 26 de marzo, cuando el terremoto doble de 5,5 y 5,8 en la escala de Richter, hizo una pequeña profundidad focal y punto focal en la ciudad, en el distrito de Tank, que causó un daño significativo en el edificio de la torre y algunos  pueblos dela región. El intervalo entre las dos vibraciones fue de  tres minutos.Sin embargo, esto ha empujado a los residentes a tomar medidasincrementales y estar listo.</a:t>
            </a:r>
          </a:p>
          <a:p>
            <a:pPr marL="0" lvl="0" indent="0" algn="l">
              <a:buNone/>
            </a:pPr>
            <a:r>
              <a:rPr lang="es-ES" sz="8000" b="1">
                <a:solidFill>
                  <a:srgbClr val="007826"/>
                </a:solidFill>
              </a:rPr>
              <a:t>The dramatic end was recorded at 14:10 on March</a:t>
            </a:r>
          </a:p>
          <a:p>
            <a:pPr marL="0" lvl="0" indent="0" algn="l">
              <a:buNone/>
            </a:pPr>
            <a:r>
              <a:rPr lang="es-ES" sz="8000" b="1">
                <a:solidFill>
                  <a:srgbClr val="007826"/>
                </a:solidFill>
              </a:rPr>
              <a:t>26, when the double earthquake of 5.5 and 5.8 on</a:t>
            </a:r>
          </a:p>
          <a:p>
            <a:pPr marL="0" lvl="0" indent="0" algn="l">
              <a:buNone/>
            </a:pPr>
            <a:r>
              <a:rPr lang="es-ES" sz="8000" b="1">
                <a:solidFill>
                  <a:srgbClr val="007826"/>
                </a:solidFill>
              </a:rPr>
              <a:t>the Richter scale made a small focal depth and</a:t>
            </a:r>
          </a:p>
          <a:p>
            <a:pPr marL="0" lvl="0" indent="0" algn="l">
              <a:buNone/>
            </a:pPr>
            <a:r>
              <a:rPr lang="es-ES" sz="8000" b="1">
                <a:solidFill>
                  <a:srgbClr val="007826"/>
                </a:solidFill>
              </a:rPr>
              <a:t>focal point in the city, in the district of Tank,</a:t>
            </a:r>
          </a:p>
          <a:p>
            <a:pPr marL="0" lvl="0" indent="0" algn="l">
              <a:buNone/>
            </a:pPr>
            <a:r>
              <a:rPr lang="es-ES" sz="8000" b="1">
                <a:solidFill>
                  <a:srgbClr val="007826"/>
                </a:solidFill>
              </a:rPr>
              <a:t>which caused significant damage in the tower</a:t>
            </a:r>
          </a:p>
          <a:p>
            <a:pPr marL="0" lvl="0" indent="0" algn="l">
              <a:buNone/>
            </a:pPr>
            <a:r>
              <a:rPr lang="es-ES" sz="8000" b="1">
                <a:solidFill>
                  <a:srgbClr val="007826"/>
                </a:solidFill>
              </a:rPr>
              <a:t>building and some villages in the region. The</a:t>
            </a:r>
          </a:p>
          <a:p>
            <a:pPr marL="0" lvl="0" indent="0" algn="l">
              <a:buNone/>
            </a:pPr>
            <a:r>
              <a:rPr lang="es-ES" sz="8000" b="1">
                <a:solidFill>
                  <a:srgbClr val="007826"/>
                </a:solidFill>
              </a:rPr>
              <a:t>interval between the two vibrations was three</a:t>
            </a:r>
          </a:p>
          <a:p>
            <a:pPr marL="0" lvl="0" indent="0" algn="l">
              <a:buNone/>
            </a:pPr>
            <a:r>
              <a:rPr lang="es-ES" sz="8000" b="1">
                <a:solidFill>
                  <a:srgbClr val="007826"/>
                </a:solidFill>
              </a:rPr>
              <a:t>minutes. However, this has pushed residents to</a:t>
            </a:r>
          </a:p>
          <a:p>
            <a:pPr marL="0" lvl="0" indent="0" algn="l">
              <a:buNone/>
            </a:pPr>
            <a:r>
              <a:rPr lang="es-ES" sz="8000" b="1">
                <a:solidFill>
                  <a:srgbClr val="007826"/>
                </a:solidFill>
              </a:rPr>
              <a:t>take incremental measures and be ready by the</a:t>
            </a:r>
          </a:p>
          <a:p>
            <a:pPr marL="0" lvl="0" indent="0" algn="l">
              <a:buNone/>
            </a:pPr>
            <a:r>
              <a:rPr lang="es-ES" sz="8000" b="1">
                <a:solidFill>
                  <a:srgbClr val="007826"/>
                </a:solidFill>
              </a:rPr>
              <a:t>time of the earthquake.</a:t>
            </a:r>
            <a:endParaRPr lang="es-ES" sz="8000"/>
          </a:p>
        </p:txBody>
      </p:sp>
      <p:pic>
        <p:nvPicPr>
          <p:cNvPr id="5" name="Imagen 4">
            <a:extLst>
              <a:ext uri="{FF2B5EF4-FFF2-40B4-BE49-F238E27FC236}">
                <a16:creationId xmlns:a16="http://schemas.microsoft.com/office/drawing/2014/main" xmlns="" id="{E5BFA7D5-0367-C643-962E-2C4B867CA8B0}"/>
              </a:ext>
            </a:extLst>
          </p:cNvPr>
          <p:cNvPicPr>
            <a:picLocks noChangeAspect="1"/>
          </p:cNvPicPr>
          <p:nvPr/>
        </p:nvPicPr>
        <p:blipFill>
          <a:blip r:embed="rId2">
            <a:lum/>
            <a:alphaModFix/>
          </a:blip>
          <a:srcRect/>
          <a:stretch>
            <a:fillRect/>
          </a:stretch>
        </p:blipFill>
        <p:spPr>
          <a:xfrm>
            <a:off x="7232643" y="1031239"/>
            <a:ext cx="3106768" cy="5575435"/>
          </a:xfrm>
          <a:prstGeom prst="rect">
            <a:avLst/>
          </a:prstGeom>
          <a:noFill/>
          <a:ln>
            <a:noFill/>
          </a:ln>
        </p:spPr>
      </p:pic>
    </p:spTree>
    <p:extLst>
      <p:ext uri="{BB962C8B-B14F-4D97-AF65-F5344CB8AC3E}">
        <p14:creationId xmlns:p14="http://schemas.microsoft.com/office/powerpoint/2010/main" val="888699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5BFDB80-AF43-6442-A6F3-564BCBBE6901}"/>
              </a:ext>
            </a:extLst>
          </p:cNvPr>
          <p:cNvSpPr>
            <a:spLocks noGrp="1"/>
          </p:cNvSpPr>
          <p:nvPr>
            <p:ph type="title"/>
          </p:nvPr>
        </p:nvSpPr>
        <p:spPr>
          <a:xfrm>
            <a:off x="1656962" y="-5812379"/>
            <a:ext cx="9603275" cy="1049235"/>
          </a:xfrm>
        </p:spPr>
        <p:txBody>
          <a:bodyPr/>
          <a:lstStyle/>
          <a:p>
            <a:endParaRPr lang="es-ES"/>
          </a:p>
        </p:txBody>
      </p:sp>
      <p:sp>
        <p:nvSpPr>
          <p:cNvPr id="3" name="Marcador de contenido 2">
            <a:extLst>
              <a:ext uri="{FF2B5EF4-FFF2-40B4-BE49-F238E27FC236}">
                <a16:creationId xmlns:a16="http://schemas.microsoft.com/office/drawing/2014/main" xmlns="" id="{588B0FC5-D451-2443-B5E5-1FA169A73DEF}"/>
              </a:ext>
            </a:extLst>
          </p:cNvPr>
          <p:cNvSpPr>
            <a:spLocks noGrp="1"/>
          </p:cNvSpPr>
          <p:nvPr>
            <p:ph idx="1"/>
          </p:nvPr>
        </p:nvSpPr>
        <p:spPr>
          <a:xfrm>
            <a:off x="812600" y="-107157"/>
            <a:ext cx="11019235" cy="3912591"/>
          </a:xfrm>
        </p:spPr>
        <p:txBody>
          <a:bodyPr>
            <a:normAutofit fontScale="25000" lnSpcReduction="20000"/>
          </a:bodyPr>
          <a:lstStyle/>
          <a:p>
            <a:pPr lvl="0" algn="l"/>
            <a:endParaRPr lang="es-ES" sz="6400">
              <a:solidFill>
                <a:srgbClr val="00CC00"/>
              </a:solidFill>
            </a:endParaRPr>
          </a:p>
          <a:p>
            <a:pPr marL="0" lvl="0" indent="0" algn="l">
              <a:buNone/>
            </a:pPr>
            <a:r>
              <a:rPr lang="es-ES" sz="6400">
                <a:solidFill>
                  <a:srgbClr val="00CC00"/>
                </a:solidFill>
              </a:rPr>
              <a:t>Sólo había una víctima, una mujer de edad que murió de un ataque al corazón, acompañado de 16 heridos. Muchos edificios antiguos de la ciudad y pueblos de los alrededores fueron dañados y posteriormente demolidas. sufrieron pérdidas significativas y edificios monumentales de la ciudad, entre los que destacan todos estos: Hospital Manolopouleio, el Metropolitan Palace, las iglesias de Agios Nikolaos, Agia Kyriaki y Agios Dionysios</a:t>
            </a:r>
            <a:r>
              <a:rPr lang="es-ES" sz="1800" b="1">
                <a:solidFill>
                  <a:srgbClr val="007826"/>
                </a:solidFill>
              </a:rPr>
              <a:t>		</a:t>
            </a:r>
            <a:r>
              <a:rPr lang="es-ES" sz="6200" b="1">
                <a:solidFill>
                  <a:srgbClr val="007826"/>
                </a:solidFill>
              </a:rPr>
              <a:t>										    </a:t>
            </a:r>
          </a:p>
          <a:p>
            <a:pPr marL="0" lvl="0" indent="0" algn="l">
              <a:buNone/>
            </a:pPr>
            <a:endParaRPr lang="es-ES" sz="6200" b="1">
              <a:solidFill>
                <a:srgbClr val="007826"/>
              </a:solidFill>
            </a:endParaRPr>
          </a:p>
          <a:p>
            <a:pPr marL="0" lvl="0" indent="0" algn="l">
              <a:buNone/>
            </a:pPr>
            <a:endParaRPr lang="es-ES" sz="6200" b="1">
              <a:solidFill>
                <a:srgbClr val="007826"/>
              </a:solidFill>
            </a:endParaRPr>
          </a:p>
          <a:p>
            <a:pPr marL="0" lvl="0" indent="0" algn="l">
              <a:buNone/>
            </a:pPr>
            <a:endParaRPr lang="es-ES" sz="6200" b="1">
              <a:solidFill>
                <a:srgbClr val="007826"/>
              </a:solidFill>
            </a:endParaRPr>
          </a:p>
          <a:p>
            <a:pPr marL="0" lvl="0" indent="0" algn="l">
              <a:buNone/>
            </a:pPr>
            <a:endParaRPr lang="es-ES" sz="6200" b="1">
              <a:solidFill>
                <a:srgbClr val="007826"/>
              </a:solidFill>
            </a:endParaRPr>
          </a:p>
          <a:p>
            <a:pPr marL="0" lvl="0" indent="0" algn="l">
              <a:buNone/>
            </a:pPr>
            <a:endParaRPr lang="es-ES" sz="6200" b="1">
              <a:solidFill>
                <a:srgbClr val="007826"/>
              </a:solidFill>
            </a:endParaRPr>
          </a:p>
          <a:p>
            <a:pPr marL="0" lvl="0" indent="0" algn="l">
              <a:buNone/>
            </a:pPr>
            <a:endParaRPr lang="es-ES" sz="6200" b="1">
              <a:solidFill>
                <a:srgbClr val="007826"/>
              </a:solidFill>
            </a:endParaRPr>
          </a:p>
          <a:p>
            <a:pPr marL="0" lvl="0" indent="0" algn="l">
              <a:buNone/>
            </a:pPr>
            <a:endParaRPr lang="es-ES" sz="6200" b="1">
              <a:solidFill>
                <a:srgbClr val="007826"/>
              </a:solidFill>
            </a:endParaRPr>
          </a:p>
          <a:p>
            <a:pPr marL="0" lvl="0" indent="0" algn="l">
              <a:buNone/>
            </a:pPr>
            <a:r>
              <a:rPr lang="es-ES" sz="8000" b="1">
                <a:solidFill>
                  <a:srgbClr val="007826"/>
                </a:solidFill>
              </a:rPr>
              <a:t>There was only one victim, an old woman who died of a heart attack, accompanied by 16 wounded. Many old buildings of the city and surrounding towns were damaged and later demolished. Suffered significant losses and monumental buildings of the city, including all of them: Manolopouleio Hospital, the Metropolitan Palace, the churches of Agios Nikolaos, Agia Kyriaki and Agios Dionysios.</a:t>
            </a:r>
          </a:p>
          <a:p>
            <a:pPr marL="0" indent="0">
              <a:buNone/>
            </a:pPr>
            <a:endParaRPr lang="es-ES"/>
          </a:p>
        </p:txBody>
      </p:sp>
      <p:pic>
        <p:nvPicPr>
          <p:cNvPr id="5" name="Imagen 4">
            <a:extLst>
              <a:ext uri="{FF2B5EF4-FFF2-40B4-BE49-F238E27FC236}">
                <a16:creationId xmlns:a16="http://schemas.microsoft.com/office/drawing/2014/main" xmlns="" id="{9883064E-D1C0-DD43-AE40-83C1946E1877}"/>
              </a:ext>
            </a:extLst>
          </p:cNvPr>
          <p:cNvPicPr>
            <a:picLocks noChangeAspect="1"/>
          </p:cNvPicPr>
          <p:nvPr/>
        </p:nvPicPr>
        <p:blipFill>
          <a:blip r:embed="rId2">
            <a:lum/>
            <a:alphaModFix/>
          </a:blip>
          <a:srcRect/>
          <a:stretch>
            <a:fillRect/>
          </a:stretch>
        </p:blipFill>
        <p:spPr>
          <a:xfrm>
            <a:off x="3126701" y="1410349"/>
            <a:ext cx="4877203" cy="2617787"/>
          </a:xfrm>
          <a:prstGeom prst="rect">
            <a:avLst/>
          </a:prstGeom>
          <a:noFill/>
          <a:ln>
            <a:noFill/>
          </a:ln>
        </p:spPr>
      </p:pic>
    </p:spTree>
    <p:extLst>
      <p:ext uri="{BB962C8B-B14F-4D97-AF65-F5344CB8AC3E}">
        <p14:creationId xmlns:p14="http://schemas.microsoft.com/office/powerpoint/2010/main" val="3070152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7653436-EF9E-5443-9385-995FFEC5338E}"/>
              </a:ext>
            </a:extLst>
          </p:cNvPr>
          <p:cNvSpPr>
            <a:spLocks noGrp="1"/>
          </p:cNvSpPr>
          <p:nvPr>
            <p:ph type="title"/>
          </p:nvPr>
        </p:nvSpPr>
        <p:spPr>
          <a:xfrm>
            <a:off x="3532196" y="-4740817"/>
            <a:ext cx="9603275" cy="1049235"/>
          </a:xfrm>
        </p:spPr>
        <p:txBody>
          <a:bodyPr/>
          <a:lstStyle/>
          <a:p>
            <a:endParaRPr lang="es-ES"/>
          </a:p>
        </p:txBody>
      </p:sp>
      <p:sp>
        <p:nvSpPr>
          <p:cNvPr id="3" name="Marcador de contenido 2">
            <a:extLst>
              <a:ext uri="{FF2B5EF4-FFF2-40B4-BE49-F238E27FC236}">
                <a16:creationId xmlns:a16="http://schemas.microsoft.com/office/drawing/2014/main" xmlns="" id="{2ED81E0F-E019-E742-950B-379BBAD83193}"/>
              </a:ext>
            </a:extLst>
          </p:cNvPr>
          <p:cNvSpPr>
            <a:spLocks noGrp="1"/>
          </p:cNvSpPr>
          <p:nvPr>
            <p:ph idx="1"/>
          </p:nvPr>
        </p:nvSpPr>
        <p:spPr>
          <a:xfrm>
            <a:off x="1573563" y="214312"/>
            <a:ext cx="8893022" cy="6250781"/>
          </a:xfrm>
        </p:spPr>
        <p:txBody>
          <a:bodyPr>
            <a:normAutofit fontScale="85000" lnSpcReduction="20000"/>
          </a:bodyPr>
          <a:lstStyle/>
          <a:p>
            <a:pPr marL="0" lvl="0" indent="0" algn="r">
              <a:buNone/>
            </a:pPr>
            <a:r>
              <a:rPr lang="es-ES" sz="2000">
                <a:solidFill>
                  <a:srgbClr val="00CC00"/>
                </a:solidFill>
              </a:rPr>
              <a:t>Varios edificios protegidos fueron restauradas, pero otros, como Manolopouleio y la casa Papagianni en la calle Ermou, se levantan hoy gravemente heridos, que recuerdan la destrucción de ese día y la falta de fiabilidad enloquecedora del Estado griego y el gobierno local.</a:t>
            </a:r>
          </a:p>
          <a:p>
            <a:pPr lvl="0" algn="ctr"/>
            <a:endParaRPr lang="es-ES" sz="2600">
              <a:solidFill>
                <a:srgbClr val="007826"/>
              </a:solidFill>
            </a:endParaRPr>
          </a:p>
          <a:p>
            <a:pPr lvl="0" algn="ctr"/>
            <a:endParaRPr lang="es-ES" sz="2600">
              <a:solidFill>
                <a:srgbClr val="007826"/>
              </a:solidFill>
            </a:endParaRPr>
          </a:p>
          <a:p>
            <a:pPr lvl="0" algn="ctr"/>
            <a:endParaRPr lang="es-ES" sz="2600">
              <a:solidFill>
                <a:srgbClr val="007826"/>
              </a:solidFill>
            </a:endParaRPr>
          </a:p>
          <a:p>
            <a:pPr lvl="0" algn="ctr"/>
            <a:endParaRPr lang="es-ES" sz="2600">
              <a:solidFill>
                <a:srgbClr val="007826"/>
              </a:solidFill>
            </a:endParaRPr>
          </a:p>
          <a:p>
            <a:pPr lvl="0" algn="ctr"/>
            <a:endParaRPr lang="es-ES" sz="2600">
              <a:solidFill>
                <a:srgbClr val="007826"/>
              </a:solidFill>
            </a:endParaRPr>
          </a:p>
          <a:p>
            <a:pPr lvl="0" algn="ctr"/>
            <a:endParaRPr lang="es-ES" sz="2600">
              <a:solidFill>
                <a:srgbClr val="007826"/>
              </a:solidFill>
            </a:endParaRPr>
          </a:p>
          <a:p>
            <a:pPr lvl="0" algn="ctr"/>
            <a:endParaRPr lang="es-ES" sz="2600">
              <a:solidFill>
                <a:srgbClr val="007826"/>
              </a:solidFill>
            </a:endParaRPr>
          </a:p>
          <a:p>
            <a:pPr lvl="0" algn="ctr"/>
            <a:endParaRPr lang="es-ES" sz="2600">
              <a:solidFill>
                <a:srgbClr val="007826"/>
              </a:solidFill>
            </a:endParaRPr>
          </a:p>
          <a:p>
            <a:pPr marL="0" lvl="0" indent="0" algn="l">
              <a:buNone/>
            </a:pPr>
            <a:r>
              <a:rPr lang="es-ES" sz="2400" b="1">
                <a:solidFill>
                  <a:srgbClr val="007826"/>
                </a:solidFill>
              </a:rPr>
              <a:t>Several protected buildings were restored, but others, such as Manolopouleio and the Papagianni house on Ermou Street, are today seriously injured, reminding of the destruction of that day and the maddening lack of reliability of the Greek state and local government.</a:t>
            </a:r>
            <a:endParaRPr lang="es-ES"/>
          </a:p>
        </p:txBody>
      </p:sp>
      <p:pic>
        <p:nvPicPr>
          <p:cNvPr id="5" name="Imagen 4">
            <a:extLst>
              <a:ext uri="{FF2B5EF4-FFF2-40B4-BE49-F238E27FC236}">
                <a16:creationId xmlns:a16="http://schemas.microsoft.com/office/drawing/2014/main" xmlns="" id="{639BED4B-7511-3A4E-B1BE-077DC3C86F2A}"/>
              </a:ext>
            </a:extLst>
          </p:cNvPr>
          <p:cNvPicPr>
            <a:picLocks noChangeAspect="1"/>
          </p:cNvPicPr>
          <p:nvPr/>
        </p:nvPicPr>
        <p:blipFill>
          <a:blip r:embed="rId2">
            <a:lum/>
            <a:alphaModFix/>
          </a:blip>
          <a:srcRect/>
          <a:stretch>
            <a:fillRect/>
          </a:stretch>
        </p:blipFill>
        <p:spPr>
          <a:xfrm>
            <a:off x="1795814" y="1157624"/>
            <a:ext cx="8206427" cy="3610828"/>
          </a:xfrm>
          <a:prstGeom prst="rect">
            <a:avLst/>
          </a:prstGeom>
          <a:noFill/>
          <a:ln>
            <a:noFill/>
          </a:ln>
        </p:spPr>
      </p:pic>
    </p:spTree>
    <p:extLst>
      <p:ext uri="{BB962C8B-B14F-4D97-AF65-F5344CB8AC3E}">
        <p14:creationId xmlns:p14="http://schemas.microsoft.com/office/powerpoint/2010/main" val="59058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6633E47-2C19-2F45-8F22-47323A21D1D6}"/>
              </a:ext>
            </a:extLst>
          </p:cNvPr>
          <p:cNvSpPr>
            <a:spLocks noGrp="1"/>
          </p:cNvSpPr>
          <p:nvPr>
            <p:ph type="title"/>
          </p:nvPr>
        </p:nvSpPr>
        <p:spPr>
          <a:xfrm>
            <a:off x="2978556" y="-5240879"/>
            <a:ext cx="9603275" cy="1049235"/>
          </a:xfrm>
        </p:spPr>
        <p:txBody>
          <a:bodyPr/>
          <a:lstStyle/>
          <a:p>
            <a:endParaRPr lang="es-ES"/>
          </a:p>
        </p:txBody>
      </p:sp>
      <p:sp>
        <p:nvSpPr>
          <p:cNvPr id="5" name="Rectangle 3">
            <a:extLst>
              <a:ext uri="{FF2B5EF4-FFF2-40B4-BE49-F238E27FC236}">
                <a16:creationId xmlns:a16="http://schemas.microsoft.com/office/drawing/2014/main" xmlns="" id="{5B471A5C-48E2-3C44-BFED-A7052762D7C6}"/>
              </a:ext>
            </a:extLst>
          </p:cNvPr>
          <p:cNvSpPr>
            <a:spLocks noGrp="1"/>
          </p:cNvSpPr>
          <p:nvPr>
            <p:ph idx="1"/>
          </p:nvPr>
        </p:nvSpPr>
        <p:spPr>
          <a:xfrm>
            <a:off x="0" y="274442"/>
            <a:ext cx="11981648" cy="5610222"/>
          </a:xfrm>
          <a:prstGeom prst="rect">
            <a:avLst/>
          </a:prstGeom>
        </p:spPr>
        <p:txBody>
          <a:bodyPr vert="horz" wrap="square" lIns="90000" tIns="46800" rIns="90000" bIns="46800" fromWordArt="1" anchor="ctr" anchorCtr="1" compatLnSpc="0">
            <a:prstTxWarp prst="textPlain">
              <a:avLst/>
            </a:prstTxWarp>
            <a:noAutofit/>
          </a:bodyPr>
          <a:lstStyle/>
          <a:p>
            <a:pPr marL="0" marR="0" lvl="0" indent="0" algn="l" rtl="0" hangingPunct="0">
              <a:lnSpc>
                <a:spcPct val="100000"/>
              </a:lnSpc>
              <a:spcBef>
                <a:spcPts val="0"/>
              </a:spcBef>
              <a:spcAft>
                <a:spcPts val="0"/>
              </a:spcAft>
              <a:buNone/>
              <a:tabLst/>
            </a:pPr>
            <a:r>
              <a:rPr lang="es-ES" sz="2400" b="0" i="0" u="none" strike="noStrike" kern="1200" baseline="0">
                <a:ln w="9360">
                  <a:solidFill>
                    <a:srgbClr val="000000"/>
                  </a:solidFill>
                  <a:prstDash val="solid"/>
                  <a:miter/>
                </a:ln>
                <a:solidFill>
                  <a:srgbClr val="000000"/>
                </a:solidFill>
                <a:latin typeface="Arial Black" pitchFamily="18"/>
                <a:ea typeface="MS Gothic" pitchFamily="2"/>
                <a:cs typeface="Tahoma" pitchFamily="2"/>
              </a:rPr>
              <a:t>THE END</a:t>
            </a:r>
          </a:p>
          <a:p>
            <a:pPr marL="0" marR="0" lvl="0" indent="0" algn="l" hangingPunct="0">
              <a:lnSpc>
                <a:spcPct val="100000"/>
              </a:lnSpc>
              <a:spcBef>
                <a:spcPts val="0"/>
              </a:spcBef>
              <a:spcAft>
                <a:spcPts val="0"/>
              </a:spcAft>
              <a:buNone/>
              <a:tabLst/>
            </a:pPr>
            <a:r>
              <a:rPr lang="es-ES" sz="2400" b="0" i="0" u="none" strike="noStrike" kern="1200" baseline="0">
                <a:ln w="9360">
                  <a:solidFill>
                    <a:srgbClr val="000000"/>
                  </a:solidFill>
                  <a:prstDash val="solid"/>
                  <a:miter/>
                </a:ln>
                <a:solidFill>
                  <a:srgbClr val="000000"/>
                </a:solidFill>
                <a:latin typeface="Arial Black" pitchFamily="18"/>
                <a:ea typeface="MS Gothic" pitchFamily="2"/>
                <a:cs typeface="Tahoma" pitchFamily="2"/>
              </a:rPr>
              <a:t> </a:t>
            </a:r>
            <a:r>
              <a:rPr lang="es-ES">
                <a:solidFill>
                  <a:schemeClr val="accent2">
                    <a:lumMod val="40000"/>
                    <a:lumOff val="60000"/>
                  </a:schemeClr>
                </a:solidFill>
              </a:rPr>
              <a:t>Ana Pérez</a:t>
            </a:r>
            <a:endParaRPr lang="es-ES" sz="2400" i="0" u="none" kern="1200" baseline="0">
              <a:ln w="9360">
                <a:solidFill>
                  <a:srgbClr val="000000"/>
                </a:solidFill>
                <a:prstDash val="solid"/>
                <a:miter/>
              </a:ln>
              <a:solidFill>
                <a:schemeClr val="accent2">
                  <a:lumMod val="40000"/>
                  <a:lumOff val="60000"/>
                </a:schemeClr>
              </a:solidFill>
              <a:latin typeface="Abadi" panose="020B0604020104020204" pitchFamily="34" charset="0"/>
              <a:ea typeface="MS Gothic" pitchFamily="2"/>
              <a:cs typeface="Tahoma" pitchFamily="2"/>
            </a:endParaRPr>
          </a:p>
        </p:txBody>
      </p:sp>
    </p:spTree>
    <p:extLst>
      <p:ext uri="{BB962C8B-B14F-4D97-AF65-F5344CB8AC3E}">
        <p14:creationId xmlns:p14="http://schemas.microsoft.com/office/powerpoint/2010/main" val="2875339971"/>
      </p:ext>
    </p:extLst>
  </p:cSld>
  <p:clrMapOvr>
    <a:masterClrMapping/>
  </p:clrMapOvr>
</p:sld>
</file>

<file path=ppt/theme/theme1.xml><?xml version="1.0" encoding="utf-8"?>
<a:theme xmlns:a="http://schemas.openxmlformats.org/drawingml/2006/main" name="Galería">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0</TotalTime>
  <Words>518</Words>
  <Application>Microsoft Office PowerPoint</Application>
  <PresentationFormat>Panorámica</PresentationFormat>
  <Paragraphs>47</Paragraphs>
  <Slides>6</Slides>
  <Notes>0</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6</vt:i4>
      </vt:variant>
    </vt:vector>
  </HeadingPairs>
  <TitlesOfParts>
    <vt:vector size="16" baseType="lpstr">
      <vt:lpstr>Microsoft YaHei</vt:lpstr>
      <vt:lpstr>MS Gothic</vt:lpstr>
      <vt:lpstr>Abadi</vt:lpstr>
      <vt:lpstr>Arial</vt:lpstr>
      <vt:lpstr>Arial Black</vt:lpstr>
      <vt:lpstr>Corbel</vt:lpstr>
      <vt:lpstr>Gill Sans MT</vt:lpstr>
      <vt:lpstr>Mangal</vt:lpstr>
      <vt:lpstr>Tahoma</vt:lpstr>
      <vt:lpstr>Galería</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Usuario</cp:lastModifiedBy>
  <cp:revision>22</cp:revision>
  <dcterms:modified xsi:type="dcterms:W3CDTF">2017-10-05T19:33:55Z</dcterms:modified>
</cp:coreProperties>
</file>