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61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0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3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5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9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7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0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6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9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4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8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25805E-26B7-45D9-ADF8-109AA16B1CE1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B9255B-FBAC-4170-A6C1-FE4AAA1F9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4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isultati immagini per cuando la tierra tiembla era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3" y="927278"/>
            <a:ext cx="3683359" cy="37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00" y="927278"/>
            <a:ext cx="2667372" cy="17814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80" y="1815560"/>
            <a:ext cx="2676376" cy="17862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78" y="3601843"/>
            <a:ext cx="2743200" cy="1828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4150823"/>
            <a:ext cx="278001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57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8000">
        <p15:prstTrans prst="wind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07186" y="665658"/>
            <a:ext cx="8123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Pyrgos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it-IT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earthquake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on 26</a:t>
            </a:r>
            <a:r>
              <a:rPr lang="it-IT" sz="1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march 1993</a:t>
            </a:r>
            <a:endParaRPr lang="it-IT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1761310"/>
            <a:ext cx="4175608" cy="4832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 26 march 1993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Pyrgos,a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municipality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in western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Greece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, and the western part of the Peloponnese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were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shocked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from an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earthquake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magnitude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5.5 on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Richter’s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scale ,the last of the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many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that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happened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since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the end of 1992 </a:t>
            </a:r>
            <a:endParaRPr lang="it-IT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176131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223972" y="1442902"/>
            <a:ext cx="3331335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Il 26 marzo 1993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Pyrgos,un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comune nella Grecia occidentale ,e la zona occidentale del Peloponneso furono scosse da un </a:t>
            </a:r>
            <a:r>
              <a:rPr lang="it-IT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terremoto,l</a:t>
            </a:r>
            <a:r>
              <a:rPr lang="it-IT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ultimo dei tanti verificati dalla fine del 1992   di magnitudo 5.5 sulla scala Richter,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42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80789" y="7899672"/>
            <a:ext cx="3951336" cy="10002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earthquke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caused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by oblique-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normal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split on a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north-dipping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and WNW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tranding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fault,it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also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reactivated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Alfio and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Grape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.The Alfio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fraben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most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active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structure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the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basin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long 25 km and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segmented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along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strike by transfer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zones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Activity in this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shows that transfer zones are the focus for the concentration of seismic activity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thus the concept of transfer zones is important for understanding the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earthquake.</a:t>
            </a:r>
            <a:endParaRPr lang="it-IT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AutoShape 2" descr="Risultati immagini per graben"/>
          <p:cNvSpPr>
            <a:spLocks noChangeAspect="1" noChangeArrowheads="1"/>
          </p:cNvSpPr>
          <p:nvPr/>
        </p:nvSpPr>
        <p:spPr bwMode="auto">
          <a:xfrm>
            <a:off x="155574" y="-144463"/>
            <a:ext cx="1877723" cy="18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graben"/>
          <p:cNvSpPr>
            <a:spLocks noChangeAspect="1" noChangeArrowheads="1"/>
          </p:cNvSpPr>
          <p:nvPr/>
        </p:nvSpPr>
        <p:spPr bwMode="auto">
          <a:xfrm flipH="1">
            <a:off x="11112" y="-144463"/>
            <a:ext cx="144463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Risultati immagini per gra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4203512"/>
            <a:ext cx="6305265" cy="21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87354" y="668740"/>
            <a:ext cx="9689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earthquake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caused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by oblique-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normal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split on a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north-dipping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and WNW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tranding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fault,it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also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reactivated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Alfio and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Grape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.The Alfio </a:t>
            </a:r>
            <a:r>
              <a:rPr lang="it-IT" sz="2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raben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most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active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structure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the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basin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,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long 25 km and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segmented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along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strike by transfer </a:t>
            </a:r>
            <a:r>
              <a:rPr lang="it-IT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zones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Activity in this </a:t>
            </a:r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shows that transfer zones are the focus for the concentration of seismic activity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thus the concept of transfer zones is important for understanding the </a:t>
            </a:r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earthquake.</a:t>
            </a:r>
            <a:endParaRPr lang="it-IT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46975" y="710158"/>
            <a:ext cx="1092819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Il terremoto 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è stato causato da una divisione obliquo-normale su un distacco di nord-immersione e WNW, ha anche riattivato </a:t>
            </a:r>
            <a:r>
              <a:rPr lang="it-IT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 fosse tettoniche (</a:t>
            </a:r>
            <a:r>
              <a:rPr lang="it-IT" sz="2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</a:t>
            </a:r>
            <a:r>
              <a:rPr lang="it-IT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Alfio e </a:t>
            </a:r>
            <a:r>
              <a:rPr lang="it-IT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Grape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L'Alfio </a:t>
            </a:r>
            <a:r>
              <a:rPr lang="it-IT" sz="2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</a:t>
            </a:r>
            <a:r>
              <a:rPr lang="it-IT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è la struttura più attiva nel bacino di </a:t>
            </a:r>
            <a:r>
              <a:rPr lang="it-IT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è lunga 25 km ed è segmentata lungo il suo </a:t>
            </a:r>
            <a:r>
              <a:rPr lang="it-IT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percorso dalle 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zone di trasferimento. L'attività in questo </a:t>
            </a:r>
            <a:r>
              <a:rPr lang="it-IT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graben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dimostra che le zone di trasferimento sono il fulcro della concentrazione dell'attività sismica</a:t>
            </a:r>
          </a:p>
          <a:p>
            <a:pPr algn="ctr"/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 quindi il concetto di zone di trasferimento è importante per comprendere il terremoto di </a:t>
            </a:r>
            <a:r>
              <a:rPr lang="it-IT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Pyrgos</a:t>
            </a:r>
            <a:r>
              <a:rPr lang="it-IT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4" name="Picture 6" descr="Risultati immagini per gra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4203512"/>
            <a:ext cx="6305265" cy="21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3741" y="764842"/>
            <a:ext cx="10938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The main shock caused serious damage in </a:t>
            </a:r>
            <a:r>
              <a:rPr lang="en-US" b="1" dirty="0" err="1">
                <a:ln/>
                <a:solidFill>
                  <a:schemeClr val="accent1">
                    <a:lumMod val="75000"/>
                  </a:schemeClr>
                </a:solidFill>
              </a:rPr>
              <a:t>Pyrgos</a:t>
            </a:r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 and the surrounding area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within a radius of 15–20 km. Landslides at 47 locations and liquefaction phenomena at 7 localities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within an area of 145 km‘ were caused by the earthquake. The most severe damages were observed in </a:t>
            </a:r>
            <a:r>
              <a:rPr lang="en-US" b="1" dirty="0" err="1">
                <a:ln/>
                <a:solidFill>
                  <a:schemeClr val="accent1">
                    <a:lumMod val="75000"/>
                  </a:schemeClr>
                </a:solidFill>
              </a:rPr>
              <a:t>Pyrgos</a:t>
            </a:r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where at least 50% of the buildings were considerably </a:t>
            </a:r>
            <a:r>
              <a:rPr lang="en-US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hit.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32833" y="2377869"/>
            <a:ext cx="4061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Lo shock principale ha causato gravi danni a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Pyrgos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e all'area circostante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entro un raggio di 15-20 km. Fronti a 47 posizioni e fenomeni di liquefazione in 7 località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all'interno di una zona di 145 km 'sono stati causati dal terremoto. I danni più gravi sono stati osservati in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Pyrgos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dove almeno il 50% degli edifici sono stati notevolmente colpiti. 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2377869"/>
            <a:ext cx="4739425" cy="3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23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4096" y="716046"/>
            <a:ext cx="10715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Damages </a:t>
            </a:r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in the surrounding area was significant, especially in settlements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and population </a:t>
            </a:r>
            <a:r>
              <a:rPr lang="en-US" b="1" dirty="0" err="1">
                <a:ln/>
                <a:solidFill>
                  <a:schemeClr val="accent1">
                    <a:lumMod val="75000"/>
                  </a:schemeClr>
                </a:solidFill>
              </a:rPr>
              <a:t>centres</a:t>
            </a:r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 that consisted of old, stone buildings.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The geographical distribution of the damage was not uniform in the affected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area. Specifically, impressively unequal geographical distribution of damage was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observed in </a:t>
            </a:r>
            <a:r>
              <a:rPr lang="en-US" b="1" dirty="0" err="1">
                <a:ln/>
                <a:solidFill>
                  <a:schemeClr val="accent1">
                    <a:lumMod val="75000"/>
                  </a:schemeClr>
                </a:solidFill>
              </a:rPr>
              <a:t>Pyrgos</a:t>
            </a:r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 . In the broader region there was an equivalent</a:t>
            </a:r>
          </a:p>
          <a:p>
            <a:pPr algn="ctr"/>
            <a:r>
              <a:rPr lang="en-US" b="1" dirty="0">
                <a:ln/>
                <a:solidFill>
                  <a:schemeClr val="accent1">
                    <a:lumMod val="75000"/>
                  </a:schemeClr>
                </a:solidFill>
              </a:rPr>
              <a:t>differentiation in the geographical distribution of damage.</a:t>
            </a:r>
            <a:endParaRPr lang="it-IT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34096" y="2683588"/>
            <a:ext cx="50613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danni nell'area circostante sono stati significativi, soprattutto negli insediamenti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centri di popolazione che consistevano di vecchi edifici in pietra.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ripartizione geografica del danno non era uniforme nei colpiti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zona. In particolare, la distribuzione geografica del danno era impressionante e ineguale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osservato in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Pyrgos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Nella regione più ampia c'era un equivalente</a:t>
            </a:r>
          </a:p>
          <a:p>
            <a:pPr algn="ctr"/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differenziazione della distribuzione geografica dei danni.</a:t>
            </a:r>
          </a:p>
        </p:txBody>
      </p:sp>
    </p:spTree>
    <p:extLst>
      <p:ext uri="{BB962C8B-B14F-4D97-AF65-F5344CB8AC3E}">
        <p14:creationId xmlns:p14="http://schemas.microsoft.com/office/powerpoint/2010/main" val="39159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08584" y="1515234"/>
            <a:ext cx="281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MADE BY: </a:t>
            </a:r>
            <a:endParaRPr lang="it-IT" sz="40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31469" y="1382285"/>
            <a:ext cx="625030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000" b="1" dirty="0" smtClean="0">
                <a:ln/>
                <a:solidFill>
                  <a:schemeClr val="accent4"/>
                </a:solidFill>
              </a:rPr>
              <a:t>CLEMENTE VITTORIA</a:t>
            </a:r>
          </a:p>
          <a:p>
            <a:pPr algn="ctr"/>
            <a:r>
              <a:rPr lang="it-IT" sz="4000" b="1" cap="none" spc="0" dirty="0" smtClean="0">
                <a:ln/>
                <a:solidFill>
                  <a:schemeClr val="accent4"/>
                </a:solidFill>
                <a:effectLst/>
              </a:rPr>
              <a:t>DAMIANO ASSUNTA</a:t>
            </a:r>
          </a:p>
          <a:p>
            <a:pPr algn="ctr"/>
            <a:r>
              <a:rPr lang="it-IT" sz="4000" b="1" dirty="0" smtClean="0">
                <a:ln/>
                <a:solidFill>
                  <a:schemeClr val="accent4"/>
                </a:solidFill>
              </a:rPr>
              <a:t>DE MIZIO VINCENZO</a:t>
            </a:r>
          </a:p>
          <a:p>
            <a:pPr algn="ctr"/>
            <a:r>
              <a:rPr lang="it-IT" sz="4000" b="1" cap="none" spc="0" dirty="0" smtClean="0">
                <a:ln/>
                <a:solidFill>
                  <a:schemeClr val="accent4"/>
                </a:solidFill>
                <a:effectLst/>
              </a:rPr>
              <a:t>DE SIMONE VERONICA </a:t>
            </a:r>
          </a:p>
          <a:p>
            <a:pPr algn="ctr"/>
            <a:r>
              <a:rPr lang="it-IT" sz="4000" b="1" dirty="0" smtClean="0">
                <a:ln/>
                <a:solidFill>
                  <a:schemeClr val="accent4"/>
                </a:solidFill>
              </a:rPr>
              <a:t>GALLO GAIA VALERIA</a:t>
            </a:r>
            <a:endParaRPr lang="it-IT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0044" y="4937026"/>
            <a:ext cx="5748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Biennio 2016-2018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2201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620</Words>
  <Application>Microsoft Office PowerPoint</Application>
  <PresentationFormat>Personalizzato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toshiba</dc:creator>
  <cp:lastModifiedBy>docente04</cp:lastModifiedBy>
  <cp:revision>20</cp:revision>
  <dcterms:created xsi:type="dcterms:W3CDTF">2017-10-04T03:45:24Z</dcterms:created>
  <dcterms:modified xsi:type="dcterms:W3CDTF">2017-10-16T10:50:08Z</dcterms:modified>
</cp:coreProperties>
</file>