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1" r:id="rId2"/>
    <p:sldId id="256" r:id="rId3"/>
    <p:sldId id="270" r:id="rId4"/>
    <p:sldId id="264" r:id="rId5"/>
    <p:sldId id="265" r:id="rId6"/>
    <p:sldId id="258" r:id="rId7"/>
    <p:sldId id="259" r:id="rId8"/>
    <p:sldId id="262" r:id="rId9"/>
    <p:sldId id="268" r:id="rId10"/>
    <p:sldId id="266" r:id="rId11"/>
    <p:sldId id="267" r:id="rId12"/>
    <p:sldId id="274" r:id="rId13"/>
    <p:sldId id="275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1622" autoAdjust="0"/>
  </p:normalViewPr>
  <p:slideViewPr>
    <p:cSldViewPr snapToGrid="0">
      <p:cViewPr varScale="1">
        <p:scale>
          <a:sx n="72" d="100"/>
          <a:sy n="72" d="100"/>
        </p:scale>
        <p:origin x="-4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krotiri_(Santorini)" TargetMode="External"/><Relationship Id="rId13" Type="http://schemas.openxmlformats.org/officeDocument/2006/relationships/hyperlink" Target="https://www.in2greece.com/english/places/summer/islands/santorini.htm" TargetMode="External"/><Relationship Id="rId3" Type="http://schemas.openxmlformats.org/officeDocument/2006/relationships/hyperlink" Target="https://en.wikipedia.org/wiki/Island_arc" TargetMode="External"/><Relationship Id="rId7" Type="http://schemas.openxmlformats.org/officeDocument/2006/relationships/hyperlink" Target="https://en.wikipedia.org/wiki/Santorini" TargetMode="External"/><Relationship Id="rId12" Type="http://schemas.openxmlformats.org/officeDocument/2006/relationships/hyperlink" Target="https://www.volcanodiscovery.com/santorini/1950-eruption.html" TargetMode="External"/><Relationship Id="rId2" Type="http://schemas.openxmlformats.org/officeDocument/2006/relationships/hyperlink" Target="https://en.wikipedia.org/wiki/South_Aegean_Volcanic_Arc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patrisnews.com/23-hronia-apo-ton-katastrofiko-seismo-toy-1993-photos/" TargetMode="External"/><Relationship Id="rId11" Type="http://schemas.openxmlformats.org/officeDocument/2006/relationships/hyperlink" Target="https://www.greeka.com/cyclades/santorini/santorini-excursions/santorini-volcano.htm" TargetMode="External"/><Relationship Id="rId5" Type="http://schemas.openxmlformats.org/officeDocument/2006/relationships/hyperlink" Target="https://en.wikipedia.org/wiki/Pyrgos,_Elis" TargetMode="External"/><Relationship Id="rId10" Type="http://schemas.openxmlformats.org/officeDocument/2006/relationships/hyperlink" Target="https://en.wikipedia.org/wiki/Minoan_eruption" TargetMode="External"/><Relationship Id="rId4" Type="http://schemas.openxmlformats.org/officeDocument/2006/relationships/hyperlink" Target="https://en.wikipedia.org/wiki/Olympia,_Greece" TargetMode="External"/><Relationship Id="rId9" Type="http://schemas.openxmlformats.org/officeDocument/2006/relationships/hyperlink" Target="https://en.wikipedia.org/wiki/Nea_Kameni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Εικόνα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10972800" y="616226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11476383" y="6488668"/>
            <a:ext cx="71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48985" y="1219200"/>
            <a:ext cx="5713206" cy="967409"/>
          </a:xfrm>
        </p:spPr>
        <p:txBody>
          <a:bodyPr>
            <a:normAutofit/>
          </a:bodyPr>
          <a:lstStyle/>
          <a:p>
            <a:r>
              <a:rPr lang="fr-FR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PIRGOS</a:t>
            </a:r>
            <a:endParaRPr lang="el-GR" sz="4000" dirty="0"/>
          </a:p>
        </p:txBody>
      </p:sp>
      <p:pic>
        <p:nvPicPr>
          <p:cNvPr id="7" name="6 - Θέση εικόνας" descr="images (3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163" r="14163"/>
          <a:stretch>
            <a:fillRect/>
          </a:stretch>
        </p:blipFill>
        <p:spPr>
          <a:xfrm>
            <a:off x="7594600" y="914401"/>
            <a:ext cx="3934791" cy="4112110"/>
          </a:xfrm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495976" y="1934817"/>
            <a:ext cx="5426158" cy="3018182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Pyrgos</a:t>
            </a:r>
            <a:r>
              <a:rPr lang="en-US" sz="2400" dirty="0" smtClean="0"/>
              <a:t> is the capital of the Elias prefecture of Greece. The city is located in the western part of the Peloponnese, in the middle of a plain.</a:t>
            </a:r>
            <a:endParaRPr lang="el-GR" sz="2400" dirty="0"/>
          </a:p>
        </p:txBody>
      </p:sp>
      <p:sp>
        <p:nvSpPr>
          <p:cNvPr id="5" name="4 - TextBox"/>
          <p:cNvSpPr txBox="1"/>
          <p:nvPr/>
        </p:nvSpPr>
        <p:spPr>
          <a:xfrm>
            <a:off x="11767930" y="6546574"/>
            <a:ext cx="424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quarter" idx="13"/>
          </p:nvPr>
        </p:nvSpPr>
        <p:spPr>
          <a:xfrm>
            <a:off x="1351394" y="0"/>
            <a:ext cx="10018713" cy="1501255"/>
          </a:xfrm>
        </p:spPr>
        <p:txBody>
          <a:bodyPr>
            <a:normAutofit lnSpcReduction="10000"/>
          </a:bodyPr>
          <a:lstStyle/>
          <a:p>
            <a:r>
              <a:rPr lang="fr-F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ea typeface="+mj-ea"/>
                <a:cs typeface="+mj-cs"/>
              </a:rPr>
              <a:t>                </a:t>
            </a:r>
            <a:r>
              <a:rPr lang="fr-FR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ea typeface="+mj-ea"/>
                <a:cs typeface="+mj-cs"/>
              </a:rPr>
              <a:t>THE  EARTHQUAKE </a:t>
            </a:r>
          </a:p>
          <a:p>
            <a:r>
              <a:rPr lang="fr-F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ea typeface="+mj-ea"/>
                <a:cs typeface="+mj-cs"/>
              </a:rPr>
              <a:t>                             </a:t>
            </a:r>
            <a:r>
              <a:rPr lang="fr-FR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ea typeface="+mj-ea"/>
                <a:cs typeface="+mj-cs"/>
              </a:rPr>
              <a:t>IN PIRGOS 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>
          <a:xfrm>
            <a:off x="1156765" y="1832212"/>
            <a:ext cx="10018713" cy="426378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26 March of 1993 the city of Pirgos was hit by several earthquakes, the strongest one was 5,5 on the </a:t>
            </a:r>
            <a:r>
              <a:rPr lang="en-US" sz="2400" dirty="0" smtClean="0"/>
              <a:t>R</a:t>
            </a:r>
            <a:r>
              <a:rPr lang="en-US" sz="2400" dirty="0" smtClean="0"/>
              <a:t>ichter </a:t>
            </a:r>
            <a:r>
              <a:rPr lang="en-US" sz="2400" dirty="0" smtClean="0"/>
              <a:t>scale of earthquake intensity.</a:t>
            </a:r>
          </a:p>
          <a:p>
            <a:r>
              <a:rPr lang="en-US" sz="2400" dirty="0" smtClean="0"/>
              <a:t>Tragic consequences: </a:t>
            </a:r>
          </a:p>
          <a:p>
            <a:r>
              <a:rPr lang="en-US" sz="2400" dirty="0" smtClean="0"/>
              <a:t>    1 dead woman</a:t>
            </a:r>
          </a:p>
          <a:p>
            <a:r>
              <a:rPr lang="en-US" sz="2400" dirty="0" smtClean="0"/>
              <a:t>    16 injured persons</a:t>
            </a:r>
          </a:p>
          <a:p>
            <a:r>
              <a:rPr lang="en-US" sz="2400" dirty="0" smtClean="0"/>
              <a:t>     Critical building damages </a:t>
            </a:r>
          </a:p>
          <a:p>
            <a:endParaRPr lang="el-GR" sz="2400" dirty="0"/>
          </a:p>
        </p:txBody>
      </p:sp>
      <p:pic>
        <p:nvPicPr>
          <p:cNvPr id="5" name="4 - Εικόνα" descr="Εικόνα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900" y="3101009"/>
            <a:ext cx="5705687" cy="3427179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11622157" y="6400800"/>
            <a:ext cx="569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6734" y="1"/>
            <a:ext cx="10428646" cy="1390918"/>
          </a:xfrm>
        </p:spPr>
        <p:txBody>
          <a:bodyPr/>
          <a:lstStyle/>
          <a:p>
            <a:r>
              <a:rPr lang="fr-FR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ANCIENT OLYMPIA :</a:t>
            </a:r>
            <a:endParaRPr lang="fr-FR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226734" y="2781837"/>
            <a:ext cx="5358136" cy="3419714"/>
          </a:xfrm>
          <a:prstGeom prst="roundRect">
            <a:avLst>
              <a:gd name="adj" fmla="val 8618"/>
            </a:avLst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en-US" sz="2000" dirty="0" smtClean="0"/>
              <a:t>      Ancient </a:t>
            </a:r>
            <a:r>
              <a:rPr lang="en-US" sz="2000" dirty="0"/>
              <a:t>Olympia is located in Greece, in the </a:t>
            </a:r>
            <a:r>
              <a:rPr lang="en-US" sz="2000" dirty="0" smtClean="0"/>
              <a:t>Peloponnese. Olympia </a:t>
            </a:r>
            <a:r>
              <a:rPr lang="en-US" sz="2000" dirty="0"/>
              <a:t>hosted the first Olympic </a:t>
            </a:r>
            <a:r>
              <a:rPr lang="en-US" sz="2000" dirty="0" smtClean="0"/>
              <a:t>Games in classical times. The Olympic Games are held every four years. The Olympic flame is lit by reflection of sunlight in a parabolic mirror in front of the Temple of Hera.</a:t>
            </a:r>
            <a:endParaRPr lang="en-US" sz="2000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943" y="1390919"/>
            <a:ext cx="2164019" cy="98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1547432" y="6488668"/>
            <a:ext cx="732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12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021" y="1547576"/>
            <a:ext cx="5178819" cy="4039479"/>
          </a:xfrm>
        </p:spPr>
      </p:pic>
    </p:spTree>
    <p:extLst>
      <p:ext uri="{BB962C8B-B14F-4D97-AF65-F5344CB8AC3E}">
        <p14:creationId xmlns="" xmlns:p14="http://schemas.microsoft.com/office/powerpoint/2010/main" val="47713772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6734" y="1"/>
            <a:ext cx="10428646" cy="1390918"/>
          </a:xfrm>
        </p:spPr>
        <p:txBody>
          <a:bodyPr/>
          <a:lstStyle/>
          <a:p>
            <a:r>
              <a:rPr lang="fr-FR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ANCIENT OLYMPIA :</a:t>
            </a:r>
            <a:endParaRPr lang="fr-FR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171" y="3968668"/>
            <a:ext cx="4278261" cy="2520000"/>
          </a:xfr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308" y="3968668"/>
            <a:ext cx="3359326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1547432" y="6488668"/>
            <a:ext cx="732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13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330770" y="1429557"/>
            <a:ext cx="6220573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Olympia</a:t>
            </a:r>
            <a:r>
              <a:rPr lang="en-US" dirty="0" smtClean="0"/>
              <a:t> </a:t>
            </a:r>
            <a:r>
              <a:rPr lang="en-US" dirty="0" smtClean="0"/>
              <a:t> </a:t>
            </a:r>
            <a:r>
              <a:rPr lang="en-US" dirty="0" smtClean="0"/>
              <a:t>a sanctuary of ancient </a:t>
            </a:r>
            <a:r>
              <a:rPr lang="en-US" dirty="0" smtClean="0"/>
              <a:t>Greece</a:t>
            </a:r>
            <a:r>
              <a:rPr lang="el-GR" dirty="0" smtClean="0"/>
              <a:t> </a:t>
            </a:r>
            <a:r>
              <a:rPr lang="en-US" dirty="0" smtClean="0"/>
              <a:t>in</a:t>
            </a:r>
            <a:r>
              <a:rPr lang="en-US" dirty="0" smtClean="0"/>
              <a:t> Elis on the Peloponnese peninsula, is known for having been the site of the Olympic Games in classical times</a:t>
            </a:r>
            <a:r>
              <a:rPr lang="en-US" dirty="0" smtClean="0"/>
              <a:t>.</a:t>
            </a:r>
            <a:r>
              <a:rPr lang="en-US" dirty="0" smtClean="0"/>
              <a:t> The classical period, between the 5th and 4th centuries BC, was the golden age of the site at Olympia. A wide range of new religious and secular buildings and structures were constructed.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39022100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quarter" idx="13"/>
          </p:nvPr>
        </p:nvSpPr>
        <p:spPr>
          <a:xfrm>
            <a:off x="4227443" y="0"/>
            <a:ext cx="4532243" cy="1497496"/>
          </a:xfrm>
        </p:spPr>
        <p:txBody>
          <a:bodyPr>
            <a:normAutofit/>
          </a:bodyPr>
          <a:lstStyle/>
          <a:p>
            <a:r>
              <a:rPr lang="fr-FR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LITERATURE</a:t>
            </a:r>
            <a:endParaRPr lang="el-GR" sz="400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>
          <a:xfrm>
            <a:off x="2173287" y="1719470"/>
            <a:ext cx="10018713" cy="513853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2"/>
              </a:rPr>
              <a:t>https://en.wikipedia.org/wiki/South_Aegean_Volcanic_Arc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3"/>
              </a:rPr>
              <a:t>https://en.wikipedia.org/wiki/Island_arc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4"/>
              </a:rPr>
              <a:t>https://en.wikipedia.org/wiki/Olympia,_Greece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5"/>
              </a:rPr>
              <a:t>https://en.wikipedia.org/wiki/Pyrgos,_Elis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6"/>
              </a:rPr>
              <a:t>http://www.patrisnews.com/23-hronia-apo-ton-katastrofiko-seismo-toy-1993-photos/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7"/>
              </a:rPr>
              <a:t>https://en.wikipedia.org/wiki/Santorini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8"/>
              </a:rPr>
              <a:t>https://en.wikipedia.org/wiki/Akrotiri_(Santorini)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9"/>
              </a:rPr>
              <a:t>https://en.wikipedia.org/wiki/Nea_Kameni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10"/>
              </a:rPr>
              <a:t>https://en.wikipedia.org/wiki/Minoan_eruption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11"/>
              </a:rPr>
              <a:t>https://www.greeka.com/cyclades/santorini/santorini-excursions/santorini-volcano.htm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12"/>
              </a:rPr>
              <a:t>https://www.volcanodiscovery.com/santorini/1950-eruption.html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13"/>
              </a:rPr>
              <a:t>https://www.in2greece.com/english/places/summer/islands/santorini.htm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11608904" y="6480313"/>
            <a:ext cx="583096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quarter" idx="13"/>
          </p:nvPr>
        </p:nvSpPr>
        <p:spPr>
          <a:xfrm>
            <a:off x="4015340" y="887895"/>
            <a:ext cx="4598574" cy="967409"/>
          </a:xfrm>
        </p:spPr>
        <p:txBody>
          <a:bodyPr>
            <a:normAutofit/>
          </a:bodyPr>
          <a:lstStyle/>
          <a:p>
            <a:r>
              <a:rPr lang="fr-FR" sz="48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Thank</a:t>
            </a:r>
            <a:r>
              <a:rPr lang="fr-FR" sz="4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 You!</a:t>
            </a:r>
            <a:endParaRPr lang="el-GR" sz="480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>
          <a:xfrm>
            <a:off x="1537254" y="2994991"/>
            <a:ext cx="9144136" cy="14577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                                        </a:t>
            </a:r>
            <a:r>
              <a:rPr lang="en-US" sz="2800" dirty="0" err="1" smtClean="0"/>
              <a:t>Baptiste</a:t>
            </a:r>
            <a:r>
              <a:rPr lang="en-US" sz="2800" dirty="0" smtClean="0"/>
              <a:t> </a:t>
            </a:r>
            <a:r>
              <a:rPr lang="en-US" sz="2800" dirty="0" err="1" smtClean="0"/>
              <a:t>Renodino</a:t>
            </a:r>
            <a:endParaRPr lang="en-US" sz="2800" dirty="0" smtClean="0"/>
          </a:p>
          <a:p>
            <a:r>
              <a:rPr lang="en-US" sz="2800" dirty="0" smtClean="0"/>
              <a:t>                                            Eugene </a:t>
            </a:r>
            <a:r>
              <a:rPr lang="en-US" sz="2800" dirty="0" err="1" smtClean="0"/>
              <a:t>Kakalis</a:t>
            </a:r>
            <a:endParaRPr lang="el-GR" sz="2800" dirty="0"/>
          </a:p>
        </p:txBody>
      </p:sp>
      <p:sp>
        <p:nvSpPr>
          <p:cNvPr id="5" name="4 - TextBox"/>
          <p:cNvSpPr txBox="1"/>
          <p:nvPr/>
        </p:nvSpPr>
        <p:spPr>
          <a:xfrm>
            <a:off x="11569148" y="6467061"/>
            <a:ext cx="622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30697" y="1663403"/>
            <a:ext cx="8574622" cy="88661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/>
            </a:r>
            <a:br>
              <a:rPr lang="fr-FR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</a:br>
            <a:r>
              <a:rPr lang="fr-FR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MOBILITY GREECE</a:t>
            </a:r>
            <a:endParaRPr lang="fr-FR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8008" y="3245476"/>
            <a:ext cx="3780000" cy="2520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1459183" y="6488668"/>
            <a:ext cx="732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2173026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quarter" idx="13"/>
          </p:nvPr>
        </p:nvSpPr>
        <p:spPr>
          <a:xfrm>
            <a:off x="3869703" y="0"/>
            <a:ext cx="4823723" cy="1338470"/>
          </a:xfrm>
        </p:spPr>
        <p:txBody>
          <a:bodyPr>
            <a:normAutofit/>
          </a:bodyPr>
          <a:lstStyle/>
          <a:p>
            <a:r>
              <a:rPr lang="fr-FR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Narkisim" panose="020E0502050101010101" pitchFamily="34" charset="-79"/>
              </a:rPr>
              <a:t>CONTENTS</a:t>
            </a:r>
            <a:endParaRPr lang="el-GR" sz="400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>
          <a:xfrm>
            <a:off x="1365041" y="1520687"/>
            <a:ext cx="10018713" cy="5105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400" dirty="0" err="1" smtClean="0"/>
              <a:t>Santorini</a:t>
            </a: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The Island of </a:t>
            </a:r>
            <a:r>
              <a:rPr lang="en-US" sz="2400" dirty="0" err="1" smtClean="0"/>
              <a:t>Santorini</a:t>
            </a: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The Caldera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 err="1" smtClean="0"/>
              <a:t>Nea</a:t>
            </a:r>
            <a:r>
              <a:rPr lang="en-US" sz="2400" dirty="0" smtClean="0"/>
              <a:t> </a:t>
            </a:r>
            <a:r>
              <a:rPr lang="en-US" sz="2400" dirty="0" err="1" smtClean="0"/>
              <a:t>Kameni</a:t>
            </a: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 err="1" smtClean="0"/>
              <a:t>Akrotiri</a:t>
            </a: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Volcano arc of Aegean Sea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Pirgos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The earthquake in Pirgos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Ancient Olympia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11648661" y="6488668"/>
            <a:ext cx="54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57437" y="281606"/>
            <a:ext cx="6137276" cy="2024271"/>
          </a:xfrm>
        </p:spPr>
        <p:txBody>
          <a:bodyPr>
            <a:normAutofit/>
          </a:bodyPr>
          <a:lstStyle/>
          <a:p>
            <a:r>
              <a:rPr lang="fr-FR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Narkisim" panose="020E0502050101010101" pitchFamily="34" charset="-79"/>
              </a:rPr>
              <a:t>SANTORINI</a:t>
            </a:r>
            <a:endParaRPr lang="el-GR" sz="4000" dirty="0"/>
          </a:p>
        </p:txBody>
      </p:sp>
      <p:pic>
        <p:nvPicPr>
          <p:cNvPr id="6" name="5 - Θέση εικόνας" descr="images (2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640" b="3640"/>
          <a:stretch>
            <a:fillRect/>
          </a:stretch>
        </p:blipFill>
        <p:spPr/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442966" y="2845904"/>
            <a:ext cx="5832477" cy="2773017"/>
          </a:xfrm>
        </p:spPr>
        <p:txBody>
          <a:bodyPr numCol="1"/>
          <a:lstStyle/>
          <a:p>
            <a:pPr algn="just"/>
            <a:r>
              <a:rPr lang="en-US" sz="2400" dirty="0" smtClean="0"/>
              <a:t>The island of </a:t>
            </a:r>
            <a:r>
              <a:rPr lang="en-US" sz="2400" dirty="0" err="1" smtClean="0"/>
              <a:t>Santorini</a:t>
            </a:r>
            <a:r>
              <a:rPr lang="en-US" sz="2400" dirty="0" smtClean="0"/>
              <a:t>, is also called </a:t>
            </a:r>
            <a:r>
              <a:rPr lang="en-US" sz="2400" b="1" dirty="0" err="1" smtClean="0"/>
              <a:t>Thera</a:t>
            </a:r>
            <a:r>
              <a:rPr lang="en-US" sz="2400" dirty="0" smtClean="0"/>
              <a:t> or </a:t>
            </a:r>
            <a:r>
              <a:rPr lang="en-US" sz="2400" b="1" dirty="0" smtClean="0"/>
              <a:t>Thira </a:t>
            </a:r>
            <a:r>
              <a:rPr lang="en-US" sz="2400" dirty="0" smtClean="0"/>
              <a:t>. It is a Greek island in the Aegean Sea. It is the largest island of a small, circular archipelago which bears the same name and is the remnant of a volcanic caldera.</a:t>
            </a:r>
          </a:p>
          <a:p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11635409" y="6488668"/>
            <a:ext cx="556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2130" y="0"/>
            <a:ext cx="10522039" cy="1081825"/>
          </a:xfrm>
        </p:spPr>
        <p:txBody>
          <a:bodyPr/>
          <a:lstStyle/>
          <a:p>
            <a:r>
              <a:rPr lang="fr-FR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THE  ISLAND  OF SANTORINI </a:t>
            </a:r>
            <a:endParaRPr lang="fr-FR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48127" y="1722782"/>
            <a:ext cx="6979951" cy="30469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• The Minoan eruption (</a:t>
            </a:r>
            <a:r>
              <a:rPr lang="en-US" sz="2400" dirty="0" err="1" smtClean="0"/>
              <a:t>Thera</a:t>
            </a:r>
            <a:r>
              <a:rPr lang="en-US" sz="2400" dirty="0" smtClean="0"/>
              <a:t> eruption 1642-1540 </a:t>
            </a:r>
            <a:r>
              <a:rPr lang="en-US" sz="2400" dirty="0" smtClean="0"/>
              <a:t>BC) </a:t>
            </a:r>
            <a:r>
              <a:rPr lang="en-US" sz="2400" dirty="0" smtClean="0"/>
              <a:t>was one of the largest volcanic events on earth which devastated the island of </a:t>
            </a:r>
            <a:r>
              <a:rPr lang="en-US" sz="2400" dirty="0" err="1" smtClean="0"/>
              <a:t>Thera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smtClean="0"/>
              <a:t>•</a:t>
            </a:r>
            <a:r>
              <a:rPr lang="en-US" sz="2400" dirty="0"/>
              <a:t> </a:t>
            </a:r>
            <a:r>
              <a:rPr lang="en-US" sz="2400" dirty="0" smtClean="0"/>
              <a:t>The Minoan civilization collapsed due to the gigantic tsunami caused by the volcano eruption.</a:t>
            </a:r>
          </a:p>
          <a:p>
            <a:pPr algn="just"/>
            <a:r>
              <a:rPr lang="en-US" sz="2400" dirty="0" smtClean="0"/>
              <a:t>• Legends and myths </a:t>
            </a:r>
            <a:r>
              <a:rPr lang="en-US" sz="2400" dirty="0" smtClean="0"/>
              <a:t>were </a:t>
            </a:r>
            <a:r>
              <a:rPr lang="en-US" sz="2400" dirty="0" smtClean="0"/>
              <a:t>created regarding the eruption, like the legend of Atlantis.</a:t>
            </a:r>
          </a:p>
          <a:p>
            <a:pPr algn="just"/>
            <a:endParaRPr lang="fr-FR" sz="2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614" y="1575881"/>
            <a:ext cx="4295578" cy="4375496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11614826" y="6529470"/>
            <a:ext cx="732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28947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49251" y="0"/>
            <a:ext cx="10434078" cy="1092737"/>
          </a:xfrm>
        </p:spPr>
        <p:txBody>
          <a:bodyPr/>
          <a:lstStyle/>
          <a:p>
            <a:r>
              <a:rPr lang="fr-FR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Narkisim" panose="020E0502050101010101" pitchFamily="34" charset="-79"/>
              </a:rPr>
              <a:t>THE CALDERA 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Narkisim" panose="020E0502050101010101" pitchFamily="34" charset="-79"/>
              </a:rPr>
              <a:t> </a:t>
            </a:r>
            <a:endParaRPr lang="fr-F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  <a:cs typeface="Narkisim" panose="020E0502050101010101" pitchFamily="34" charset="-79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46314" y="1203680"/>
            <a:ext cx="8686660" cy="4945329"/>
          </a:xfrm>
          <a:prstGeom prst="roundRect">
            <a:avLst>
              <a:gd name="adj" fmla="val 5310"/>
            </a:avLst>
          </a:prstGeo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formation of </a:t>
            </a:r>
            <a:r>
              <a:rPr lang="en-US" dirty="0" smtClean="0"/>
              <a:t>caldera </a:t>
            </a:r>
            <a:r>
              <a:rPr lang="en-US" dirty="0"/>
              <a:t>is related to a volcanic eruption: such as the island of Santorini.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magma </a:t>
            </a:r>
            <a:r>
              <a:rPr lang="en-US" dirty="0" smtClean="0"/>
              <a:t>chamber erupts, the ground surface collapses, leaving a massive depression at the surface.</a:t>
            </a:r>
            <a:endParaRPr lang="en-US" dirty="0"/>
          </a:p>
          <a:p>
            <a:pPr algn="just"/>
            <a:r>
              <a:rPr lang="en-US" dirty="0"/>
              <a:t> In 1646 BC a massive volcanic eruption, probably one of the greatest that humanity has ever known, </a:t>
            </a:r>
            <a:r>
              <a:rPr lang="en-US" dirty="0" smtClean="0"/>
              <a:t>took </a:t>
            </a:r>
            <a:r>
              <a:rPr lang="en-US" dirty="0"/>
              <a:t>place at Thera (Santorini Island). It is estimated that the explosion </a:t>
            </a:r>
            <a:r>
              <a:rPr lang="en-US" dirty="0" smtClean="0"/>
              <a:t>was equivalent to </a:t>
            </a:r>
            <a:r>
              <a:rPr lang="en-US" dirty="0"/>
              <a:t>40 atomic bombs, </a:t>
            </a:r>
            <a:r>
              <a:rPr lang="en-US" dirty="0" smtClean="0"/>
              <a:t>or </a:t>
            </a:r>
            <a:r>
              <a:rPr lang="en-US" dirty="0"/>
              <a:t>100 times stronger than the </a:t>
            </a:r>
            <a:r>
              <a:rPr lang="en-US" dirty="0" smtClean="0"/>
              <a:t>eruption in Pompeii</a:t>
            </a:r>
            <a:r>
              <a:rPr lang="en-US" dirty="0"/>
              <a:t>. </a:t>
            </a:r>
          </a:p>
          <a:p>
            <a:pPr algn="just"/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2467" y="1587993"/>
            <a:ext cx="4260000" cy="255600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6" name="ZoneTexte 5"/>
          <p:cNvSpPr txBox="1"/>
          <p:nvPr/>
        </p:nvSpPr>
        <p:spPr>
          <a:xfrm>
            <a:off x="11578627" y="6488668"/>
            <a:ext cx="732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16475438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39613" y="1"/>
            <a:ext cx="10750618" cy="1313645"/>
          </a:xfrm>
        </p:spPr>
        <p:txBody>
          <a:bodyPr/>
          <a:lstStyle/>
          <a:p>
            <a:r>
              <a:rPr lang="fr-FR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NEA  KAMENI </a:t>
            </a:r>
            <a:endParaRPr lang="fr-FR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8949" y="1750835"/>
            <a:ext cx="11273051" cy="2978461"/>
          </a:xfrm>
          <a:prstGeom prst="roundRect">
            <a:avLst>
              <a:gd name="adj" fmla="val 50000"/>
            </a:avLst>
          </a:prstGeom>
          <a:ln>
            <a:noFill/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 smtClean="0"/>
              <a:t>•</a:t>
            </a:r>
            <a:r>
              <a:rPr lang="en-US" sz="2000" dirty="0"/>
              <a:t> </a:t>
            </a:r>
            <a:r>
              <a:rPr lang="en-US" sz="2000" dirty="0" err="1"/>
              <a:t>Nea</a:t>
            </a:r>
            <a:r>
              <a:rPr lang="en-US" sz="2000" dirty="0"/>
              <a:t> </a:t>
            </a:r>
            <a:r>
              <a:rPr lang="en-US" sz="2000" dirty="0" err="1"/>
              <a:t>Kameni</a:t>
            </a:r>
            <a:r>
              <a:rPr lang="en-US" sz="2000" dirty="0"/>
              <a:t> is a </a:t>
            </a:r>
            <a:r>
              <a:rPr lang="en-US" sz="2000" dirty="0" smtClean="0"/>
              <a:t>volcano </a:t>
            </a:r>
            <a:r>
              <a:rPr lang="en-US" sz="2000" dirty="0"/>
              <a:t>located in the center of the caldera of </a:t>
            </a:r>
            <a:r>
              <a:rPr lang="en-US" sz="2000" dirty="0" err="1" smtClean="0"/>
              <a:t>Santorini</a:t>
            </a:r>
            <a:r>
              <a:rPr lang="en-US" sz="2000" dirty="0" smtClean="0"/>
              <a:t>, 150 </a:t>
            </a:r>
            <a:r>
              <a:rPr lang="en-US" sz="2000" dirty="0" err="1"/>
              <a:t>metres</a:t>
            </a:r>
            <a:r>
              <a:rPr lang="en-US" sz="2000" dirty="0"/>
              <a:t> </a:t>
            </a:r>
            <a:r>
              <a:rPr lang="en-US" sz="2000" dirty="0" smtClean="0"/>
              <a:t>             above </a:t>
            </a:r>
            <a:r>
              <a:rPr lang="en-US" sz="2000" dirty="0"/>
              <a:t>sea level</a:t>
            </a:r>
            <a:r>
              <a:rPr lang="en-US" sz="2000" dirty="0" smtClean="0"/>
              <a:t>.</a:t>
            </a:r>
          </a:p>
          <a:p>
            <a:pPr algn="just">
              <a:buNone/>
            </a:pPr>
            <a:r>
              <a:rPr lang="en-US" sz="2000" dirty="0" smtClean="0"/>
              <a:t>• </a:t>
            </a:r>
            <a:r>
              <a:rPr lang="en-US" sz="2000" b="1" dirty="0" smtClean="0"/>
              <a:t> </a:t>
            </a:r>
            <a:r>
              <a:rPr lang="en-US" sz="2000" dirty="0" err="1" smtClean="0"/>
              <a:t>Nea</a:t>
            </a:r>
            <a:r>
              <a:rPr lang="en-US" sz="2000" dirty="0" smtClean="0"/>
              <a:t> </a:t>
            </a:r>
            <a:r>
              <a:rPr lang="en-US" sz="2000" dirty="0" err="1" smtClean="0"/>
              <a:t>Kameni</a:t>
            </a:r>
            <a:r>
              <a:rPr lang="en-US" sz="2000" dirty="0" smtClean="0"/>
              <a:t> is a small uninhabited island of volcanic origin located in the Aegean Sea within the flooded </a:t>
            </a:r>
            <a:r>
              <a:rPr lang="en-US" sz="2000" dirty="0" err="1" smtClean="0"/>
              <a:t>Santorini</a:t>
            </a:r>
            <a:r>
              <a:rPr lang="en-US" sz="2000" dirty="0" smtClean="0"/>
              <a:t> caldera.</a:t>
            </a:r>
          </a:p>
          <a:p>
            <a:pPr algn="just">
              <a:buNone/>
            </a:pPr>
            <a:r>
              <a:rPr lang="en-US" sz="2000" dirty="0" smtClean="0"/>
              <a:t>•</a:t>
            </a:r>
            <a:r>
              <a:rPr lang="en-US" sz="2000" dirty="0"/>
              <a:t> </a:t>
            </a:r>
            <a:r>
              <a:rPr lang="en-US" sz="2000" dirty="0" smtClean="0"/>
              <a:t> The island has many active sulfur vents, as well as a carpet of red grassy succulents on the thin soil in the summertime.</a:t>
            </a:r>
            <a:endParaRPr lang="en-US" sz="2000" dirty="0"/>
          </a:p>
          <a:p>
            <a:pPr algn="just">
              <a:buNone/>
            </a:pPr>
            <a:r>
              <a:rPr lang="en-US" sz="2000" dirty="0"/>
              <a:t>• </a:t>
            </a:r>
            <a:r>
              <a:rPr lang="en-US" sz="2000" dirty="0" smtClean="0"/>
              <a:t> </a:t>
            </a:r>
            <a:r>
              <a:rPr lang="en-US" sz="2000" dirty="0" err="1" smtClean="0"/>
              <a:t>Nea</a:t>
            </a:r>
            <a:r>
              <a:rPr lang="en-US" sz="2000" dirty="0" smtClean="0"/>
              <a:t> </a:t>
            </a:r>
            <a:r>
              <a:rPr lang="en-US" sz="2000" dirty="0" err="1" smtClean="0"/>
              <a:t>Kameni</a:t>
            </a:r>
            <a:r>
              <a:rPr lang="en-US" sz="2000" dirty="0" smtClean="0"/>
              <a:t> especially is a pole of attraction for tourists thanks to healing hot springs. </a:t>
            </a:r>
          </a:p>
          <a:p>
            <a:pPr algn="just"/>
            <a:endParaRPr lang="fr-FR" sz="2000" dirty="0">
              <a:solidFill>
                <a:srgbClr val="002060"/>
              </a:solidFill>
            </a:endParaRPr>
          </a:p>
          <a:p>
            <a:pPr algn="just"/>
            <a:endParaRPr lang="fr-FR" sz="2000" dirty="0" smtClean="0">
              <a:solidFill>
                <a:srgbClr val="002060"/>
              </a:solidFill>
            </a:endParaRPr>
          </a:p>
          <a:p>
            <a:endParaRPr lang="fr-FR" sz="1800" dirty="0">
              <a:solidFill>
                <a:srgbClr val="00206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623822" y="6473712"/>
            <a:ext cx="732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7</a:t>
            </a:r>
            <a:endParaRPr lang="fr-FR" dirty="0"/>
          </a:p>
        </p:txBody>
      </p:sp>
      <p:pic>
        <p:nvPicPr>
          <p:cNvPr id="6" name="5 - Εικόνα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22622">
            <a:off x="1778276" y="4391437"/>
            <a:ext cx="3244298" cy="1816807"/>
          </a:xfrm>
          <a:prstGeom prst="rect">
            <a:avLst/>
          </a:prstGeom>
        </p:spPr>
      </p:pic>
      <p:pic>
        <p:nvPicPr>
          <p:cNvPr id="7" name="6 - Εικόνα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47798">
            <a:off x="6990139" y="4281875"/>
            <a:ext cx="3386313" cy="222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5573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7643" y="238539"/>
            <a:ext cx="10428646" cy="1339402"/>
          </a:xfrm>
        </p:spPr>
        <p:txBody>
          <a:bodyPr/>
          <a:lstStyle/>
          <a:p>
            <a:r>
              <a:rPr lang="fr-FR" b="1" u="sng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AKROTIRI</a:t>
            </a:r>
            <a:endParaRPr lang="fr-FR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435" y="142741"/>
            <a:ext cx="3004109" cy="3060000"/>
          </a:xfrm>
        </p:spPr>
      </p:pic>
      <p:sp>
        <p:nvSpPr>
          <p:cNvPr id="9" name="ZoneTexte 8"/>
          <p:cNvSpPr txBox="1"/>
          <p:nvPr/>
        </p:nvSpPr>
        <p:spPr>
          <a:xfrm>
            <a:off x="4783586" y="2287958"/>
            <a:ext cx="7134771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•</a:t>
            </a:r>
            <a:r>
              <a:rPr lang="en-US" sz="2400" dirty="0"/>
              <a:t> The city is located on the island of </a:t>
            </a:r>
            <a:r>
              <a:rPr lang="en-US" sz="2400" dirty="0" err="1" smtClean="0"/>
              <a:t>Santorini</a:t>
            </a:r>
            <a:r>
              <a:rPr lang="el-GR" sz="2400" dirty="0" smtClean="0"/>
              <a:t>.</a:t>
            </a:r>
            <a:r>
              <a:rPr lang="en-US" sz="2400" dirty="0" smtClean="0"/>
              <a:t> </a:t>
            </a:r>
            <a:r>
              <a:rPr lang="en-US" sz="2400" dirty="0" err="1" smtClean="0"/>
              <a:t>Akrotiri</a:t>
            </a:r>
            <a:r>
              <a:rPr lang="en-US" sz="2400" dirty="0" smtClean="0"/>
              <a:t> </a:t>
            </a:r>
            <a:r>
              <a:rPr lang="en-US" sz="2400" dirty="0"/>
              <a:t>was buried under a thick layer of ash and </a:t>
            </a:r>
            <a:r>
              <a:rPr lang="en-US" sz="2400" dirty="0" smtClean="0"/>
              <a:t>pumice stones during </a:t>
            </a:r>
            <a:r>
              <a:rPr lang="en-US" sz="2400" dirty="0"/>
              <a:t>a volcanic </a:t>
            </a:r>
            <a:r>
              <a:rPr lang="en-US" sz="2400" dirty="0" smtClean="0"/>
              <a:t>eruption</a:t>
            </a:r>
            <a:r>
              <a:rPr lang="el-GR" sz="2400" dirty="0" smtClean="0"/>
              <a:t>.</a:t>
            </a:r>
            <a:endParaRPr lang="en-US" sz="2400" dirty="0"/>
          </a:p>
          <a:p>
            <a:pPr algn="just"/>
            <a:r>
              <a:rPr lang="en-US" sz="2400" dirty="0"/>
              <a:t>• </a:t>
            </a:r>
            <a:r>
              <a:rPr lang="en-US" sz="2400" dirty="0" smtClean="0"/>
              <a:t>It </a:t>
            </a:r>
            <a:r>
              <a:rPr lang="en-US" sz="2400" dirty="0"/>
              <a:t>was discovered accidentally 3,500 years </a:t>
            </a:r>
            <a:r>
              <a:rPr lang="en-US" sz="2400" dirty="0" smtClean="0"/>
              <a:t>after the eruption, during the construction of the Suez canal.</a:t>
            </a: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dirty="0" smtClean="0"/>
          </a:p>
        </p:txBody>
      </p:sp>
      <p:cxnSp>
        <p:nvCxnSpPr>
          <p:cNvPr id="15" name="Connecteur droit avec flèche 14"/>
          <p:cNvCxnSpPr/>
          <p:nvPr/>
        </p:nvCxnSpPr>
        <p:spPr>
          <a:xfrm flipH="1" flipV="1">
            <a:off x="1455313" y="2605319"/>
            <a:ext cx="875763" cy="850006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2331076" y="3202741"/>
            <a:ext cx="91946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 smtClean="0"/>
              <a:t>Akrotiri</a:t>
            </a:r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956" y="3722381"/>
            <a:ext cx="4291875" cy="2880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1825591" y="6488668"/>
            <a:ext cx="732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xmlns="" val="40802551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88741" y="-1"/>
            <a:ext cx="6442076" cy="2570923"/>
          </a:xfrm>
        </p:spPr>
        <p:txBody>
          <a:bodyPr>
            <a:normAutofit/>
          </a:bodyPr>
          <a:lstStyle/>
          <a:p>
            <a:r>
              <a:rPr lang="fr-FR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VOLCANO  ARC</a:t>
            </a:r>
            <a:br>
              <a:rPr lang="fr-FR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</a:br>
            <a:r>
              <a:rPr lang="fr-FR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OF  THE  AEGEAN SEA</a:t>
            </a:r>
            <a:endParaRPr lang="el-GR" sz="4000" dirty="0"/>
          </a:p>
        </p:txBody>
      </p:sp>
      <p:pic>
        <p:nvPicPr>
          <p:cNvPr id="5" name="4 - Θέση εικόνας" descr="αρχείο λήψης (3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115" r="14115"/>
          <a:stretch>
            <a:fillRect/>
          </a:stretch>
        </p:blipFill>
        <p:spPr>
          <a:xfrm>
            <a:off x="8712063" y="1670050"/>
            <a:ext cx="3095624" cy="3657324"/>
          </a:xfrm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389958" y="2580859"/>
            <a:ext cx="6945659" cy="4084984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The South Aegean Volcanic Arc is a chain of volcanic islands in the South Aegean Sea formed by plate tectonics as a consequence of the </a:t>
            </a:r>
            <a:r>
              <a:rPr lang="en-US" sz="2400" dirty="0" err="1" smtClean="0"/>
              <a:t>subduction</a:t>
            </a:r>
            <a:r>
              <a:rPr lang="en-US" sz="2400" dirty="0" smtClean="0"/>
              <a:t> of the African tectonic plate beneath the Eurasian plate. </a:t>
            </a:r>
          </a:p>
          <a:p>
            <a:pPr algn="just"/>
            <a:r>
              <a:rPr lang="en-US" sz="2400" dirty="0" smtClean="0"/>
              <a:t>The Greek arc starts from </a:t>
            </a:r>
            <a:r>
              <a:rPr lang="en-US" sz="2400" dirty="0" err="1" smtClean="0"/>
              <a:t>Kefalonia</a:t>
            </a:r>
            <a:r>
              <a:rPr lang="en-US" sz="2400" dirty="0" smtClean="0"/>
              <a:t>, goes through the southern Ionian Sea, continues to southern Crete and ends up in Rhodes.</a:t>
            </a:r>
            <a:endParaRPr lang="el-GR" sz="2400" dirty="0"/>
          </a:p>
        </p:txBody>
      </p:sp>
      <p:sp>
        <p:nvSpPr>
          <p:cNvPr id="6" name="5 - TextBox"/>
          <p:cNvSpPr txBox="1"/>
          <p:nvPr/>
        </p:nvSpPr>
        <p:spPr>
          <a:xfrm>
            <a:off x="11701670" y="6480313"/>
            <a:ext cx="490330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e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TM03457496[[fn=Parallaxe]]</Template>
  <TotalTime>921</TotalTime>
  <Words>278</Words>
  <Application>Microsoft Office PowerPoint</Application>
  <PresentationFormat>Προσαρμογή</PresentationFormat>
  <Paragraphs>80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Parallaxe</vt:lpstr>
      <vt:lpstr>Διαφάνεια 1</vt:lpstr>
      <vt:lpstr> MOBILITY GREECE</vt:lpstr>
      <vt:lpstr>Διαφάνεια 3</vt:lpstr>
      <vt:lpstr>SANTORINI</vt:lpstr>
      <vt:lpstr>THE  ISLAND  OF SANTORINI </vt:lpstr>
      <vt:lpstr>THE CALDERA  </vt:lpstr>
      <vt:lpstr>NEA  KAMENI </vt:lpstr>
      <vt:lpstr>AKROTIRI</vt:lpstr>
      <vt:lpstr>VOLCANO  ARC OF  THE  AEGEAN SEA</vt:lpstr>
      <vt:lpstr>PIRGOS</vt:lpstr>
      <vt:lpstr>Διαφάνεια 11</vt:lpstr>
      <vt:lpstr>ANCIENT OLYMPIA :</vt:lpstr>
      <vt:lpstr>ANCIENT OLYMPIA :</vt:lpstr>
      <vt:lpstr>Διαφάνεια 14</vt:lpstr>
      <vt:lpstr>Διαφάνεια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MOBILITE GRECE</dc:title>
  <dc:creator>baptiste renaudineau</dc:creator>
  <cp:lastModifiedBy>Γιώτα</cp:lastModifiedBy>
  <cp:revision>113</cp:revision>
  <dcterms:created xsi:type="dcterms:W3CDTF">2017-10-07T17:16:08Z</dcterms:created>
  <dcterms:modified xsi:type="dcterms:W3CDTF">2017-10-21T12:35:37Z</dcterms:modified>
</cp:coreProperties>
</file>