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70" r:id="rId2"/>
    <p:sldId id="256" r:id="rId3"/>
    <p:sldId id="257" r:id="rId4"/>
    <p:sldId id="271" r:id="rId5"/>
    <p:sldId id="258" r:id="rId6"/>
    <p:sldId id="259" r:id="rId7"/>
    <p:sldId id="272" r:id="rId8"/>
    <p:sldId id="273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9" r:id="rId18"/>
    <p:sldId id="27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‹N›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5976664" cy="93610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/>
              <a:t>ERASMUS 2017</a:t>
            </a:r>
            <a:endParaRPr lang="el-GR" sz="5400" b="1" i="1" dirty="0"/>
          </a:p>
        </p:txBody>
      </p:sp>
      <p:sp>
        <p:nvSpPr>
          <p:cNvPr id="8" name="7 - Υπότιτλος"/>
          <p:cNvSpPr>
            <a:spLocks noGrp="1"/>
          </p:cNvSpPr>
          <p:nvPr>
            <p:ph type="subTitle" idx="1"/>
          </p:nvPr>
        </p:nvSpPr>
        <p:spPr>
          <a:xfrm>
            <a:off x="3059832" y="5873688"/>
            <a:ext cx="5974680" cy="1968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ATHINA DROULIA</a:t>
            </a:r>
            <a:br>
              <a:rPr lang="en-US" sz="2400" dirty="0" smtClean="0"/>
            </a:br>
            <a:r>
              <a:rPr lang="en-US" sz="2400" dirty="0" smtClean="0"/>
              <a:t>ASSUNTA DAMIANO</a:t>
            </a:r>
            <a:endParaRPr lang="el-GR" sz="2400" dirty="0"/>
          </a:p>
        </p:txBody>
      </p:sp>
      <p:pic>
        <p:nvPicPr>
          <p:cNvPr id="4" name="3 - Θέση περιεχομένου" descr="18698521_10154985220059900_2085918001378577501_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538788" cy="5229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3214678" y="1000108"/>
            <a:ext cx="5000660" cy="5500726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chemeClr val="accent1"/>
                </a:solidFill>
              </a:rPr>
              <a:t>The report was a dead, 16 injured and extensive disaster in many public and private buildings</a:t>
            </a:r>
            <a:r>
              <a:rPr lang="el-GR" sz="4000" b="1" i="1" dirty="0" smtClean="0">
                <a:solidFill>
                  <a:schemeClr val="accent1"/>
                </a:solidFill>
              </a:rPr>
              <a:t>.</a:t>
            </a:r>
            <a:br>
              <a:rPr lang="el-GR" sz="4000" b="1" i="1" dirty="0" smtClean="0">
                <a:solidFill>
                  <a:schemeClr val="accent1"/>
                </a:solidFill>
              </a:rPr>
            </a:br>
            <a:endParaRPr lang="el-GR" sz="4000" b="1" i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Image result for σεισμος πυργος 19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2008"/>
            <a:ext cx="2714646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6" name="AutoShape 4" descr="Image result for σεισμος πυργος 19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8" name="AutoShape 6" descr="Image result for σεισμος πυργος 19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0" name="Picture 8" descr="Image result for σεισμος πυργος 19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2678924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2678924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899592" y="908720"/>
            <a:ext cx="7672904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600" b="1" i="1" dirty="0" smtClean="0"/>
              <a:t>   </a:t>
            </a:r>
            <a:r>
              <a:rPr lang="en-US" sz="3600" b="1" i="1" dirty="0" smtClean="0">
                <a:solidFill>
                  <a:schemeClr val="tx2"/>
                </a:solidFill>
              </a:rPr>
              <a:t>The city's hospital, churches, schools, neoclassical in a few minutes.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pic>
        <p:nvPicPr>
          <p:cNvPr id="11" name="10 - Θέση περιεχομένου" descr="12756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4038600" cy="2694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4" name="Picture 2" descr="C:\Users\user\Desktop\seismos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972031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64704"/>
            <a:ext cx="4572000" cy="46434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4000" b="1" i="1" dirty="0" smtClean="0"/>
              <a:t>   </a:t>
            </a:r>
            <a:r>
              <a:rPr lang="en-US" sz="3600" b="1" i="1" dirty="0" smtClean="0">
                <a:solidFill>
                  <a:schemeClr val="tx2"/>
                </a:solidFill>
              </a:rPr>
              <a:t>It is estimated that 50% of the </a:t>
            </a:r>
            <a:r>
              <a:rPr lang="en-US" sz="3600" b="1" i="1" dirty="0" err="1" smtClean="0">
                <a:solidFill>
                  <a:schemeClr val="tx2"/>
                </a:solidFill>
              </a:rPr>
              <a:t>Pyrgos</a:t>
            </a:r>
            <a:r>
              <a:rPr lang="en-US" sz="3600" b="1" i="1" dirty="0" smtClean="0">
                <a:solidFill>
                  <a:schemeClr val="tx2"/>
                </a:solidFill>
              </a:rPr>
              <a:t> buildings were </a:t>
            </a:r>
            <a:r>
              <a:rPr lang="en-US" sz="3600" b="1" i="1" dirty="0" err="1" smtClean="0">
                <a:solidFill>
                  <a:schemeClr val="tx2"/>
                </a:solidFill>
              </a:rPr>
              <a:t>damaged,while</a:t>
            </a:r>
            <a:r>
              <a:rPr lang="en-US" sz="3600" b="1" i="1" dirty="0" smtClean="0">
                <a:solidFill>
                  <a:schemeClr val="tx2"/>
                </a:solidFill>
              </a:rPr>
              <a:t> the direct economic cost "reached" 60 billion drachmas.</a:t>
            </a:r>
            <a:endParaRPr lang="el-GR" sz="4000" b="1" i="1" dirty="0">
              <a:solidFill>
                <a:schemeClr val="tx2"/>
              </a:solidFill>
            </a:endParaRPr>
          </a:p>
        </p:txBody>
      </p:sp>
      <p:pic>
        <p:nvPicPr>
          <p:cNvPr id="12" name="11 - Θέση περιεχομένου" descr="img_32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500042"/>
            <a:ext cx="3967162" cy="2975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C:\Users\user\Desktop\seismos\1275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58" y="3700400"/>
            <a:ext cx="4006884" cy="289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71600" y="620689"/>
            <a:ext cx="6984776" cy="3456384"/>
          </a:xfrm>
        </p:spPr>
        <p:txBody>
          <a:bodyPr/>
          <a:lstStyle/>
          <a:p>
            <a:pPr fontAlgn="ctr">
              <a:buNone/>
            </a:pPr>
            <a:r>
              <a:rPr lang="el-GR" sz="3600" b="1" i="1" dirty="0" smtClean="0"/>
              <a:t> </a:t>
            </a:r>
            <a:r>
              <a:rPr lang="el-GR" sz="3600" b="1" i="1" dirty="0" smtClean="0">
                <a:solidFill>
                  <a:schemeClr val="tx2"/>
                </a:solidFill>
              </a:rPr>
              <a:t>  </a:t>
            </a:r>
            <a:r>
              <a:rPr lang="en-US" sz="3600" b="1" i="1" dirty="0" smtClean="0">
                <a:solidFill>
                  <a:schemeClr val="tx2"/>
                </a:solidFill>
              </a:rPr>
              <a:t>Suddenly several citizens found themselves homeless and slept in scenes or abandoned the city.</a:t>
            </a:r>
          </a:p>
          <a:p>
            <a:endParaRPr lang="el-GR" dirty="0"/>
          </a:p>
        </p:txBody>
      </p:sp>
      <p:pic>
        <p:nvPicPr>
          <p:cNvPr id="7" name="6 - Θέση περιεχομένου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212976"/>
            <a:ext cx="4346885" cy="2465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714480" y="785794"/>
            <a:ext cx="7643834" cy="1541908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Tents set up in open spaces after the earthquake</a:t>
            </a:r>
            <a:r>
              <a:rPr lang="en-US" b="1" i="1" dirty="0" smtClean="0"/>
              <a:t>.</a:t>
            </a:r>
            <a:endParaRPr lang="el-GR" b="1" i="1" dirty="0"/>
          </a:p>
        </p:txBody>
      </p:sp>
      <p:pic>
        <p:nvPicPr>
          <p:cNvPr id="7" name="6 - Θέση περιεχομένου" descr="12756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214554"/>
            <a:ext cx="7215238" cy="405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4429132"/>
            <a:ext cx="8501122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b="1" i="1" dirty="0" smtClean="0"/>
              <a:t>    </a:t>
            </a:r>
            <a:r>
              <a:rPr lang="en-US" sz="2800" b="1" i="1" dirty="0" smtClean="0"/>
              <a:t>The students had lessons in solitude, while the veil of fear and worry splashed the city for a very long time, after the "wounds" were very late to heal.</a:t>
            </a:r>
            <a:endParaRPr lang="el-GR" sz="2800" b="1" i="1" dirty="0"/>
          </a:p>
        </p:txBody>
      </p:sp>
      <p:pic>
        <p:nvPicPr>
          <p:cNvPr id="20482" name="Picture 2" descr="C:\Users\user\Desktop\seismos\SEISMO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667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488" y="642918"/>
            <a:ext cx="5329246" cy="1399032"/>
          </a:xfrm>
        </p:spPr>
        <p:txBody>
          <a:bodyPr/>
          <a:lstStyle/>
          <a:p>
            <a:r>
              <a:rPr lang="en-US" b="1" i="1" dirty="0" smtClean="0"/>
              <a:t>Seismic building</a:t>
            </a:r>
            <a:endParaRPr lang="el-GR" b="1" i="1" dirty="0"/>
          </a:p>
        </p:txBody>
      </p:sp>
      <p:pic>
        <p:nvPicPr>
          <p:cNvPr id="4" name="3 - Θέση περιεχομένου" descr="1275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426" y="1882775"/>
            <a:ext cx="6487148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3 - Θέση περιεχομένου" descr="1275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44824"/>
            <a:ext cx="7016958" cy="4786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8062912" cy="1643074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Finally, the earthquake sharpened the social fabric and became a break in the history of the city.</a:t>
            </a:r>
            <a:endParaRPr lang="el-GR" sz="3200" b="1" i="1" dirty="0"/>
          </a:p>
        </p:txBody>
      </p:sp>
      <p:pic>
        <p:nvPicPr>
          <p:cNvPr id="7" name="3 - Θέση περιεχομένου" descr="1275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6696744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8 - Υπότιτλος"/>
          <p:cNvSpPr txBox="1">
            <a:spLocks/>
          </p:cNvSpPr>
          <p:nvPr/>
        </p:nvSpPr>
        <p:spPr>
          <a:xfrm>
            <a:off x="1785918" y="1772816"/>
            <a:ext cx="7358082" cy="72008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2276856" lvl="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https://www.youtube.com/watch?v=wnfBNPcEDOE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85533"/>
            <a:ext cx="2743438" cy="1828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6241">
            <a:off x="4630714" y="3965303"/>
            <a:ext cx="2676376" cy="1786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01109"/>
            <a:ext cx="2550275" cy="2600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993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8062912" cy="1470025"/>
          </a:xfrm>
        </p:spPr>
        <p:txBody>
          <a:bodyPr>
            <a:noAutofit/>
          </a:bodyPr>
          <a:lstStyle/>
          <a:p>
            <a:r>
              <a:rPr lang="en-US" sz="6600" b="1" i="1" dirty="0" smtClean="0"/>
              <a:t>26 MARCH 1993</a:t>
            </a:r>
            <a:endParaRPr lang="el-GR" sz="6600" b="1" i="1" dirty="0"/>
          </a:p>
        </p:txBody>
      </p:sp>
      <p:sp>
        <p:nvSpPr>
          <p:cNvPr id="13" name="12 - Υπότιτλος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8062912" cy="1752600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 smtClean="0"/>
              <a:t>THE DAY WHEN PYRGOS WAS DESTROYED!</a:t>
            </a:r>
            <a:endParaRPr lang="el-GR" sz="5400" b="1" i="1" dirty="0"/>
          </a:p>
        </p:txBody>
      </p:sp>
      <p:pic>
        <p:nvPicPr>
          <p:cNvPr id="1026" name="Picture 2" descr="C:\Users\user\Desktop\seismos\47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5438775" cy="238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928670"/>
            <a:ext cx="8229600" cy="139903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Twenty-four years have been completed since the day when "</a:t>
            </a:r>
            <a:r>
              <a:rPr lang="en-US" sz="3600" b="1" dirty="0" err="1" smtClean="0"/>
              <a:t>Enceladus</a:t>
            </a:r>
            <a:r>
              <a:rPr lang="en-US" sz="3600" b="1" dirty="0" smtClean="0"/>
              <a:t>" marked the city of </a:t>
            </a:r>
            <a:r>
              <a:rPr lang="en-US" sz="3600" b="1" dirty="0" err="1" smtClean="0"/>
              <a:t>Pyrgos</a:t>
            </a:r>
            <a:r>
              <a:rPr lang="en-US" sz="3600" b="1" dirty="0" smtClean="0"/>
              <a:t>.</a:t>
            </a:r>
            <a:endParaRPr lang="el-GR" sz="3600" b="1" dirty="0"/>
          </a:p>
        </p:txBody>
      </p:sp>
      <p:pic>
        <p:nvPicPr>
          <p:cNvPr id="6" name="5 - Θέση περιεχομένου" descr="1275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428868"/>
            <a:ext cx="6102943" cy="402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52536" y="548680"/>
            <a:ext cx="5122912" cy="6309320"/>
          </a:xfrm>
        </p:spPr>
        <p:txBody>
          <a:bodyPr>
            <a:normAutofit fontScale="40000" lnSpcReduction="20000"/>
          </a:bodyPr>
          <a:lstStyle/>
          <a:p>
            <a:r>
              <a:rPr lang="en-US" sz="8600" dirty="0"/>
              <a:t>On 26 march 1993 </a:t>
            </a:r>
            <a:r>
              <a:rPr lang="en-US" sz="8600" dirty="0" err="1"/>
              <a:t>Pyrgos,a</a:t>
            </a:r>
            <a:r>
              <a:rPr lang="en-US" sz="8600" dirty="0"/>
              <a:t> municipality in western Greece , and the western part of the Peloponnese were shocked from an earthquake of magnitude 5.5 on Richter’s scale ,the last of the many that happened since the end of 1992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735" y="1268760"/>
            <a:ext cx="457239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3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eismos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992715" cy="5583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idx="4294967295"/>
          </p:nvPr>
        </p:nvSpPr>
        <p:spPr>
          <a:xfrm>
            <a:off x="285720" y="4214813"/>
            <a:ext cx="7000875" cy="26431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3200" b="1" i="1" dirty="0" smtClean="0"/>
              <a:t>    </a:t>
            </a:r>
            <a:r>
              <a:rPr lang="en-US" sz="3200" b="1" i="1" dirty="0" smtClean="0"/>
              <a:t>At 2:10 pm on 26 March 1993, the  capital was vibrated by a total of 6 earthquakes, the strongest and most destructive of which was 5.5 degrees</a:t>
            </a:r>
            <a:r>
              <a:rPr lang="el-GR" sz="3200" b="1" i="1" dirty="0" smtClean="0"/>
              <a:t>.</a:t>
            </a:r>
            <a:endParaRPr lang="el-GR" sz="3200" b="1" i="1" dirty="0"/>
          </a:p>
        </p:txBody>
      </p:sp>
      <p:pic>
        <p:nvPicPr>
          <p:cNvPr id="2050" name="Picture 2" descr="C:\Users\user\Desktop\seismos\gre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6475726" cy="3876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7453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earthquake was caused by oblique-normal split on a north-dipping and WNW </a:t>
            </a:r>
            <a:r>
              <a:rPr lang="en-US" sz="2400" dirty="0" err="1"/>
              <a:t>tranding</a:t>
            </a:r>
            <a:r>
              <a:rPr lang="en-US" sz="2400" dirty="0"/>
              <a:t> </a:t>
            </a:r>
            <a:r>
              <a:rPr lang="en-US" sz="2400" dirty="0" err="1"/>
              <a:t>fault,it</a:t>
            </a:r>
            <a:r>
              <a:rPr lang="en-US" sz="2400" dirty="0"/>
              <a:t> has also reactivated the </a:t>
            </a:r>
            <a:r>
              <a:rPr lang="en-US" sz="2400" dirty="0" err="1"/>
              <a:t>Alfio</a:t>
            </a:r>
            <a:r>
              <a:rPr lang="en-US" sz="2400" dirty="0"/>
              <a:t> and Grape </a:t>
            </a:r>
            <a:r>
              <a:rPr lang="en-US" sz="2400" dirty="0" err="1"/>
              <a:t>grabens</a:t>
            </a:r>
            <a:r>
              <a:rPr lang="en-US" sz="2400" dirty="0"/>
              <a:t> .The </a:t>
            </a:r>
            <a:r>
              <a:rPr lang="en-US" sz="2400" dirty="0" err="1"/>
              <a:t>Alfio</a:t>
            </a:r>
            <a:r>
              <a:rPr lang="en-US" sz="2400" dirty="0"/>
              <a:t> </a:t>
            </a:r>
            <a:r>
              <a:rPr lang="en-US" sz="2400" dirty="0" err="1"/>
              <a:t>graben</a:t>
            </a:r>
            <a:r>
              <a:rPr lang="en-US" sz="2400" dirty="0"/>
              <a:t> is the most active structure in the basin of </a:t>
            </a:r>
            <a:r>
              <a:rPr lang="en-US" sz="2400" dirty="0" err="1"/>
              <a:t>Pyrgos</a:t>
            </a:r>
            <a:r>
              <a:rPr lang="en-US" sz="2400" dirty="0"/>
              <a:t> ,it is long 25 km and is segmented along its strike by transfer zones. Activity in this </a:t>
            </a:r>
            <a:r>
              <a:rPr lang="en-US" sz="2400" dirty="0" err="1"/>
              <a:t>graben</a:t>
            </a:r>
            <a:r>
              <a:rPr lang="en-US" sz="2400" dirty="0"/>
              <a:t> shows that transfer zones are the focus for the concentration of seismic activity</a:t>
            </a:r>
          </a:p>
          <a:p>
            <a:r>
              <a:rPr lang="en-US" sz="2400" dirty="0"/>
              <a:t>and thus the concept of transfer zones is important for understanding the </a:t>
            </a:r>
            <a:r>
              <a:rPr lang="en-US" sz="2400" dirty="0" err="1"/>
              <a:t>Pyrgos</a:t>
            </a:r>
            <a:r>
              <a:rPr lang="en-US" sz="2400" dirty="0"/>
              <a:t> earthquake.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933056"/>
            <a:ext cx="630381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6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1056" y="260648"/>
            <a:ext cx="3628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main shock caused serious damage in </a:t>
            </a:r>
            <a:r>
              <a:rPr lang="en-US" sz="2000" dirty="0" err="1"/>
              <a:t>Pyrgos</a:t>
            </a:r>
            <a:r>
              <a:rPr lang="en-US" sz="2000" dirty="0"/>
              <a:t> and the surrounding area</a:t>
            </a:r>
          </a:p>
          <a:p>
            <a:r>
              <a:rPr lang="en-US" sz="2000" dirty="0"/>
              <a:t>within a radius of 15–20 km. Landslides at 47 locations and liquefaction phenomena at 7 localities</a:t>
            </a:r>
          </a:p>
          <a:p>
            <a:r>
              <a:rPr lang="en-US" sz="2000" dirty="0"/>
              <a:t>within an area of 145 km‘ were caused by the earthquake. The most severe damages were observed in </a:t>
            </a:r>
            <a:r>
              <a:rPr lang="en-US" sz="2000" dirty="0" err="1"/>
              <a:t>Pyrgos</a:t>
            </a:r>
            <a:r>
              <a:rPr lang="en-US" sz="2000" dirty="0"/>
              <a:t>,</a:t>
            </a:r>
          </a:p>
          <a:p>
            <a:r>
              <a:rPr lang="en-US" sz="2000" dirty="0"/>
              <a:t>where at least 50% of the buildings were considerably hit.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052736"/>
            <a:ext cx="4737003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0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908720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Damages in the surrounding area was significant, especially in settlements</a:t>
            </a:r>
          </a:p>
          <a:p>
            <a:r>
              <a:rPr lang="en-US" sz="2400" dirty="0"/>
              <a:t>and population </a:t>
            </a:r>
            <a:r>
              <a:rPr lang="en-US" sz="2400" dirty="0" err="1"/>
              <a:t>centres</a:t>
            </a:r>
            <a:r>
              <a:rPr lang="en-US" sz="2400" dirty="0"/>
              <a:t> that consisted of old, stone buildings.</a:t>
            </a:r>
          </a:p>
          <a:p>
            <a:r>
              <a:rPr lang="en-US" sz="2400" dirty="0"/>
              <a:t>The geographical distribution of the damage was not uniform in the affected</a:t>
            </a:r>
          </a:p>
          <a:p>
            <a:r>
              <a:rPr lang="en-US" sz="2400" dirty="0"/>
              <a:t>area. Specifically, impressively unequal geographical distribution of damage was</a:t>
            </a:r>
          </a:p>
          <a:p>
            <a:r>
              <a:rPr lang="en-US" sz="2400" dirty="0"/>
              <a:t>observed in </a:t>
            </a:r>
            <a:r>
              <a:rPr lang="en-US" sz="2400" dirty="0" err="1"/>
              <a:t>Pyrgos</a:t>
            </a:r>
            <a:r>
              <a:rPr lang="en-US" sz="2400" dirty="0"/>
              <a:t> . In the broader region there was an equivalent</a:t>
            </a:r>
          </a:p>
          <a:p>
            <a:r>
              <a:rPr lang="en-US" sz="2400" dirty="0"/>
              <a:t>differentiation in the geographical distribution of damage.</a:t>
            </a:r>
          </a:p>
        </p:txBody>
      </p:sp>
    </p:spTree>
    <p:extLst>
      <p:ext uri="{BB962C8B-B14F-4D97-AF65-F5344CB8AC3E}">
        <p14:creationId xmlns:p14="http://schemas.microsoft.com/office/powerpoint/2010/main" val="3697672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534</TotalTime>
  <Words>458</Words>
  <Application>Microsoft Office PowerPoint</Application>
  <PresentationFormat>Presentazione su schermo (4:3)</PresentationFormat>
  <Paragraphs>28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Century Gothic</vt:lpstr>
      <vt:lpstr>Verdana</vt:lpstr>
      <vt:lpstr>Wingdings 2</vt:lpstr>
      <vt:lpstr>Ζωντάνια</vt:lpstr>
      <vt:lpstr>ERASMUS 2017</vt:lpstr>
      <vt:lpstr>26 MARCH 1993</vt:lpstr>
      <vt:lpstr>Twenty-four years have been completed since the day when "Enceladus" marked the city of Pyrgos.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report was a dead, 16 injured and extensive disaster in many public and private buildings. </vt:lpstr>
      <vt:lpstr>Presentazione standard di PowerPoint</vt:lpstr>
      <vt:lpstr>Presentazione standard di PowerPoint</vt:lpstr>
      <vt:lpstr>Presentazione standard di PowerPoint</vt:lpstr>
      <vt:lpstr>Tents set up in open spaces after the earthquake.</vt:lpstr>
      <vt:lpstr>Presentazione standard di PowerPoint</vt:lpstr>
      <vt:lpstr>Seismic building</vt:lpstr>
      <vt:lpstr>Finally, the earthquake sharpened the social fabric and became a break in the history of the city.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MARCH 1993</dc:title>
  <dc:creator>user</dc:creator>
  <cp:lastModifiedBy>Account Microsoft</cp:lastModifiedBy>
  <cp:revision>62</cp:revision>
  <dcterms:created xsi:type="dcterms:W3CDTF">2017-09-15T13:51:19Z</dcterms:created>
  <dcterms:modified xsi:type="dcterms:W3CDTF">2017-10-19T19:44:33Z</dcterms:modified>
</cp:coreProperties>
</file>