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sldIdLst>
    <p:sldId id="258" r:id="rId2"/>
    <p:sldId id="259" r:id="rId3"/>
    <p:sldId id="260" r:id="rId4"/>
    <p:sldId id="261" r:id="rId5"/>
    <p:sldId id="262" r:id="rId6"/>
    <p:sldId id="264" r:id="rId7"/>
    <p:sldId id="263" r:id="rId8"/>
    <p:sldId id="265" r:id="rId9"/>
    <p:sldId id="268" r:id="rId10"/>
    <p:sldId id="266" r:id="rId11"/>
    <p:sldId id="267" r:id="rId12"/>
    <p:sldId id="270" r:id="rId13"/>
    <p:sldId id="271" r:id="rId14"/>
    <p:sldId id="272" r:id="rId15"/>
    <p:sldId id="269" r:id="rId16"/>
    <p:sldId id="274" r:id="rId17"/>
    <p:sldId id="275" r:id="rId18"/>
    <p:sldId id="276" r:id="rId19"/>
    <p:sldId id="277" r:id="rId20"/>
    <p:sldId id="273" r:id="rId2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60" autoAdjust="0"/>
    <p:restoredTop sz="94638" autoAdjust="0"/>
  </p:normalViewPr>
  <p:slideViewPr>
    <p:cSldViewPr>
      <p:cViewPr varScale="1">
        <p:scale>
          <a:sx n="70" d="100"/>
          <a:sy n="70" d="100"/>
        </p:scale>
        <p:origin x="1464" y="72"/>
      </p:cViewPr>
      <p:guideLst>
        <p:guide orient="horz" pos="2160"/>
        <p:guide pos="2880"/>
      </p:guideLst>
    </p:cSldViewPr>
  </p:slideViewPr>
  <p:outlineViewPr>
    <p:cViewPr>
      <p:scale>
        <a:sx n="33" d="100"/>
        <a:sy n="33" d="100"/>
      </p:scale>
      <p:origin x="18"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2">
        <a:schemeClr val="bg2"/>
      </p:bgRef>
    </p:bg>
    <p:spTree>
      <p:nvGrpSpPr>
        <p:cNvPr id="1" name=""/>
        <p:cNvGrpSpPr/>
        <p:nvPr/>
      </p:nvGrpSpPr>
      <p:grpSpPr>
        <a:xfrm>
          <a:off x="0" y="0"/>
          <a:ext cx="0" cy="0"/>
          <a:chOff x="0" y="0"/>
          <a:chExt cx="0" cy="0"/>
        </a:xfrm>
      </p:grpSpPr>
      <p:sp>
        <p:nvSpPr>
          <p:cNvPr id="9" name="8 - Τίτλος"/>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17" name="16 - Υπότιτλος"/>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30" name="29 - Θέση ημερομηνίας"/>
          <p:cNvSpPr>
            <a:spLocks noGrp="1"/>
          </p:cNvSpPr>
          <p:nvPr>
            <p:ph type="dt" sz="half" idx="10"/>
          </p:nvPr>
        </p:nvSpPr>
        <p:spPr/>
        <p:txBody>
          <a:bodyPr/>
          <a:lstStyle/>
          <a:p>
            <a:fld id="{2342CEA3-3058-4D43-AE35-B3DA76CB4003}" type="datetimeFigureOut">
              <a:rPr lang="el-GR" smtClean="0"/>
              <a:pPr/>
              <a:t>19/10/2017</a:t>
            </a:fld>
            <a:endParaRPr lang="el-GR"/>
          </a:p>
        </p:txBody>
      </p:sp>
      <p:sp>
        <p:nvSpPr>
          <p:cNvPr id="19" name="18 - Θέση υποσέλιδου"/>
          <p:cNvSpPr>
            <a:spLocks noGrp="1"/>
          </p:cNvSpPr>
          <p:nvPr>
            <p:ph type="ftr" sz="quarter" idx="11"/>
          </p:nvPr>
        </p:nvSpPr>
        <p:spPr/>
        <p:txBody>
          <a:bodyPr/>
          <a:lstStyle/>
          <a:p>
            <a:endParaRPr lang="el-GR"/>
          </a:p>
        </p:txBody>
      </p:sp>
      <p:sp>
        <p:nvSpPr>
          <p:cNvPr id="27" name="26 - Θέση αριθμού διαφάνειας"/>
          <p:cNvSpPr>
            <a:spLocks noGrp="1"/>
          </p:cNvSpPr>
          <p:nvPr>
            <p:ph type="sldNum" sz="quarter" idx="12"/>
          </p:nvPr>
        </p:nvSpPr>
        <p:spPr/>
        <p:txBody>
          <a:bodyPr/>
          <a:lstStyle/>
          <a:p>
            <a:fld id="{D3F1D1C4-C2D9-4231-9FB2-B2D9D97AA41D}" type="slidenum">
              <a:rPr lang="el-GR" smtClean="0"/>
              <a:pPr/>
              <a:t>‹N›</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19/10/2017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‹N›</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914401"/>
            <a:ext cx="2057400" cy="5211763"/>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914401"/>
            <a:ext cx="6019800" cy="5211763"/>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19/10/2017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‹N›</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19/10/2017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‹N›</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19/10/2017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‹N›</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19/10/2017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‹N›</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tIns="45720" anchor="b"/>
          <a:lstStyle>
            <a:lvl1pPr>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19/10/2017</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‹N›</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19/10/2017</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‹N›</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19/10/2017</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‹N›</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19/10/2017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‹N›</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8 - Ψαλίδισμα και στρογγύλεμα μίας γωνίας του ορθογωνίου"/>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 Ορθογώνιο τρίγωνο"/>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 Τίτλος"/>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l-GR" smtClean="0"/>
              <a:t>Kλικ για επεξεργασία του τίτλου</a:t>
            </a:r>
            <a:endParaRPr kumimoji="0" lang="en-US"/>
          </a:p>
        </p:txBody>
      </p:sp>
      <p:sp>
        <p:nvSpPr>
          <p:cNvPr id="4" name="3 - Θέση κειμένου"/>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19/10/2017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a:xfrm>
            <a:off x="8077200" y="6356350"/>
            <a:ext cx="609600" cy="365125"/>
          </a:xfrm>
        </p:spPr>
        <p:txBody>
          <a:bodyPr/>
          <a:lstStyle/>
          <a:p>
            <a:fld id="{D3F1D1C4-C2D9-4231-9FB2-B2D9D97AA41D}" type="slidenum">
              <a:rPr lang="el-GR" smtClean="0"/>
              <a:pPr/>
              <a:t>‹N›</a:t>
            </a:fld>
            <a:endParaRPr lang="el-GR"/>
          </a:p>
        </p:txBody>
      </p:sp>
      <p:sp>
        <p:nvSpPr>
          <p:cNvPr id="3" name="2 - Θέση εικόνας"/>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10" name="9 - Ελεύθερη σχεδίαση"/>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 Ελεύθερη σχεδίαση"/>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 Ελεύθερη σχεδίαση"/>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 Ελεύθερη σχεδίαση"/>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 Θέση τίτλου"/>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l-GR" smtClean="0"/>
              <a:t>Kλικ για επεξεργασία του τίτλου</a:t>
            </a:r>
            <a:endParaRPr kumimoji="0" lang="en-US"/>
          </a:p>
        </p:txBody>
      </p:sp>
      <p:sp>
        <p:nvSpPr>
          <p:cNvPr id="30" name="29 - Θέση κειμένου"/>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9 - Θέση ημερομηνίας"/>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342CEA3-3058-4D43-AE35-B3DA76CB4003}" type="datetimeFigureOut">
              <a:rPr lang="el-GR" smtClean="0"/>
              <a:pPr/>
              <a:t>19/10/2017</a:t>
            </a:fld>
            <a:endParaRPr lang="el-GR"/>
          </a:p>
        </p:txBody>
      </p:sp>
      <p:sp>
        <p:nvSpPr>
          <p:cNvPr id="22" name="21 - Θέση υποσέλιδου"/>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l-GR"/>
          </a:p>
        </p:txBody>
      </p:sp>
      <p:sp>
        <p:nvSpPr>
          <p:cNvPr id="18" name="17 - Θέση αριθμού διαφάνειας"/>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3F1D1C4-C2D9-4231-9FB2-B2D9D97AA41D}" type="slidenum">
              <a:rPr lang="el-GR" smtClean="0"/>
              <a:pPr/>
              <a:t>‹N›</a:t>
            </a:fld>
            <a:endParaRPr lang="el-GR"/>
          </a:p>
        </p:txBody>
      </p:sp>
      <p:grpSp>
        <p:nvGrpSpPr>
          <p:cNvPr id="2" name="1 - Ομάδα"/>
          <p:cNvGrpSpPr/>
          <p:nvPr/>
        </p:nvGrpSpPr>
        <p:grpSpPr>
          <a:xfrm>
            <a:off x="-19017" y="202408"/>
            <a:ext cx="9180548" cy="649224"/>
            <a:chOff x="-19045" y="216550"/>
            <a:chExt cx="9180548" cy="649224"/>
          </a:xfrm>
        </p:grpSpPr>
        <p:sp>
          <p:nvSpPr>
            <p:cNvPr id="12" name="11 - Ελεύθερη σχεδίαση"/>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 Ελεύθερη σχεδίαση"/>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video" Target="file:///E:\&#913;&#920;&#919;&#925;&#913;(&#921;&#932;)\&#931;&#945;&#957;&#964;&#959;&#961;&#943;&#957;&#951;%20&#919;%20&#953;&#963;&#964;&#959;&#961;&#943;&#945;%20&#964;&#959;&#965;%20&#919;&#966;&#945;&#953;&#963;&#964;&#949;&#943;&#959;&#965;.mp4"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Αποτέλεσμα εικόνας για σαντορινη"/>
          <p:cNvPicPr>
            <a:picLocks noChangeAspect="1" noChangeArrowheads="1"/>
          </p:cNvPicPr>
          <p:nvPr/>
        </p:nvPicPr>
        <p:blipFill>
          <a:blip r:embed="rId2" cstate="print"/>
          <a:srcRect/>
          <a:stretch>
            <a:fillRect/>
          </a:stretch>
        </p:blipFill>
        <p:spPr bwMode="auto">
          <a:xfrm>
            <a:off x="3995936" y="1052736"/>
            <a:ext cx="4742507" cy="3384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6" name="AutoShape 2" descr="Αποτέλεσμα εικόνας για σαντορινη"/>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Αποτέλεσμα εικόνας για σαντορινη"/>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2" name="Picture 8" descr="Αποτέλεσμα εικόνας για σαντορινη"/>
          <p:cNvPicPr>
            <a:picLocks noChangeAspect="1" noChangeArrowheads="1"/>
          </p:cNvPicPr>
          <p:nvPr/>
        </p:nvPicPr>
        <p:blipFill>
          <a:blip r:embed="rId3" cstate="print"/>
          <a:srcRect/>
          <a:stretch>
            <a:fillRect/>
          </a:stretch>
        </p:blipFill>
        <p:spPr bwMode="auto">
          <a:xfrm>
            <a:off x="539552" y="3645024"/>
            <a:ext cx="4208521" cy="2851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Αποτέλεσμα εικόνας για σαντορινη"/>
          <p:cNvPicPr>
            <a:picLocks noChangeAspect="1" noChangeArrowheads="1"/>
          </p:cNvPicPr>
          <p:nvPr/>
        </p:nvPicPr>
        <p:blipFill>
          <a:blip r:embed="rId4" cstate="print"/>
          <a:srcRect/>
          <a:stretch>
            <a:fillRect/>
          </a:stretch>
        </p:blipFill>
        <p:spPr bwMode="auto">
          <a:xfrm>
            <a:off x="395536" y="1484784"/>
            <a:ext cx="4893463" cy="3268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Σχετική εικόνα"/>
          <p:cNvPicPr>
            <a:picLocks noChangeAspect="1" noChangeArrowheads="1"/>
          </p:cNvPicPr>
          <p:nvPr/>
        </p:nvPicPr>
        <p:blipFill>
          <a:blip r:embed="rId5" cstate="print"/>
          <a:srcRect/>
          <a:stretch>
            <a:fillRect/>
          </a:stretch>
        </p:blipFill>
        <p:spPr bwMode="auto">
          <a:xfrm>
            <a:off x="4355976" y="3501008"/>
            <a:ext cx="4320480" cy="30513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14 - Τίτλος"/>
          <p:cNvSpPr>
            <a:spLocks noGrp="1"/>
          </p:cNvSpPr>
          <p:nvPr>
            <p:ph type="ctrTitle"/>
          </p:nvPr>
        </p:nvSpPr>
        <p:spPr>
          <a:xfrm>
            <a:off x="1043608" y="476672"/>
            <a:ext cx="6408712" cy="576064"/>
          </a:xfrm>
        </p:spPr>
        <p:txBody>
          <a:bodyPr>
            <a:noAutofit/>
          </a:bodyPr>
          <a:lstStyle/>
          <a:p>
            <a:pPr algn="ctr"/>
            <a:r>
              <a:rPr lang="en-US" sz="6600" i="1" dirty="0" smtClean="0">
                <a:solidFill>
                  <a:schemeClr val="tx2"/>
                </a:solidFill>
                <a:latin typeface="Arial Rounded MT Bold" pitchFamily="34" charset="0"/>
                <a:ea typeface="Arial Unicode MS" pitchFamily="34" charset="-128"/>
                <a:cs typeface="Arial Unicode MS" pitchFamily="34" charset="-128"/>
              </a:rPr>
              <a:t>SANTORINI</a:t>
            </a:r>
            <a:endParaRPr lang="el-GR" sz="6600" i="1" dirty="0">
              <a:solidFill>
                <a:schemeClr val="tx2"/>
              </a:solidFill>
              <a:latin typeface="Arial Unicode MS" pitchFamily="34" charset="-128"/>
              <a:ea typeface="Arial Unicode MS" pitchFamily="34" charset="-128"/>
              <a:cs typeface="Arial Unicode MS" pitchFamily="34" charset="-128"/>
            </a:endParaRPr>
          </a:p>
        </p:txBody>
      </p:sp>
    </p:spTree>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20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2000"/>
                                        <p:tgtEl>
                                          <p:spTgt spid="10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fade">
                                      <p:cBhvr>
                                        <p:cTn id="22" dur="2000"/>
                                        <p:tgtEl>
                                          <p:spTgt spid="10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6"/>
                                        </p:tgtEl>
                                        <p:attrNameLst>
                                          <p:attrName>style.visibility</p:attrName>
                                        </p:attrNameLst>
                                      </p:cBhvr>
                                      <p:to>
                                        <p:strVal val="visible"/>
                                      </p:to>
                                    </p:set>
                                    <p:animEffect transition="in" filter="fade">
                                      <p:cBhvr>
                                        <p:cTn id="27" dur="20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Τίτλος"/>
          <p:cNvSpPr>
            <a:spLocks noGrp="1"/>
          </p:cNvSpPr>
          <p:nvPr>
            <p:ph type="title"/>
          </p:nvPr>
        </p:nvSpPr>
        <p:spPr>
          <a:xfrm>
            <a:off x="539552" y="1124744"/>
            <a:ext cx="8229600" cy="1143000"/>
          </a:xfrm>
        </p:spPr>
        <p:txBody>
          <a:bodyPr>
            <a:noAutofit/>
          </a:bodyPr>
          <a:lstStyle/>
          <a:p>
            <a:r>
              <a:rPr lang="el-GR" sz="2800" b="1" i="1" dirty="0" err="1" smtClean="0">
                <a:solidFill>
                  <a:schemeClr val="accent1"/>
                </a:solidFill>
              </a:rPr>
              <a:t>Then</a:t>
            </a:r>
            <a:r>
              <a:rPr lang="el-GR" sz="2800" b="1" i="1" dirty="0" smtClean="0">
                <a:solidFill>
                  <a:schemeClr val="accent1"/>
                </a:solidFill>
              </a:rPr>
              <a:t>, </a:t>
            </a:r>
            <a:r>
              <a:rPr lang="el-GR" sz="2800" b="1" i="1" dirty="0" err="1" smtClean="0">
                <a:solidFill>
                  <a:schemeClr val="accent1"/>
                </a:solidFill>
              </a:rPr>
              <a:t>around</a:t>
            </a:r>
            <a:r>
              <a:rPr lang="el-GR" sz="2800" b="1" i="1" dirty="0" smtClean="0">
                <a:solidFill>
                  <a:schemeClr val="accent1"/>
                </a:solidFill>
              </a:rPr>
              <a:t> 500,000 </a:t>
            </a:r>
            <a:r>
              <a:rPr lang="el-GR" sz="2800" b="1" i="1" dirty="0" err="1" smtClean="0">
                <a:solidFill>
                  <a:schemeClr val="accent1"/>
                </a:solidFill>
              </a:rPr>
              <a:t>years</a:t>
            </a:r>
            <a:r>
              <a:rPr lang="el-GR" sz="2800" b="1" i="1" dirty="0" smtClean="0">
                <a:solidFill>
                  <a:schemeClr val="accent1"/>
                </a:solidFill>
              </a:rPr>
              <a:t> </a:t>
            </a:r>
            <a:r>
              <a:rPr lang="el-GR" sz="2800" b="1" i="1" dirty="0" err="1" smtClean="0">
                <a:solidFill>
                  <a:schemeClr val="accent1"/>
                </a:solidFill>
              </a:rPr>
              <a:t>ago</a:t>
            </a:r>
            <a:r>
              <a:rPr lang="el-GR" sz="2800" b="1" i="1" dirty="0" smtClean="0">
                <a:solidFill>
                  <a:schemeClr val="accent1"/>
                </a:solidFill>
              </a:rPr>
              <a:t>, </a:t>
            </a:r>
            <a:r>
              <a:rPr lang="el-GR" sz="2800" b="1" i="1" dirty="0" err="1" smtClean="0">
                <a:solidFill>
                  <a:schemeClr val="accent1"/>
                </a:solidFill>
              </a:rPr>
              <a:t>the</a:t>
            </a:r>
            <a:r>
              <a:rPr lang="el-GR" sz="2800" b="1" i="1" dirty="0" smtClean="0">
                <a:solidFill>
                  <a:schemeClr val="accent1"/>
                </a:solidFill>
              </a:rPr>
              <a:t> </a:t>
            </a:r>
            <a:r>
              <a:rPr lang="el-GR" sz="2800" b="1" i="1" dirty="0" err="1" smtClean="0">
                <a:solidFill>
                  <a:schemeClr val="accent1"/>
                </a:solidFill>
              </a:rPr>
              <a:t>volcano</a:t>
            </a:r>
            <a:r>
              <a:rPr lang="el-GR" sz="2800" b="1" i="1" dirty="0" smtClean="0">
                <a:solidFill>
                  <a:schemeClr val="accent1"/>
                </a:solidFill>
              </a:rPr>
              <a:t> </a:t>
            </a:r>
            <a:r>
              <a:rPr lang="el-GR" sz="2800" b="1" i="1" dirty="0" err="1" smtClean="0">
                <a:solidFill>
                  <a:schemeClr val="accent1"/>
                </a:solidFill>
              </a:rPr>
              <a:t>of</a:t>
            </a:r>
            <a:r>
              <a:rPr lang="el-GR" sz="2800" b="1" i="1" dirty="0" smtClean="0">
                <a:solidFill>
                  <a:schemeClr val="accent1"/>
                </a:solidFill>
              </a:rPr>
              <a:t> </a:t>
            </a:r>
            <a:r>
              <a:rPr lang="el-GR" sz="2800" b="1" i="1" dirty="0" err="1" smtClean="0">
                <a:solidFill>
                  <a:schemeClr val="accent1"/>
                </a:solidFill>
              </a:rPr>
              <a:t>Peristeria</a:t>
            </a:r>
            <a:r>
              <a:rPr lang="el-GR" sz="2800" b="1" i="1" dirty="0" smtClean="0">
                <a:solidFill>
                  <a:schemeClr val="accent1"/>
                </a:solidFill>
              </a:rPr>
              <a:t>, </a:t>
            </a:r>
            <a:r>
              <a:rPr lang="el-GR" sz="2800" b="1" i="1" dirty="0" err="1" smtClean="0">
                <a:solidFill>
                  <a:schemeClr val="accent1"/>
                </a:solidFill>
              </a:rPr>
              <a:t>which</a:t>
            </a:r>
            <a:r>
              <a:rPr lang="el-GR" sz="2800" b="1" i="1" dirty="0" smtClean="0">
                <a:solidFill>
                  <a:schemeClr val="accent1"/>
                </a:solidFill>
              </a:rPr>
              <a:t> </a:t>
            </a:r>
            <a:r>
              <a:rPr lang="el-GR" sz="2800" b="1" i="1" dirty="0" err="1" smtClean="0">
                <a:solidFill>
                  <a:schemeClr val="accent1"/>
                </a:solidFill>
              </a:rPr>
              <a:t>produced</a:t>
            </a:r>
            <a:r>
              <a:rPr lang="el-GR" sz="2800" b="1" i="1" dirty="0" smtClean="0">
                <a:solidFill>
                  <a:schemeClr val="accent1"/>
                </a:solidFill>
              </a:rPr>
              <a:t> </a:t>
            </a:r>
            <a:r>
              <a:rPr lang="el-GR" sz="2800" b="1" i="1" dirty="0" err="1" smtClean="0">
                <a:solidFill>
                  <a:schemeClr val="accent1"/>
                </a:solidFill>
              </a:rPr>
              <a:t>Andesian</a:t>
            </a:r>
            <a:r>
              <a:rPr lang="el-GR" sz="2800" b="1" i="1" dirty="0" smtClean="0">
                <a:solidFill>
                  <a:schemeClr val="accent1"/>
                </a:solidFill>
              </a:rPr>
              <a:t> </a:t>
            </a:r>
            <a:r>
              <a:rPr lang="el-GR" sz="2800" b="1" i="1" dirty="0" err="1" smtClean="0">
                <a:solidFill>
                  <a:schemeClr val="accent1"/>
                </a:solidFill>
              </a:rPr>
              <a:t>lavas</a:t>
            </a:r>
            <a:r>
              <a:rPr lang="el-GR" sz="2800" b="1" i="1" dirty="0" smtClean="0">
                <a:solidFill>
                  <a:schemeClr val="accent1"/>
                </a:solidFill>
              </a:rPr>
              <a:t>, </a:t>
            </a:r>
            <a:r>
              <a:rPr lang="el-GR" sz="2800" b="1" i="1" dirty="0" err="1" smtClean="0">
                <a:solidFill>
                  <a:schemeClr val="accent1"/>
                </a:solidFill>
              </a:rPr>
              <a:t>was</a:t>
            </a:r>
            <a:r>
              <a:rPr lang="el-GR" sz="2800" b="1" i="1" dirty="0" smtClean="0">
                <a:solidFill>
                  <a:schemeClr val="accent1"/>
                </a:solidFill>
              </a:rPr>
              <a:t> </a:t>
            </a:r>
            <a:r>
              <a:rPr lang="el-GR" sz="2800" b="1" i="1" dirty="0" err="1" smtClean="0">
                <a:solidFill>
                  <a:schemeClr val="accent1"/>
                </a:solidFill>
              </a:rPr>
              <a:t>created</a:t>
            </a:r>
            <a:r>
              <a:rPr lang="el-GR" sz="2800" b="1" i="1" dirty="0" smtClean="0">
                <a:solidFill>
                  <a:schemeClr val="accent1"/>
                </a:solidFill>
              </a:rPr>
              <a:t> </a:t>
            </a:r>
            <a:r>
              <a:rPr lang="el-GR" sz="2800" b="1" i="1" dirty="0" err="1" smtClean="0">
                <a:solidFill>
                  <a:schemeClr val="accent1"/>
                </a:solidFill>
              </a:rPr>
              <a:t>on</a:t>
            </a:r>
            <a:r>
              <a:rPr lang="el-GR" sz="2800" b="1" i="1" dirty="0" smtClean="0">
                <a:solidFill>
                  <a:schemeClr val="accent1"/>
                </a:solidFill>
              </a:rPr>
              <a:t> </a:t>
            </a:r>
            <a:r>
              <a:rPr lang="el-GR" sz="2800" b="1" i="1" dirty="0" err="1" smtClean="0">
                <a:solidFill>
                  <a:schemeClr val="accent1"/>
                </a:solidFill>
              </a:rPr>
              <a:t>the</a:t>
            </a:r>
            <a:r>
              <a:rPr lang="el-GR" sz="2800" b="1" i="1" dirty="0" smtClean="0">
                <a:solidFill>
                  <a:schemeClr val="accent1"/>
                </a:solidFill>
              </a:rPr>
              <a:t> </a:t>
            </a:r>
            <a:r>
              <a:rPr lang="el-GR" sz="2800" b="1" i="1" dirty="0" err="1" smtClean="0">
                <a:solidFill>
                  <a:schemeClr val="accent1"/>
                </a:solidFill>
              </a:rPr>
              <a:t>north</a:t>
            </a:r>
            <a:r>
              <a:rPr lang="el-GR" sz="2800" b="1" i="1" dirty="0" smtClean="0">
                <a:solidFill>
                  <a:schemeClr val="accent1"/>
                </a:solidFill>
              </a:rPr>
              <a:t> </a:t>
            </a:r>
            <a:r>
              <a:rPr lang="el-GR" sz="2800" b="1" i="1" dirty="0" err="1" smtClean="0">
                <a:solidFill>
                  <a:schemeClr val="accent1"/>
                </a:solidFill>
              </a:rPr>
              <a:t>of</a:t>
            </a:r>
            <a:r>
              <a:rPr lang="el-GR" sz="2800" b="1" i="1" dirty="0" smtClean="0">
                <a:solidFill>
                  <a:schemeClr val="accent1"/>
                </a:solidFill>
              </a:rPr>
              <a:t> </a:t>
            </a:r>
            <a:r>
              <a:rPr lang="el-GR" sz="2800" b="1" i="1" dirty="0" err="1" smtClean="0">
                <a:solidFill>
                  <a:schemeClr val="accent1"/>
                </a:solidFill>
              </a:rPr>
              <a:t>the</a:t>
            </a:r>
            <a:r>
              <a:rPr lang="el-GR" sz="2800" b="1" i="1" dirty="0" smtClean="0">
                <a:solidFill>
                  <a:schemeClr val="accent1"/>
                </a:solidFill>
              </a:rPr>
              <a:t> </a:t>
            </a:r>
            <a:r>
              <a:rPr lang="el-GR" sz="2800" b="1" i="1" dirty="0" err="1" smtClean="0">
                <a:solidFill>
                  <a:schemeClr val="accent1"/>
                </a:solidFill>
              </a:rPr>
              <a:t>island</a:t>
            </a:r>
            <a:r>
              <a:rPr lang="el-GR" sz="2800" b="1" i="1" dirty="0" smtClean="0">
                <a:solidFill>
                  <a:schemeClr val="accent1"/>
                </a:solidFill>
              </a:rPr>
              <a:t>. </a:t>
            </a:r>
            <a:endParaRPr lang="el-GR" sz="4400" b="1" i="1" dirty="0">
              <a:solidFill>
                <a:schemeClr val="accent1"/>
              </a:solidFill>
            </a:endParaRPr>
          </a:p>
        </p:txBody>
      </p:sp>
      <p:pic>
        <p:nvPicPr>
          <p:cNvPr id="10" name="9 - Θέση περιεχομένου" descr="ifaisteia1.jpg"/>
          <p:cNvPicPr>
            <a:picLocks noGrp="1" noChangeAspect="1"/>
          </p:cNvPicPr>
          <p:nvPr>
            <p:ph idx="1"/>
          </p:nvPr>
        </p:nvPicPr>
        <p:blipFill>
          <a:blip r:embed="rId2" cstate="print"/>
          <a:stretch>
            <a:fillRect/>
          </a:stretch>
        </p:blipFill>
        <p:spPr>
          <a:xfrm>
            <a:off x="1619672" y="2564904"/>
            <a:ext cx="6172200" cy="3848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148064" y="2996952"/>
            <a:ext cx="3765104" cy="1143000"/>
          </a:xfrm>
        </p:spPr>
        <p:txBody>
          <a:bodyPr>
            <a:normAutofit fontScale="90000"/>
          </a:bodyPr>
          <a:lstStyle/>
          <a:p>
            <a:r>
              <a:rPr lang="el-GR" sz="3600" b="1" i="1" dirty="0" err="1" smtClean="0"/>
              <a:t>Today</a:t>
            </a:r>
            <a:r>
              <a:rPr lang="el-GR" sz="3600" b="1" i="1" dirty="0" smtClean="0"/>
              <a:t> </a:t>
            </a:r>
            <a:r>
              <a:rPr lang="el-GR" sz="3600" b="1" i="1" dirty="0" err="1" smtClean="0"/>
              <a:t>remains</a:t>
            </a:r>
            <a:r>
              <a:rPr lang="el-GR" sz="3600" b="1" i="1" dirty="0" smtClean="0"/>
              <a:t> </a:t>
            </a:r>
            <a:r>
              <a:rPr lang="el-GR" sz="3600" b="1" i="1" dirty="0" err="1" smtClean="0"/>
              <a:t>of</a:t>
            </a:r>
            <a:r>
              <a:rPr lang="el-GR" sz="3600" b="1" i="1" dirty="0" smtClean="0"/>
              <a:t> </a:t>
            </a:r>
            <a:r>
              <a:rPr lang="el-GR" sz="3600" b="1" i="1" dirty="0" err="1" smtClean="0"/>
              <a:t>this</a:t>
            </a:r>
            <a:r>
              <a:rPr lang="el-GR" sz="3600" b="1" i="1" dirty="0" smtClean="0"/>
              <a:t> </a:t>
            </a:r>
            <a:r>
              <a:rPr lang="el-GR" sz="3600" b="1" i="1" dirty="0" err="1" smtClean="0"/>
              <a:t>volcano</a:t>
            </a:r>
            <a:r>
              <a:rPr lang="el-GR" sz="3600" b="1" i="1" dirty="0" smtClean="0"/>
              <a:t> </a:t>
            </a:r>
            <a:r>
              <a:rPr lang="el-GR" sz="3600" b="1" i="1" dirty="0" err="1" smtClean="0"/>
              <a:t>are</a:t>
            </a:r>
            <a:r>
              <a:rPr lang="el-GR" sz="3600" b="1" i="1" dirty="0" smtClean="0"/>
              <a:t> </a:t>
            </a:r>
            <a:r>
              <a:rPr lang="el-GR" sz="3600" b="1" i="1" dirty="0" err="1" smtClean="0"/>
              <a:t>located</a:t>
            </a:r>
            <a:r>
              <a:rPr lang="el-GR" sz="3600" b="1" i="1" dirty="0" smtClean="0"/>
              <a:t> </a:t>
            </a:r>
            <a:r>
              <a:rPr lang="el-GR" sz="3600" b="1" i="1" dirty="0" err="1" smtClean="0"/>
              <a:t>in</a:t>
            </a:r>
            <a:r>
              <a:rPr lang="el-GR" sz="3600" b="1" i="1" dirty="0" smtClean="0"/>
              <a:t> </a:t>
            </a:r>
            <a:r>
              <a:rPr lang="el-GR" sz="3600" b="1" i="1" dirty="0" err="1" smtClean="0"/>
              <a:t>Mikro</a:t>
            </a:r>
            <a:r>
              <a:rPr lang="el-GR" sz="3600" b="1" i="1" dirty="0" smtClean="0"/>
              <a:t> </a:t>
            </a:r>
            <a:r>
              <a:rPr lang="el-GR" sz="3600" b="1" i="1" dirty="0" err="1" smtClean="0"/>
              <a:t>Prophet</a:t>
            </a:r>
            <a:r>
              <a:rPr lang="el-GR" sz="3600" b="1" i="1" dirty="0" smtClean="0"/>
              <a:t> </a:t>
            </a:r>
            <a:r>
              <a:rPr lang="el-GR" sz="3600" b="1" i="1" dirty="0" err="1" smtClean="0"/>
              <a:t>Elias</a:t>
            </a:r>
            <a:r>
              <a:rPr lang="el-GR" sz="3600" b="1" i="1" dirty="0" smtClean="0"/>
              <a:t> </a:t>
            </a:r>
            <a:r>
              <a:rPr lang="el-GR" sz="3600" b="1" i="1" dirty="0" err="1" smtClean="0"/>
              <a:t>and</a:t>
            </a:r>
            <a:r>
              <a:rPr lang="el-GR" sz="3600" b="1" i="1" dirty="0" smtClean="0"/>
              <a:t> </a:t>
            </a:r>
            <a:r>
              <a:rPr lang="el-GR" sz="3600" b="1" i="1" dirty="0" err="1" smtClean="0"/>
              <a:t>the</a:t>
            </a:r>
            <a:r>
              <a:rPr lang="el-GR" sz="3600" b="1" i="1" dirty="0" smtClean="0"/>
              <a:t> </a:t>
            </a:r>
            <a:r>
              <a:rPr lang="el-GR" sz="3600" b="1" i="1" dirty="0" err="1" smtClean="0"/>
              <a:t>Great</a:t>
            </a:r>
            <a:r>
              <a:rPr lang="el-GR" sz="3600" b="1" i="1" dirty="0" smtClean="0"/>
              <a:t> </a:t>
            </a:r>
            <a:r>
              <a:rPr lang="el-GR" sz="3600" b="1" i="1" dirty="0" err="1" smtClean="0"/>
              <a:t>Mountain</a:t>
            </a:r>
            <a:r>
              <a:rPr lang="el-GR" sz="3600" b="1" i="1" dirty="0" smtClean="0"/>
              <a:t>.</a:t>
            </a:r>
            <a:r>
              <a:rPr lang="el-GR" dirty="0" smtClean="0"/>
              <a:t/>
            </a:r>
            <a:br>
              <a:rPr lang="el-GR" dirty="0" smtClean="0"/>
            </a:br>
            <a:endParaRPr lang="el-GR" dirty="0"/>
          </a:p>
        </p:txBody>
      </p:sp>
      <p:pic>
        <p:nvPicPr>
          <p:cNvPr id="4" name="3 - Θέση περιεχομένου" descr="Panagia-Paraportianh-Mukonos.jpg"/>
          <p:cNvPicPr>
            <a:picLocks noGrp="1" noChangeAspect="1"/>
          </p:cNvPicPr>
          <p:nvPr>
            <p:ph idx="1"/>
          </p:nvPr>
        </p:nvPicPr>
        <p:blipFill>
          <a:blip r:embed="rId2" cstate="print"/>
          <a:stretch>
            <a:fillRect/>
          </a:stretch>
        </p:blipFill>
        <p:spPr>
          <a:xfrm>
            <a:off x="251520" y="476672"/>
            <a:ext cx="4536504" cy="3096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descr="E:\ΑΘΗΝΑ(ΙΤ)\ΣΑΝΤΟΡΙΝΗ ΦΩΤΟ\santorini_new1.jpg"/>
          <p:cNvPicPr>
            <a:picLocks noChangeAspect="1" noChangeArrowheads="1"/>
          </p:cNvPicPr>
          <p:nvPr/>
        </p:nvPicPr>
        <p:blipFill>
          <a:blip r:embed="rId3" cstate="print"/>
          <a:srcRect/>
          <a:stretch>
            <a:fillRect/>
          </a:stretch>
        </p:blipFill>
        <p:spPr bwMode="auto">
          <a:xfrm>
            <a:off x="2267744" y="3645024"/>
            <a:ext cx="5400600" cy="3037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3429000"/>
            <a:ext cx="2642936" cy="2304257"/>
          </a:xfrm>
        </p:spPr>
        <p:txBody>
          <a:bodyPr>
            <a:noAutofit/>
          </a:bodyPr>
          <a:lstStyle/>
          <a:p>
            <a:r>
              <a:rPr lang="en-US" sz="2400" b="1" i="1" dirty="0" smtClean="0"/>
              <a:t>During the last eruption and earthquake of 1956 in this caldera a tsunami was lifted that destroyed all the floats that existed in the area as well as almost all the coastal buildings of the wider region. Then </a:t>
            </a:r>
            <a:r>
              <a:rPr lang="en-US" sz="2400" b="1" i="1" dirty="0" err="1" smtClean="0"/>
              <a:t>Santorini</a:t>
            </a:r>
            <a:r>
              <a:rPr lang="en-US" sz="2400" b="1" i="1" dirty="0" smtClean="0"/>
              <a:t> mourned 53 victims.</a:t>
            </a:r>
            <a:endParaRPr lang="el-GR" sz="2400" b="1" i="1" dirty="0"/>
          </a:p>
        </p:txBody>
      </p:sp>
      <p:pic>
        <p:nvPicPr>
          <p:cNvPr id="4" name="3 - Θέση περιεχομένου" descr="8C6F0F1F3B91FFFACA1B03BC72B22E7C.jpg"/>
          <p:cNvPicPr>
            <a:picLocks noGrp="1" noChangeAspect="1"/>
          </p:cNvPicPr>
          <p:nvPr>
            <p:ph type="pic" idx="1"/>
          </p:nvPr>
        </p:nvPicPr>
        <p:blipFill>
          <a:blip r:embed="rId2" cstate="print"/>
          <a:srcRect l="19400" r="19400"/>
          <a:stretch>
            <a:fillRect/>
          </a:stretch>
        </p:blipFill>
        <p:spPr>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spd="slow">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ΑΘΗΝΑ(ΙΤ)\ΣΑΝΤΟΡΙΝΗ ΦΩΤΟ\22584abb5954afc53415e278d29de593.jpg"/>
          <p:cNvPicPr>
            <a:picLocks noChangeAspect="1" noChangeArrowheads="1"/>
          </p:cNvPicPr>
          <p:nvPr/>
        </p:nvPicPr>
        <p:blipFill>
          <a:blip r:embed="rId2" cstate="print"/>
          <a:srcRect/>
          <a:stretch>
            <a:fillRect/>
          </a:stretch>
        </p:blipFill>
        <p:spPr bwMode="auto">
          <a:xfrm>
            <a:off x="-468560" y="404664"/>
            <a:ext cx="10018504" cy="5760640"/>
          </a:xfrm>
          <a:prstGeom prst="rect">
            <a:avLst/>
          </a:prstGeom>
          <a:ln>
            <a:noFill/>
          </a:ln>
          <a:effectLst>
            <a:outerShdw blurRad="292100" dist="139700" dir="2700000" algn="tl" rotWithShape="0">
              <a:srgbClr val="333333">
                <a:alpha val="65000"/>
              </a:srgbClr>
            </a:outerShdw>
          </a:effectLst>
        </p:spPr>
      </p:pic>
      <p:pic>
        <p:nvPicPr>
          <p:cNvPr id="3075" name="Picture 3" descr="E:\ΑΘΗΝΑ(ΙΤ)\ΣΑΝΤΟΡΙΝΗ ΦΩΤΟ\ifaistio1-thumb-large.jpg"/>
          <p:cNvPicPr>
            <a:picLocks noChangeAspect="1" noChangeArrowheads="1"/>
          </p:cNvPicPr>
          <p:nvPr/>
        </p:nvPicPr>
        <p:blipFill>
          <a:blip r:embed="rId3" cstate="print"/>
          <a:srcRect/>
          <a:stretch>
            <a:fillRect/>
          </a:stretch>
        </p:blipFill>
        <p:spPr bwMode="auto">
          <a:xfrm>
            <a:off x="-270275" y="0"/>
            <a:ext cx="9414275" cy="659735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3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3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1556792"/>
            <a:ext cx="8229600" cy="1143000"/>
          </a:xfrm>
        </p:spPr>
        <p:txBody>
          <a:bodyPr>
            <a:noAutofit/>
          </a:bodyPr>
          <a:lstStyle/>
          <a:p>
            <a:r>
              <a:rPr lang="en-US" sz="2800" b="1" i="1" dirty="0" smtClean="0"/>
              <a:t>Today the site is accessible by boat that approaches an existing small bay of </a:t>
            </a:r>
            <a:r>
              <a:rPr lang="en-US" sz="2800" b="1" i="1" dirty="0" err="1" smtClean="0"/>
              <a:t>Nea</a:t>
            </a:r>
            <a:r>
              <a:rPr lang="en-US" sz="2800" b="1" i="1" dirty="0" smtClean="0"/>
              <a:t> </a:t>
            </a:r>
            <a:r>
              <a:rPr lang="en-US" sz="2800" b="1" i="1" dirty="0" err="1" smtClean="0"/>
              <a:t>Kameni</a:t>
            </a:r>
            <a:r>
              <a:rPr lang="en-US" sz="2800" b="1" i="1" dirty="0" smtClean="0"/>
              <a:t>.</a:t>
            </a:r>
            <a:br>
              <a:rPr lang="en-US" sz="2800" b="1" i="1" dirty="0" smtClean="0"/>
            </a:br>
            <a:r>
              <a:rPr lang="en-US" sz="2800" b="1" i="1" dirty="0" smtClean="0"/>
              <a:t>The diameter of Caldera </a:t>
            </a:r>
            <a:r>
              <a:rPr lang="en-US" sz="2800" b="1" i="1" dirty="0" err="1" smtClean="0"/>
              <a:t>Santorini</a:t>
            </a:r>
            <a:r>
              <a:rPr lang="en-US" sz="2800" b="1" i="1" dirty="0" smtClean="0"/>
              <a:t> reaches 16 km.</a:t>
            </a:r>
            <a:endParaRPr lang="el-GR" sz="2800" b="1" i="1" dirty="0"/>
          </a:p>
        </p:txBody>
      </p:sp>
      <p:pic>
        <p:nvPicPr>
          <p:cNvPr id="4" name="3 - Θέση περιεχομένου" descr="Σντορινη.jpg"/>
          <p:cNvPicPr>
            <a:picLocks noGrp="1" noChangeAspect="1"/>
          </p:cNvPicPr>
          <p:nvPr>
            <p:ph idx="1"/>
          </p:nvPr>
        </p:nvPicPr>
        <p:blipFill>
          <a:blip r:embed="rId2" cstate="print"/>
          <a:stretch>
            <a:fillRect/>
          </a:stretch>
        </p:blipFill>
        <p:spPr>
          <a:xfrm>
            <a:off x="1331640" y="2852936"/>
            <a:ext cx="7200800" cy="3528392"/>
          </a:xfrm>
        </p:spPr>
      </p:pic>
    </p:spTree>
  </p:cSld>
  <p:clrMapOvr>
    <a:masterClrMapping/>
  </p:clrMapOvr>
  <p:transition spd="slow">
    <p:wheel spokes="3"/>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Θέση περιεχομένου" descr="santoriniifaisteio.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ransition spd="slow">
    <p:randomBa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450573" y="735438"/>
            <a:ext cx="8229600" cy="4389120"/>
          </a:xfrm>
        </p:spPr>
        <p:txBody>
          <a:bodyPr/>
          <a:lstStyle/>
          <a:p>
            <a:r>
              <a:rPr lang="en-US" sz="4000" dirty="0"/>
              <a:t>The island's capital is </a:t>
            </a:r>
            <a:r>
              <a:rPr lang="en-US" sz="4000" dirty="0" err="1"/>
              <a:t>Fira</a:t>
            </a:r>
            <a:r>
              <a:rPr lang="en-US" sz="4000" dirty="0"/>
              <a:t>.</a:t>
            </a:r>
          </a:p>
          <a:p>
            <a:endParaRPr lang="it-IT" dirty="0"/>
          </a:p>
        </p:txBody>
      </p:sp>
      <p:pic>
        <p:nvPicPr>
          <p:cNvPr id="4" name="Immagine 3"/>
          <p:cNvPicPr>
            <a:picLocks noChangeAspect="1"/>
          </p:cNvPicPr>
          <p:nvPr/>
        </p:nvPicPr>
        <p:blipFill>
          <a:blip r:embed="rId2"/>
          <a:stretch>
            <a:fillRect/>
          </a:stretch>
        </p:blipFill>
        <p:spPr>
          <a:xfrm>
            <a:off x="1355448" y="1988840"/>
            <a:ext cx="6419850" cy="4248150"/>
          </a:xfrm>
          <a:prstGeom prst="rect">
            <a:avLst/>
          </a:prstGeom>
        </p:spPr>
      </p:pic>
    </p:spTree>
    <p:extLst>
      <p:ext uri="{BB962C8B-B14F-4D97-AF65-F5344CB8AC3E}">
        <p14:creationId xmlns:p14="http://schemas.microsoft.com/office/powerpoint/2010/main" val="2954537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395536" y="735438"/>
            <a:ext cx="8229600" cy="4389120"/>
          </a:xfrm>
        </p:spPr>
        <p:txBody>
          <a:bodyPr/>
          <a:lstStyle/>
          <a:p>
            <a:r>
              <a:rPr lang="en-US" dirty="0"/>
              <a:t>The second inhabited center on the north of the island is </a:t>
            </a:r>
            <a:r>
              <a:rPr lang="en-US" dirty="0" err="1"/>
              <a:t>Oia</a:t>
            </a:r>
            <a:r>
              <a:rPr lang="en-US" dirty="0"/>
              <a:t>, an old center renowned for its windmills and from which you can admire the sunsets on the Aegean Sea.</a:t>
            </a:r>
            <a:endParaRPr lang="it-IT" dirty="0"/>
          </a:p>
        </p:txBody>
      </p:sp>
      <p:pic>
        <p:nvPicPr>
          <p:cNvPr id="4" name="Immagine 3"/>
          <p:cNvPicPr>
            <a:picLocks noChangeAspect="1"/>
          </p:cNvPicPr>
          <p:nvPr/>
        </p:nvPicPr>
        <p:blipFill>
          <a:blip r:embed="rId2"/>
          <a:stretch>
            <a:fillRect/>
          </a:stretch>
        </p:blipFill>
        <p:spPr>
          <a:xfrm>
            <a:off x="1403648" y="2420888"/>
            <a:ext cx="6218348" cy="4145565"/>
          </a:xfrm>
          <a:prstGeom prst="rect">
            <a:avLst/>
          </a:prstGeom>
        </p:spPr>
      </p:pic>
    </p:spTree>
    <p:extLst>
      <p:ext uri="{BB962C8B-B14F-4D97-AF65-F5344CB8AC3E}">
        <p14:creationId xmlns:p14="http://schemas.microsoft.com/office/powerpoint/2010/main" val="4264231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445768" y="404664"/>
            <a:ext cx="8229600" cy="4389120"/>
          </a:xfrm>
        </p:spPr>
        <p:txBody>
          <a:bodyPr/>
          <a:lstStyle/>
          <a:p>
            <a:endParaRPr lang="en-US" dirty="0"/>
          </a:p>
          <a:p>
            <a:r>
              <a:rPr lang="en-US" dirty="0"/>
              <a:t>The main economic resource is the export of high quality wines and fine wines. The island produces a very sweet and full-bodied wine, the Vin Saint, not to be confused with the same Tuscan wine.</a:t>
            </a:r>
            <a:endParaRPr lang="it-IT" dirty="0"/>
          </a:p>
        </p:txBody>
      </p:sp>
      <p:pic>
        <p:nvPicPr>
          <p:cNvPr id="4" name="Immagine 3"/>
          <p:cNvPicPr>
            <a:picLocks noChangeAspect="1"/>
          </p:cNvPicPr>
          <p:nvPr/>
        </p:nvPicPr>
        <p:blipFill>
          <a:blip r:embed="rId2"/>
          <a:stretch>
            <a:fillRect/>
          </a:stretch>
        </p:blipFill>
        <p:spPr>
          <a:xfrm>
            <a:off x="1245496" y="2701977"/>
            <a:ext cx="6630144" cy="4143840"/>
          </a:xfrm>
          <a:prstGeom prst="rect">
            <a:avLst/>
          </a:prstGeom>
        </p:spPr>
      </p:pic>
    </p:spTree>
    <p:extLst>
      <p:ext uri="{BB962C8B-B14F-4D97-AF65-F5344CB8AC3E}">
        <p14:creationId xmlns:p14="http://schemas.microsoft.com/office/powerpoint/2010/main" val="1684974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764704"/>
            <a:ext cx="8229600" cy="4389120"/>
          </a:xfrm>
        </p:spPr>
        <p:txBody>
          <a:bodyPr/>
          <a:lstStyle/>
          <a:p>
            <a:pPr marL="0" indent="0">
              <a:buNone/>
            </a:pPr>
            <a:endParaRPr lang="it-IT" dirty="0"/>
          </a:p>
          <a:p>
            <a:r>
              <a:rPr lang="en-US" sz="3200" dirty="0" err="1"/>
              <a:t>Santorini</a:t>
            </a:r>
            <a:r>
              <a:rPr lang="en-US" sz="3200" dirty="0"/>
              <a:t> is also a renowned tourist resort.</a:t>
            </a:r>
            <a:endParaRPr lang="it-IT" sz="3200" dirty="0"/>
          </a:p>
          <a:p>
            <a:endParaRPr lang="it-IT" dirty="0"/>
          </a:p>
        </p:txBody>
      </p:sp>
      <p:pic>
        <p:nvPicPr>
          <p:cNvPr id="4" name="Immagine 3"/>
          <p:cNvPicPr>
            <a:picLocks noChangeAspect="1"/>
          </p:cNvPicPr>
          <p:nvPr/>
        </p:nvPicPr>
        <p:blipFill>
          <a:blip r:embed="rId2"/>
          <a:stretch>
            <a:fillRect/>
          </a:stretch>
        </p:blipFill>
        <p:spPr>
          <a:xfrm>
            <a:off x="1381944" y="2041573"/>
            <a:ext cx="6400800" cy="4800600"/>
          </a:xfrm>
          <a:prstGeom prst="rect">
            <a:avLst/>
          </a:prstGeom>
        </p:spPr>
      </p:pic>
    </p:spTree>
    <p:extLst>
      <p:ext uri="{BB962C8B-B14F-4D97-AF65-F5344CB8AC3E}">
        <p14:creationId xmlns:p14="http://schemas.microsoft.com/office/powerpoint/2010/main" val="920569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59632" y="1484784"/>
            <a:ext cx="6635080" cy="1224136"/>
          </a:xfrm>
        </p:spPr>
        <p:txBody>
          <a:bodyPr>
            <a:normAutofit fontScale="90000"/>
          </a:bodyPr>
          <a:lstStyle/>
          <a:p>
            <a:r>
              <a:rPr lang="el-GR" sz="3100" b="1" i="1" dirty="0" err="1" smtClean="0">
                <a:solidFill>
                  <a:schemeClr val="accent2"/>
                </a:solidFill>
              </a:rPr>
              <a:t>Santorini</a:t>
            </a:r>
            <a:r>
              <a:rPr lang="el-GR" sz="3100" b="1" i="1" dirty="0" smtClean="0">
                <a:solidFill>
                  <a:schemeClr val="accent2"/>
                </a:solidFill>
              </a:rPr>
              <a:t>, </a:t>
            </a:r>
            <a:r>
              <a:rPr lang="el-GR" sz="3100" b="1" i="1" dirty="0" err="1" smtClean="0">
                <a:solidFill>
                  <a:schemeClr val="accent2"/>
                </a:solidFill>
              </a:rPr>
              <a:t>Thira</a:t>
            </a:r>
            <a:r>
              <a:rPr lang="el-GR" sz="3100" b="1" i="1" dirty="0" smtClean="0">
                <a:solidFill>
                  <a:schemeClr val="accent2"/>
                </a:solidFill>
              </a:rPr>
              <a:t> </a:t>
            </a:r>
            <a:r>
              <a:rPr lang="el-GR" sz="3100" b="1" i="1" dirty="0" err="1" smtClean="0">
                <a:solidFill>
                  <a:schemeClr val="accent2"/>
                </a:solidFill>
              </a:rPr>
              <a:t>or</a:t>
            </a:r>
            <a:r>
              <a:rPr lang="el-GR" sz="3100" b="1" i="1" dirty="0" smtClean="0">
                <a:solidFill>
                  <a:schemeClr val="accent2"/>
                </a:solidFill>
              </a:rPr>
              <a:t> </a:t>
            </a:r>
            <a:r>
              <a:rPr lang="el-GR" sz="3100" b="1" i="1" dirty="0" err="1" smtClean="0">
                <a:solidFill>
                  <a:schemeClr val="accent2"/>
                </a:solidFill>
              </a:rPr>
              <a:t>Stroggili</a:t>
            </a:r>
            <a:r>
              <a:rPr lang="el-GR" sz="3100" b="1" i="1" dirty="0" smtClean="0">
                <a:solidFill>
                  <a:schemeClr val="accent2"/>
                </a:solidFill>
              </a:rPr>
              <a:t> (</a:t>
            </a:r>
            <a:r>
              <a:rPr lang="el-GR" sz="3100" b="1" i="1" dirty="0" err="1" smtClean="0">
                <a:solidFill>
                  <a:schemeClr val="accent2"/>
                </a:solidFill>
              </a:rPr>
              <a:t>former</a:t>
            </a:r>
            <a:r>
              <a:rPr lang="el-GR" sz="3100" b="1" i="1" dirty="0" smtClean="0">
                <a:solidFill>
                  <a:schemeClr val="accent2"/>
                </a:solidFill>
              </a:rPr>
              <a:t> </a:t>
            </a:r>
            <a:r>
              <a:rPr lang="el-GR" sz="3100" b="1" i="1" dirty="0" err="1" smtClean="0">
                <a:solidFill>
                  <a:schemeClr val="accent2"/>
                </a:solidFill>
              </a:rPr>
              <a:t>name</a:t>
            </a:r>
            <a:r>
              <a:rPr lang="el-GR" sz="3100" b="1" i="1" dirty="0" smtClean="0">
                <a:solidFill>
                  <a:schemeClr val="accent2"/>
                </a:solidFill>
              </a:rPr>
              <a:t>) </a:t>
            </a:r>
            <a:r>
              <a:rPr lang="el-GR" sz="3100" b="1" i="1" dirty="0" err="1" smtClean="0">
                <a:solidFill>
                  <a:schemeClr val="accent2"/>
                </a:solidFill>
              </a:rPr>
              <a:t>is</a:t>
            </a:r>
            <a:r>
              <a:rPr lang="el-GR" sz="3100" b="1" i="1" dirty="0" smtClean="0">
                <a:solidFill>
                  <a:schemeClr val="accent2"/>
                </a:solidFill>
              </a:rPr>
              <a:t> </a:t>
            </a:r>
            <a:r>
              <a:rPr lang="el-GR" sz="3100" b="1" i="1" dirty="0" err="1" smtClean="0">
                <a:solidFill>
                  <a:schemeClr val="accent2"/>
                </a:solidFill>
              </a:rPr>
              <a:t>an</a:t>
            </a:r>
            <a:r>
              <a:rPr lang="el-GR" sz="3100" b="1" i="1" dirty="0" smtClean="0">
                <a:solidFill>
                  <a:schemeClr val="accent2"/>
                </a:solidFill>
              </a:rPr>
              <a:t> </a:t>
            </a:r>
            <a:r>
              <a:rPr lang="el-GR" sz="3100" b="1" i="1" dirty="0" err="1" smtClean="0">
                <a:solidFill>
                  <a:schemeClr val="accent2"/>
                </a:solidFill>
              </a:rPr>
              <a:t>island</a:t>
            </a:r>
            <a:r>
              <a:rPr lang="el-GR" sz="3100" b="1" i="1" dirty="0" smtClean="0">
                <a:solidFill>
                  <a:schemeClr val="accent2"/>
                </a:solidFill>
              </a:rPr>
              <a:t> </a:t>
            </a:r>
            <a:r>
              <a:rPr lang="el-GR" sz="3100" b="1" i="1" dirty="0" err="1" smtClean="0">
                <a:solidFill>
                  <a:schemeClr val="accent2"/>
                </a:solidFill>
              </a:rPr>
              <a:t>located</a:t>
            </a:r>
            <a:r>
              <a:rPr lang="el-GR" sz="3100" b="1" i="1" dirty="0" smtClean="0">
                <a:solidFill>
                  <a:schemeClr val="accent2"/>
                </a:solidFill>
              </a:rPr>
              <a:t> </a:t>
            </a:r>
            <a:r>
              <a:rPr lang="el-GR" sz="3100" b="1" i="1" dirty="0" err="1" smtClean="0">
                <a:solidFill>
                  <a:schemeClr val="accent2"/>
                </a:solidFill>
              </a:rPr>
              <a:t>in</a:t>
            </a:r>
            <a:r>
              <a:rPr lang="el-GR" sz="3100" b="1" i="1" dirty="0" smtClean="0">
                <a:solidFill>
                  <a:schemeClr val="accent2"/>
                </a:solidFill>
              </a:rPr>
              <a:t> </a:t>
            </a:r>
            <a:r>
              <a:rPr lang="el-GR" sz="3100" b="1" i="1" dirty="0" err="1" smtClean="0">
                <a:solidFill>
                  <a:schemeClr val="accent2"/>
                </a:solidFill>
              </a:rPr>
              <a:t>the</a:t>
            </a:r>
            <a:r>
              <a:rPr lang="el-GR" sz="3100" b="1" i="1" dirty="0" smtClean="0">
                <a:solidFill>
                  <a:schemeClr val="accent2"/>
                </a:solidFill>
              </a:rPr>
              <a:t> </a:t>
            </a:r>
            <a:r>
              <a:rPr lang="el-GR" sz="3100" b="1" i="1" dirty="0" err="1" smtClean="0">
                <a:solidFill>
                  <a:schemeClr val="accent2"/>
                </a:solidFill>
              </a:rPr>
              <a:t>southern</a:t>
            </a:r>
            <a:r>
              <a:rPr lang="el-GR" sz="3100" b="1" i="1" dirty="0" smtClean="0">
                <a:solidFill>
                  <a:schemeClr val="accent2"/>
                </a:solidFill>
              </a:rPr>
              <a:t> </a:t>
            </a:r>
            <a:r>
              <a:rPr lang="el-GR" sz="3100" b="1" i="1" dirty="0" err="1" smtClean="0">
                <a:solidFill>
                  <a:schemeClr val="accent2"/>
                </a:solidFill>
              </a:rPr>
              <a:t>Aegean</a:t>
            </a:r>
            <a:r>
              <a:rPr lang="el-GR" sz="3100" b="1" i="1" dirty="0" smtClean="0">
                <a:solidFill>
                  <a:schemeClr val="accent2"/>
                </a:solidFill>
              </a:rPr>
              <a:t> </a:t>
            </a:r>
            <a:r>
              <a:rPr lang="el-GR" sz="3100" b="1" i="1" dirty="0" err="1" smtClean="0">
                <a:solidFill>
                  <a:schemeClr val="accent2"/>
                </a:solidFill>
              </a:rPr>
              <a:t>Sea</a:t>
            </a:r>
            <a:r>
              <a:rPr lang="el-GR" sz="3100" b="1" i="1" dirty="0" smtClean="0">
                <a:solidFill>
                  <a:schemeClr val="accent2"/>
                </a:solidFill>
              </a:rPr>
              <a:t>, </a:t>
            </a:r>
            <a:r>
              <a:rPr lang="el-GR" sz="3100" b="1" i="1" dirty="0" err="1" smtClean="0">
                <a:solidFill>
                  <a:schemeClr val="accent2"/>
                </a:solidFill>
              </a:rPr>
              <a:t>the</a:t>
            </a:r>
            <a:r>
              <a:rPr lang="el-GR" sz="3100" b="1" i="1" dirty="0" smtClean="0">
                <a:solidFill>
                  <a:schemeClr val="accent2"/>
                </a:solidFill>
              </a:rPr>
              <a:t> </a:t>
            </a:r>
            <a:r>
              <a:rPr lang="el-GR" sz="3100" b="1" i="1" dirty="0" err="1" smtClean="0">
                <a:solidFill>
                  <a:schemeClr val="accent2"/>
                </a:solidFill>
              </a:rPr>
              <a:t>island</a:t>
            </a:r>
            <a:r>
              <a:rPr lang="el-GR" sz="3100" b="1" i="1" dirty="0" smtClean="0">
                <a:solidFill>
                  <a:schemeClr val="accent2"/>
                </a:solidFill>
              </a:rPr>
              <a:t> </a:t>
            </a:r>
            <a:r>
              <a:rPr lang="el-GR" sz="3100" b="1" i="1" dirty="0" err="1" smtClean="0">
                <a:solidFill>
                  <a:schemeClr val="accent2"/>
                </a:solidFill>
              </a:rPr>
              <a:t>complex</a:t>
            </a:r>
            <a:r>
              <a:rPr lang="el-GR" sz="3100" b="1" i="1" dirty="0" smtClean="0">
                <a:solidFill>
                  <a:schemeClr val="accent2"/>
                </a:solidFill>
              </a:rPr>
              <a:t> </a:t>
            </a:r>
            <a:r>
              <a:rPr lang="el-GR" sz="3100" b="1" i="1" dirty="0" err="1" smtClean="0">
                <a:solidFill>
                  <a:schemeClr val="accent2"/>
                </a:solidFill>
              </a:rPr>
              <a:t>of</a:t>
            </a:r>
            <a:r>
              <a:rPr lang="el-GR" sz="3100" b="1" i="1" dirty="0" smtClean="0">
                <a:solidFill>
                  <a:schemeClr val="accent2"/>
                </a:solidFill>
              </a:rPr>
              <a:t> </a:t>
            </a:r>
            <a:r>
              <a:rPr lang="el-GR" sz="3100" b="1" i="1" dirty="0" err="1" smtClean="0">
                <a:solidFill>
                  <a:schemeClr val="accent2"/>
                </a:solidFill>
              </a:rPr>
              <a:t>the</a:t>
            </a:r>
            <a:r>
              <a:rPr lang="el-GR" sz="3100" b="1" i="1" dirty="0" smtClean="0">
                <a:solidFill>
                  <a:schemeClr val="accent2"/>
                </a:solidFill>
              </a:rPr>
              <a:t> </a:t>
            </a:r>
            <a:r>
              <a:rPr lang="el-GR" sz="3100" b="1" i="1" dirty="0" err="1" smtClean="0">
                <a:solidFill>
                  <a:schemeClr val="accent2"/>
                </a:solidFill>
              </a:rPr>
              <a:t>Cyclades</a:t>
            </a:r>
            <a:r>
              <a:rPr lang="en-US" sz="3100" b="1" i="1" dirty="0" smtClean="0">
                <a:solidFill>
                  <a:schemeClr val="accent2"/>
                </a:solidFill>
              </a:rPr>
              <a:t>.</a:t>
            </a:r>
            <a:r>
              <a:rPr lang="el-GR" dirty="0" smtClean="0"/>
              <a:t/>
            </a:r>
            <a:br>
              <a:rPr lang="el-GR" dirty="0" smtClean="0"/>
            </a:br>
            <a:endParaRPr lang="el-GR" dirty="0"/>
          </a:p>
        </p:txBody>
      </p:sp>
      <p:pic>
        <p:nvPicPr>
          <p:cNvPr id="4" name="3 - Θέση περιεχομένου" descr="61_santorini_geography.jpg"/>
          <p:cNvPicPr>
            <a:picLocks noGrp="1" noChangeAspect="1"/>
          </p:cNvPicPr>
          <p:nvPr>
            <p:ph idx="1"/>
          </p:nvPr>
        </p:nvPicPr>
        <p:blipFill>
          <a:blip r:embed="rId2" cstate="print"/>
          <a:stretch>
            <a:fillRect/>
          </a:stretch>
        </p:blipFill>
        <p:spPr>
          <a:xfrm>
            <a:off x="457200" y="2291872"/>
            <a:ext cx="8229600" cy="3676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Τίτλος"/>
          <p:cNvSpPr>
            <a:spLocks noGrp="1"/>
          </p:cNvSpPr>
          <p:nvPr>
            <p:ph type="ctrTitle"/>
          </p:nvPr>
        </p:nvSpPr>
        <p:spPr>
          <a:xfrm>
            <a:off x="6263680" y="6253336"/>
            <a:ext cx="2880320" cy="604664"/>
          </a:xfrm>
        </p:spPr>
        <p:txBody>
          <a:bodyPr>
            <a:normAutofit/>
          </a:bodyPr>
          <a:lstStyle/>
          <a:p>
            <a:pPr algn="l"/>
            <a:r>
              <a:rPr lang="en-US" sz="1800" i="1" dirty="0" smtClean="0">
                <a:solidFill>
                  <a:schemeClr val="tx1"/>
                </a:solidFill>
              </a:rPr>
              <a:t>ATHINA DROULIA</a:t>
            </a:r>
            <a:br>
              <a:rPr lang="en-US" sz="1800" i="1" dirty="0" smtClean="0">
                <a:solidFill>
                  <a:schemeClr val="tx1"/>
                </a:solidFill>
              </a:rPr>
            </a:br>
            <a:r>
              <a:rPr lang="en-US" sz="1800" i="1" dirty="0" smtClean="0">
                <a:solidFill>
                  <a:schemeClr val="tx1"/>
                </a:solidFill>
              </a:rPr>
              <a:t>ASSUNTA DAMIANO</a:t>
            </a:r>
            <a:endParaRPr lang="el-GR" sz="1800" i="1" dirty="0">
              <a:solidFill>
                <a:schemeClr val="tx1"/>
              </a:solidFill>
            </a:endParaRPr>
          </a:p>
        </p:txBody>
      </p:sp>
      <p:pic>
        <p:nvPicPr>
          <p:cNvPr id="4" name="Σαντορίνη Η ιστορία του Ηφαιστείου.mp4">
            <a:hlinkClick r:id="" action="ppaction://media"/>
          </p:cNvPr>
          <p:cNvPicPr>
            <a:picLocks noGrp="1" noRot="1" noChangeAspect="1"/>
          </p:cNvPicPr>
          <p:nvPr>
            <p:ph idx="4294967295"/>
            <a:videoFile r:link="rId1"/>
          </p:nvPr>
        </p:nvPicPr>
        <p:blipFill>
          <a:blip r:embed="rId3" cstate="print"/>
          <a:stretch>
            <a:fillRect/>
          </a:stretch>
        </p:blipFill>
        <p:spPr>
          <a:xfrm>
            <a:off x="827584" y="563905"/>
            <a:ext cx="7546975" cy="5659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2060848"/>
            <a:ext cx="8229600" cy="1143000"/>
          </a:xfrm>
        </p:spPr>
        <p:txBody>
          <a:bodyPr>
            <a:noAutofit/>
          </a:bodyPr>
          <a:lstStyle/>
          <a:p>
            <a:r>
              <a:rPr lang="el-GR" sz="4400" b="1" i="1" dirty="0" err="1" smtClean="0"/>
              <a:t>She</a:t>
            </a:r>
            <a:r>
              <a:rPr lang="el-GR" sz="4400" b="1" i="1" dirty="0" smtClean="0"/>
              <a:t> </a:t>
            </a:r>
            <a:r>
              <a:rPr lang="el-GR" sz="4400" b="1" i="1" dirty="0" err="1" smtClean="0"/>
              <a:t>is</a:t>
            </a:r>
            <a:r>
              <a:rPr lang="el-GR" sz="4400" b="1" i="1" dirty="0" smtClean="0"/>
              <a:t> </a:t>
            </a:r>
            <a:r>
              <a:rPr lang="el-GR" sz="4400" b="1" i="1" dirty="0" err="1" smtClean="0"/>
              <a:t>known</a:t>
            </a:r>
            <a:r>
              <a:rPr lang="el-GR" sz="4400" b="1" i="1" dirty="0" smtClean="0"/>
              <a:t> </a:t>
            </a:r>
            <a:r>
              <a:rPr lang="el-GR" sz="4400" b="1" i="1" dirty="0" err="1" smtClean="0"/>
              <a:t>for</a:t>
            </a:r>
            <a:r>
              <a:rPr lang="el-GR" sz="4400" b="1" i="1" dirty="0" smtClean="0"/>
              <a:t> </a:t>
            </a:r>
            <a:r>
              <a:rPr lang="el-GR" sz="4400" b="1" i="1" dirty="0" err="1" smtClean="0"/>
              <a:t>her</a:t>
            </a:r>
            <a:r>
              <a:rPr lang="el-GR" sz="4400" b="1" i="1" dirty="0" smtClean="0"/>
              <a:t> </a:t>
            </a:r>
            <a:r>
              <a:rPr lang="el-GR" sz="4400" b="1" i="1" dirty="0" err="1" smtClean="0"/>
              <a:t>volcano</a:t>
            </a:r>
            <a:r>
              <a:rPr lang="el-GR" sz="4400" b="1" i="1" dirty="0" smtClean="0"/>
              <a:t>. </a:t>
            </a:r>
            <a:r>
              <a:rPr lang="el-GR" sz="4400" b="1" i="1" dirty="0" err="1" smtClean="0"/>
              <a:t>The</a:t>
            </a:r>
            <a:r>
              <a:rPr lang="el-GR" sz="4400" b="1" i="1" dirty="0" smtClean="0"/>
              <a:t> </a:t>
            </a:r>
            <a:r>
              <a:rPr lang="el-GR" sz="4400" b="1" i="1" dirty="0" err="1" smtClean="0"/>
              <a:t>last</a:t>
            </a:r>
            <a:r>
              <a:rPr lang="el-GR" sz="4400" b="1" i="1" dirty="0" smtClean="0"/>
              <a:t> </a:t>
            </a:r>
            <a:r>
              <a:rPr lang="el-GR" sz="4400" b="1" i="1" dirty="0" err="1" smtClean="0"/>
              <a:t>volcanic</a:t>
            </a:r>
            <a:r>
              <a:rPr lang="el-GR" sz="4400" b="1" i="1" dirty="0" smtClean="0"/>
              <a:t> </a:t>
            </a:r>
            <a:r>
              <a:rPr lang="el-GR" sz="4400" b="1" i="1" dirty="0" err="1" smtClean="0"/>
              <a:t>activity</a:t>
            </a:r>
            <a:r>
              <a:rPr lang="el-GR" sz="4400" b="1" i="1" dirty="0" smtClean="0"/>
              <a:t> </a:t>
            </a:r>
            <a:r>
              <a:rPr lang="el-GR" sz="4400" b="1" i="1" dirty="0" err="1" smtClean="0"/>
              <a:t>was</a:t>
            </a:r>
            <a:r>
              <a:rPr lang="el-GR" sz="4400" b="1" i="1" dirty="0" smtClean="0"/>
              <a:t> </a:t>
            </a:r>
            <a:r>
              <a:rPr lang="el-GR" sz="4400" b="1" i="1" dirty="0" err="1" smtClean="0"/>
              <a:t>the</a:t>
            </a:r>
            <a:r>
              <a:rPr lang="el-GR" sz="4400" b="1" i="1" dirty="0" smtClean="0"/>
              <a:t> </a:t>
            </a:r>
            <a:r>
              <a:rPr lang="el-GR" sz="4400" b="1" i="1" dirty="0" err="1" smtClean="0"/>
              <a:t>year</a:t>
            </a:r>
            <a:r>
              <a:rPr lang="el-GR" sz="4400" b="1" i="1" dirty="0" smtClean="0"/>
              <a:t> 1950</a:t>
            </a:r>
            <a:r>
              <a:rPr lang="en-US" sz="4400" b="1" i="1" dirty="0" smtClean="0"/>
              <a:t>.</a:t>
            </a:r>
            <a:endParaRPr lang="el-GR" sz="4400" b="1" i="1" dirty="0"/>
          </a:p>
        </p:txBody>
      </p:sp>
      <p:pic>
        <p:nvPicPr>
          <p:cNvPr id="4" name="3 - Θέση περιεχομένου" descr="santorini-ifaisteio-ekrixi-660.jpg"/>
          <p:cNvPicPr>
            <a:picLocks noGrp="1" noChangeAspect="1"/>
          </p:cNvPicPr>
          <p:nvPr>
            <p:ph idx="1"/>
          </p:nvPr>
        </p:nvPicPr>
        <p:blipFill>
          <a:blip r:embed="rId2" cstate="print"/>
          <a:stretch>
            <a:fillRect/>
          </a:stretch>
        </p:blipFill>
        <p:spPr>
          <a:xfrm>
            <a:off x="2339752" y="3068960"/>
            <a:ext cx="6286500" cy="28575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 Θέση περιεχομένου" descr="ce97ceb4cf81ceaccf83ceb7cf84cebfcf85ceb7cf86ceb1ceb9cf83cf84ceb5ceafcebfcf85cea3ceb1cebdcf84cebfcf81ceafcebdceb7cf82.jpg"/>
          <p:cNvPicPr>
            <a:picLocks noGrp="1" noChangeAspect="1"/>
          </p:cNvPicPr>
          <p:nvPr>
            <p:ph idx="4294967295"/>
          </p:nvPr>
        </p:nvPicPr>
        <p:blipFill>
          <a:blip r:embed="rId2" cstate="print"/>
          <a:stretch>
            <a:fillRect/>
          </a:stretch>
        </p:blipFill>
        <p:spPr>
          <a:xfrm>
            <a:off x="0" y="0"/>
            <a:ext cx="9144000" cy="6858000"/>
          </a:xfrm>
        </p:spPr>
      </p:pic>
    </p:spTree>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539552" y="2564904"/>
            <a:ext cx="8219256" cy="1152128"/>
          </a:xfrm>
        </p:spPr>
        <p:txBody>
          <a:bodyPr>
            <a:noAutofit/>
          </a:bodyPr>
          <a:lstStyle/>
          <a:p>
            <a:r>
              <a:rPr lang="el-GR" sz="3200" b="1" i="1" dirty="0" err="1" smtClean="0"/>
              <a:t>Santorini</a:t>
            </a:r>
            <a:r>
              <a:rPr lang="el-GR" sz="3200" b="1" i="1" dirty="0" smtClean="0"/>
              <a:t> </a:t>
            </a:r>
            <a:r>
              <a:rPr lang="el-GR" sz="3200" b="1" i="1" dirty="0" err="1" smtClean="0"/>
              <a:t>belongs</a:t>
            </a:r>
            <a:r>
              <a:rPr lang="el-GR" sz="3200" b="1" i="1" dirty="0" smtClean="0"/>
              <a:t> </a:t>
            </a:r>
            <a:r>
              <a:rPr lang="el-GR" sz="3200" b="1" i="1" dirty="0" err="1" smtClean="0"/>
              <a:t>to</a:t>
            </a:r>
            <a:r>
              <a:rPr lang="el-GR" sz="3200" b="1" i="1" dirty="0" smtClean="0"/>
              <a:t> </a:t>
            </a:r>
            <a:r>
              <a:rPr lang="el-GR" sz="3200" b="1" i="1" dirty="0" err="1" smtClean="0"/>
              <a:t>the</a:t>
            </a:r>
            <a:r>
              <a:rPr lang="el-GR" sz="3200" b="1" i="1" dirty="0" smtClean="0"/>
              <a:t> </a:t>
            </a:r>
            <a:r>
              <a:rPr lang="el-GR" sz="3200" b="1" i="1" dirty="0" err="1" smtClean="0"/>
              <a:t>volcanic</a:t>
            </a:r>
            <a:r>
              <a:rPr lang="el-GR" sz="3200" b="1" i="1" dirty="0" smtClean="0"/>
              <a:t> </a:t>
            </a:r>
            <a:r>
              <a:rPr lang="el-GR" sz="3200" b="1" i="1" dirty="0" err="1" smtClean="0"/>
              <a:t>arc</a:t>
            </a:r>
            <a:r>
              <a:rPr lang="el-GR" sz="3200" b="1" i="1" dirty="0" smtClean="0"/>
              <a:t> </a:t>
            </a:r>
            <a:r>
              <a:rPr lang="el-GR" sz="3200" b="1" i="1" dirty="0" err="1" smtClean="0"/>
              <a:t>of</a:t>
            </a:r>
            <a:r>
              <a:rPr lang="el-GR" sz="3200" b="1" i="1" dirty="0" smtClean="0"/>
              <a:t> </a:t>
            </a:r>
            <a:r>
              <a:rPr lang="el-GR" sz="3200" b="1" i="1" dirty="0" err="1" smtClean="0"/>
              <a:t>the</a:t>
            </a:r>
            <a:r>
              <a:rPr lang="el-GR" sz="3200" b="1" i="1" dirty="0" smtClean="0"/>
              <a:t> </a:t>
            </a:r>
            <a:r>
              <a:rPr lang="el-GR" sz="3200" b="1" i="1" dirty="0" err="1" smtClean="0"/>
              <a:t>Aegean</a:t>
            </a:r>
            <a:r>
              <a:rPr lang="el-GR" sz="3200" b="1" i="1" dirty="0" smtClean="0"/>
              <a:t> </a:t>
            </a:r>
            <a:r>
              <a:rPr lang="el-GR" sz="3200" b="1" i="1" dirty="0" err="1" smtClean="0"/>
              <a:t>and</a:t>
            </a:r>
            <a:r>
              <a:rPr lang="el-GR" sz="3200" b="1" i="1" dirty="0" smtClean="0"/>
              <a:t> </a:t>
            </a:r>
            <a:r>
              <a:rPr lang="el-GR" sz="3200" b="1" i="1" dirty="0" err="1" smtClean="0"/>
              <a:t>is</a:t>
            </a:r>
            <a:r>
              <a:rPr lang="el-GR" sz="3200" b="1" i="1" dirty="0" smtClean="0"/>
              <a:t> </a:t>
            </a:r>
            <a:r>
              <a:rPr lang="el-GR" sz="3200" b="1" i="1" dirty="0" err="1" smtClean="0"/>
              <a:t>characterized</a:t>
            </a:r>
            <a:r>
              <a:rPr lang="el-GR" sz="3200" b="1" i="1" dirty="0" smtClean="0"/>
              <a:t> </a:t>
            </a:r>
            <a:r>
              <a:rPr lang="el-GR" sz="3200" b="1" i="1" dirty="0" err="1" smtClean="0"/>
              <a:t>as</a:t>
            </a:r>
            <a:r>
              <a:rPr lang="el-GR" sz="3200" b="1" i="1" dirty="0" smtClean="0"/>
              <a:t> </a:t>
            </a:r>
            <a:r>
              <a:rPr lang="el-GR" sz="3200" b="1" i="1" dirty="0" err="1" smtClean="0"/>
              <a:t>an</a:t>
            </a:r>
            <a:r>
              <a:rPr lang="el-GR" sz="3200" b="1" i="1" dirty="0" smtClean="0"/>
              <a:t> </a:t>
            </a:r>
            <a:r>
              <a:rPr lang="el-GR" sz="3200" b="1" i="1" dirty="0" err="1" smtClean="0"/>
              <a:t>active</a:t>
            </a:r>
            <a:r>
              <a:rPr lang="el-GR" sz="3200" b="1" i="1" dirty="0" smtClean="0"/>
              <a:t> </a:t>
            </a:r>
            <a:r>
              <a:rPr lang="el-GR" sz="3200" b="1" i="1" dirty="0" err="1" smtClean="0"/>
              <a:t>volcano</a:t>
            </a:r>
            <a:r>
              <a:rPr lang="el-GR" sz="3200" b="1" i="1" dirty="0" smtClean="0"/>
              <a:t> </a:t>
            </a:r>
            <a:r>
              <a:rPr lang="el-GR" sz="3200" b="1" i="1" dirty="0" err="1" smtClean="0"/>
              <a:t>along</a:t>
            </a:r>
            <a:r>
              <a:rPr lang="el-GR" sz="3200" b="1" i="1" dirty="0" smtClean="0"/>
              <a:t> </a:t>
            </a:r>
            <a:r>
              <a:rPr lang="el-GR" sz="3200" b="1" i="1" dirty="0" err="1" smtClean="0"/>
              <a:t>with</a:t>
            </a:r>
            <a:r>
              <a:rPr lang="el-GR" sz="3200" b="1" i="1" dirty="0" smtClean="0"/>
              <a:t> </a:t>
            </a:r>
            <a:r>
              <a:rPr lang="el-GR" sz="3200" b="1" i="1" dirty="0" err="1" smtClean="0"/>
              <a:t>Methana</a:t>
            </a:r>
            <a:r>
              <a:rPr lang="el-GR" sz="3200" b="1" i="1" dirty="0" smtClean="0"/>
              <a:t>, </a:t>
            </a:r>
            <a:r>
              <a:rPr lang="el-GR" sz="3200" b="1" i="1" dirty="0" err="1" smtClean="0"/>
              <a:t>Milos</a:t>
            </a:r>
            <a:r>
              <a:rPr lang="el-GR" sz="3200" b="1" i="1" dirty="0" smtClean="0"/>
              <a:t> </a:t>
            </a:r>
            <a:r>
              <a:rPr lang="el-GR" sz="3200" b="1" i="1" dirty="0" err="1" smtClean="0"/>
              <a:t>and</a:t>
            </a:r>
            <a:r>
              <a:rPr lang="el-GR" sz="3200" b="1" i="1" dirty="0" smtClean="0"/>
              <a:t> </a:t>
            </a:r>
            <a:r>
              <a:rPr lang="el-GR" sz="3200" b="1" i="1" dirty="0" err="1" smtClean="0"/>
              <a:t>Nisyros</a:t>
            </a:r>
            <a:r>
              <a:rPr lang="el-GR" sz="3200" b="1" i="1" dirty="0" smtClean="0"/>
              <a:t>. </a:t>
            </a:r>
            <a:r>
              <a:rPr lang="el-GR" sz="3200" b="1" i="1" dirty="0" err="1" smtClean="0"/>
              <a:t>Santorini</a:t>
            </a:r>
            <a:r>
              <a:rPr lang="el-GR" sz="3200" b="1" i="1" dirty="0" smtClean="0"/>
              <a:t> </a:t>
            </a:r>
            <a:r>
              <a:rPr lang="el-GR" sz="3200" b="1" i="1" dirty="0" err="1" smtClean="0"/>
              <a:t>as</a:t>
            </a:r>
            <a:r>
              <a:rPr lang="el-GR" sz="3200" b="1" i="1" dirty="0" smtClean="0"/>
              <a:t> </a:t>
            </a:r>
            <a:r>
              <a:rPr lang="el-GR" sz="3200" b="1" i="1" dirty="0" err="1" smtClean="0"/>
              <a:t>well</a:t>
            </a:r>
            <a:r>
              <a:rPr lang="el-GR" sz="3200" b="1" i="1" dirty="0" smtClean="0"/>
              <a:t> </a:t>
            </a:r>
            <a:r>
              <a:rPr lang="el-GR" sz="3200" b="1" i="1" dirty="0" err="1" smtClean="0"/>
              <a:t>as</a:t>
            </a:r>
            <a:r>
              <a:rPr lang="el-GR" sz="3200" b="1" i="1" dirty="0" smtClean="0"/>
              <a:t> </a:t>
            </a:r>
            <a:r>
              <a:rPr lang="el-GR" sz="3200" b="1" i="1" dirty="0" err="1" smtClean="0"/>
              <a:t>the</a:t>
            </a:r>
            <a:r>
              <a:rPr lang="el-GR" sz="3200" b="1" i="1" dirty="0" smtClean="0"/>
              <a:t> </a:t>
            </a:r>
            <a:r>
              <a:rPr lang="el-GR" sz="3200" b="1" i="1" dirty="0" err="1" smtClean="0"/>
              <a:t>islands</a:t>
            </a:r>
            <a:r>
              <a:rPr lang="el-GR" sz="3200" b="1" i="1" dirty="0" smtClean="0"/>
              <a:t> </a:t>
            </a:r>
            <a:r>
              <a:rPr lang="el-GR" sz="3200" b="1" i="1" dirty="0" err="1" smtClean="0"/>
              <a:t>of</a:t>
            </a:r>
            <a:r>
              <a:rPr lang="el-GR" sz="3200" b="1" i="1" dirty="0" smtClean="0"/>
              <a:t> </a:t>
            </a:r>
            <a:r>
              <a:rPr lang="el-GR" sz="3200" b="1" i="1" dirty="0" err="1" smtClean="0"/>
              <a:t>Thirassia</a:t>
            </a:r>
            <a:r>
              <a:rPr lang="el-GR" sz="3200" b="1" i="1" dirty="0" smtClean="0"/>
              <a:t> </a:t>
            </a:r>
            <a:r>
              <a:rPr lang="el-GR" sz="3200" b="1" i="1" dirty="0" err="1" smtClean="0"/>
              <a:t>and</a:t>
            </a:r>
            <a:r>
              <a:rPr lang="el-GR" sz="3200" b="1" i="1" dirty="0" smtClean="0"/>
              <a:t> </a:t>
            </a:r>
            <a:r>
              <a:rPr lang="el-GR" sz="3200" b="1" i="1" dirty="0" err="1" smtClean="0"/>
              <a:t>Aspronissi</a:t>
            </a:r>
            <a:r>
              <a:rPr lang="el-GR" sz="3200" b="1" i="1" dirty="0" smtClean="0"/>
              <a:t> </a:t>
            </a:r>
            <a:r>
              <a:rPr lang="el-GR" sz="3200" b="1" i="1" dirty="0" err="1" smtClean="0"/>
              <a:t>are</a:t>
            </a:r>
            <a:r>
              <a:rPr lang="el-GR" sz="3200" b="1" i="1" dirty="0" smtClean="0"/>
              <a:t> </a:t>
            </a:r>
            <a:r>
              <a:rPr lang="el-GR" sz="3200" b="1" i="1" dirty="0" err="1" smtClean="0"/>
              <a:t>remnants</a:t>
            </a:r>
            <a:r>
              <a:rPr lang="el-GR" sz="3200" b="1" i="1" dirty="0" smtClean="0"/>
              <a:t> </a:t>
            </a:r>
            <a:r>
              <a:rPr lang="el-GR" sz="3200" b="1" i="1" dirty="0" err="1" smtClean="0"/>
              <a:t>of</a:t>
            </a:r>
            <a:r>
              <a:rPr lang="el-GR" sz="3200" b="1" i="1" dirty="0" smtClean="0"/>
              <a:t> </a:t>
            </a:r>
            <a:r>
              <a:rPr lang="el-GR" sz="3200" b="1" i="1" dirty="0" err="1" smtClean="0"/>
              <a:t>the</a:t>
            </a:r>
            <a:r>
              <a:rPr lang="el-GR" sz="3200" b="1" i="1" dirty="0" smtClean="0"/>
              <a:t> </a:t>
            </a:r>
            <a:r>
              <a:rPr lang="el-GR" sz="3200" b="1" i="1" dirty="0" err="1" smtClean="0"/>
              <a:t>volcanic</a:t>
            </a:r>
            <a:r>
              <a:rPr lang="el-GR" sz="3200" b="1" i="1" dirty="0" smtClean="0"/>
              <a:t> </a:t>
            </a:r>
            <a:r>
              <a:rPr lang="el-GR" sz="3200" b="1" i="1" dirty="0" err="1" smtClean="0"/>
              <a:t>island</a:t>
            </a:r>
            <a:r>
              <a:rPr lang="el-GR" sz="3200" b="1" i="1" dirty="0" smtClean="0"/>
              <a:t> </a:t>
            </a:r>
            <a:r>
              <a:rPr lang="el-GR" sz="3200" b="1" i="1" dirty="0" err="1" smtClean="0"/>
              <a:t>of</a:t>
            </a:r>
            <a:r>
              <a:rPr lang="el-GR" sz="3200" b="1" i="1" dirty="0" smtClean="0"/>
              <a:t> </a:t>
            </a:r>
            <a:r>
              <a:rPr lang="el-GR" sz="3200" b="1" i="1" dirty="0" err="1" smtClean="0"/>
              <a:t>Strongylis</a:t>
            </a:r>
            <a:r>
              <a:rPr lang="el-GR" sz="3200" b="1" i="1" dirty="0" smtClean="0"/>
              <a:t>. </a:t>
            </a:r>
            <a:endParaRPr lang="el-GR" sz="3200" b="1" i="1" dirty="0"/>
          </a:p>
        </p:txBody>
      </p:sp>
      <p:pic>
        <p:nvPicPr>
          <p:cNvPr id="6" name="Picture 2" descr="https://upload.wikimedia.org/wikipedia/commons/f/f1/Santorini_3D_version_1.gif"/>
          <p:cNvPicPr>
            <a:picLocks noChangeAspect="1" noChangeArrowheads="1" noCrop="1"/>
          </p:cNvPicPr>
          <p:nvPr/>
        </p:nvPicPr>
        <p:blipFill>
          <a:blip r:embed="rId2" cstate="print"/>
          <a:srcRect/>
          <a:stretch>
            <a:fillRect/>
          </a:stretch>
        </p:blipFill>
        <p:spPr bwMode="auto">
          <a:xfrm>
            <a:off x="3563888" y="3573016"/>
            <a:ext cx="3961113" cy="2825594"/>
          </a:xfrm>
          <a:prstGeom prst="rect">
            <a:avLst/>
          </a:prstGeom>
          <a:noFill/>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ce97cf86ceb1ceafcf83cf84ceb5ceb9cebfcea3ceb1cebdcf84cebfcf81ceafcebdceb7cf823.jpg"/>
          <p:cNvPicPr>
            <a:picLocks noGrp="1" noChangeAspect="1"/>
          </p:cNvPicPr>
          <p:nvPr>
            <p:ph idx="1"/>
          </p:nvPr>
        </p:nvPicPr>
        <p:blipFill>
          <a:blip r:embed="rId2" cstate="print"/>
          <a:stretch>
            <a:fillRect/>
          </a:stretch>
        </p:blipFill>
        <p:spPr>
          <a:xfrm>
            <a:off x="-180528" y="188640"/>
            <a:ext cx="9582679" cy="6453336"/>
          </a:xfrm>
        </p:spPr>
      </p:pic>
    </p:spTree>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2420888"/>
            <a:ext cx="5328592" cy="4176464"/>
          </a:xfrm>
        </p:spPr>
        <p:txBody>
          <a:bodyPr>
            <a:normAutofit fontScale="90000"/>
          </a:bodyPr>
          <a:lstStyle/>
          <a:p>
            <a:r>
              <a:rPr lang="el-GR" sz="3600" b="1" i="1" dirty="0" smtClean="0"/>
              <a:t> </a:t>
            </a:r>
            <a:r>
              <a:rPr lang="el-GR" sz="3600" b="1" i="1" dirty="0" err="1" smtClean="0">
                <a:solidFill>
                  <a:schemeClr val="accent2"/>
                </a:solidFill>
              </a:rPr>
              <a:t>Strongyli</a:t>
            </a:r>
            <a:r>
              <a:rPr lang="el-GR" sz="3600" b="1" i="1" dirty="0" smtClean="0">
                <a:solidFill>
                  <a:schemeClr val="accent2"/>
                </a:solidFill>
              </a:rPr>
              <a:t> </a:t>
            </a:r>
            <a:r>
              <a:rPr lang="el-GR" sz="3600" b="1" i="1" dirty="0" err="1" smtClean="0">
                <a:solidFill>
                  <a:schemeClr val="accent2"/>
                </a:solidFill>
              </a:rPr>
              <a:t>was</a:t>
            </a:r>
            <a:r>
              <a:rPr lang="el-GR" sz="3600" b="1" i="1" dirty="0" smtClean="0">
                <a:solidFill>
                  <a:schemeClr val="accent2"/>
                </a:solidFill>
              </a:rPr>
              <a:t> a </a:t>
            </a:r>
            <a:r>
              <a:rPr lang="el-GR" sz="3600" b="1" i="1" dirty="0" err="1" smtClean="0">
                <a:solidFill>
                  <a:schemeClr val="accent2"/>
                </a:solidFill>
              </a:rPr>
              <a:t>volcanic</a:t>
            </a:r>
            <a:r>
              <a:rPr lang="el-GR" sz="3600" b="1" i="1" dirty="0" smtClean="0">
                <a:solidFill>
                  <a:schemeClr val="accent2"/>
                </a:solidFill>
              </a:rPr>
              <a:t> </a:t>
            </a:r>
            <a:r>
              <a:rPr lang="el-GR" sz="3600" b="1" i="1" dirty="0" err="1" smtClean="0">
                <a:solidFill>
                  <a:schemeClr val="accent2"/>
                </a:solidFill>
              </a:rPr>
              <a:t>cone</a:t>
            </a:r>
            <a:r>
              <a:rPr lang="el-GR" sz="3600" b="1" i="1" dirty="0" smtClean="0">
                <a:solidFill>
                  <a:schemeClr val="accent2"/>
                </a:solidFill>
              </a:rPr>
              <a:t>. </a:t>
            </a:r>
            <a:r>
              <a:rPr lang="el-GR" sz="3600" b="1" i="1" dirty="0" err="1" smtClean="0">
                <a:solidFill>
                  <a:schemeClr val="accent2"/>
                </a:solidFill>
              </a:rPr>
              <a:t>The</a:t>
            </a:r>
            <a:r>
              <a:rPr lang="el-GR" sz="3600" b="1" i="1" dirty="0" smtClean="0">
                <a:solidFill>
                  <a:schemeClr val="accent2"/>
                </a:solidFill>
              </a:rPr>
              <a:t> </a:t>
            </a:r>
            <a:r>
              <a:rPr lang="el-GR" sz="3600" b="1" i="1" dirty="0" err="1" smtClean="0">
                <a:solidFill>
                  <a:schemeClr val="accent2"/>
                </a:solidFill>
              </a:rPr>
              <a:t>central</a:t>
            </a:r>
            <a:r>
              <a:rPr lang="el-GR" sz="3600" b="1" i="1" dirty="0" smtClean="0">
                <a:solidFill>
                  <a:schemeClr val="accent2"/>
                </a:solidFill>
              </a:rPr>
              <a:t> </a:t>
            </a:r>
            <a:r>
              <a:rPr lang="el-GR" sz="3600" b="1" i="1" dirty="0" err="1" smtClean="0">
                <a:solidFill>
                  <a:schemeClr val="accent2"/>
                </a:solidFill>
              </a:rPr>
              <a:t>part</a:t>
            </a:r>
            <a:r>
              <a:rPr lang="el-GR" sz="3600" b="1" i="1" dirty="0" smtClean="0">
                <a:solidFill>
                  <a:schemeClr val="accent2"/>
                </a:solidFill>
              </a:rPr>
              <a:t> </a:t>
            </a:r>
            <a:r>
              <a:rPr lang="el-GR" sz="3600" b="1" i="1" dirty="0" err="1" smtClean="0">
                <a:solidFill>
                  <a:schemeClr val="accent2"/>
                </a:solidFill>
              </a:rPr>
              <a:t>of</a:t>
            </a:r>
            <a:r>
              <a:rPr lang="el-GR" sz="3600" b="1" i="1" dirty="0" smtClean="0">
                <a:solidFill>
                  <a:schemeClr val="accent2"/>
                </a:solidFill>
              </a:rPr>
              <a:t> </a:t>
            </a:r>
            <a:r>
              <a:rPr lang="el-GR" sz="3600" b="1" i="1" dirty="0" err="1" smtClean="0">
                <a:solidFill>
                  <a:schemeClr val="accent2"/>
                </a:solidFill>
              </a:rPr>
              <a:t>it</a:t>
            </a:r>
            <a:r>
              <a:rPr lang="el-GR" sz="3600" b="1" i="1" dirty="0" smtClean="0">
                <a:solidFill>
                  <a:schemeClr val="accent2"/>
                </a:solidFill>
              </a:rPr>
              <a:t> </a:t>
            </a:r>
            <a:r>
              <a:rPr lang="el-GR" sz="3600" b="1" i="1" dirty="0" err="1" smtClean="0">
                <a:solidFill>
                  <a:schemeClr val="accent2"/>
                </a:solidFill>
              </a:rPr>
              <a:t>was</a:t>
            </a:r>
            <a:r>
              <a:rPr lang="el-GR" sz="3600" b="1" i="1" dirty="0" smtClean="0">
                <a:solidFill>
                  <a:schemeClr val="accent2"/>
                </a:solidFill>
              </a:rPr>
              <a:t> </a:t>
            </a:r>
            <a:r>
              <a:rPr lang="el-GR" sz="3600" b="1" i="1" dirty="0" err="1" smtClean="0">
                <a:solidFill>
                  <a:schemeClr val="accent2"/>
                </a:solidFill>
              </a:rPr>
              <a:t>blasting</a:t>
            </a:r>
            <a:r>
              <a:rPr lang="el-GR" sz="3600" b="1" i="1" dirty="0" smtClean="0">
                <a:solidFill>
                  <a:schemeClr val="accent2"/>
                </a:solidFill>
              </a:rPr>
              <a:t> </a:t>
            </a:r>
            <a:r>
              <a:rPr lang="el-GR" sz="3600" b="1" i="1" dirty="0" err="1" smtClean="0">
                <a:solidFill>
                  <a:schemeClr val="accent2"/>
                </a:solidFill>
              </a:rPr>
              <a:t>along</a:t>
            </a:r>
            <a:r>
              <a:rPr lang="el-GR" sz="3600" b="1" i="1" dirty="0" smtClean="0">
                <a:solidFill>
                  <a:schemeClr val="accent2"/>
                </a:solidFill>
              </a:rPr>
              <a:t> </a:t>
            </a:r>
            <a:r>
              <a:rPr lang="el-GR" sz="3600" b="1" i="1" dirty="0" err="1" smtClean="0">
                <a:solidFill>
                  <a:schemeClr val="accent2"/>
                </a:solidFill>
              </a:rPr>
              <a:t>with</a:t>
            </a:r>
            <a:r>
              <a:rPr lang="el-GR" sz="3600" b="1" i="1" dirty="0" smtClean="0">
                <a:solidFill>
                  <a:schemeClr val="accent2"/>
                </a:solidFill>
              </a:rPr>
              <a:t> </a:t>
            </a:r>
            <a:r>
              <a:rPr lang="el-GR" sz="3600" b="1" i="1" dirty="0" err="1" smtClean="0">
                <a:solidFill>
                  <a:schemeClr val="accent2"/>
                </a:solidFill>
              </a:rPr>
              <a:t>the</a:t>
            </a:r>
            <a:r>
              <a:rPr lang="el-GR" sz="3600" b="1" i="1" dirty="0" smtClean="0">
                <a:solidFill>
                  <a:schemeClr val="accent2"/>
                </a:solidFill>
              </a:rPr>
              <a:t> </a:t>
            </a:r>
            <a:r>
              <a:rPr lang="el-GR" sz="3600" b="1" i="1" dirty="0" err="1" smtClean="0">
                <a:solidFill>
                  <a:schemeClr val="accent2"/>
                </a:solidFill>
              </a:rPr>
              <a:t>crater</a:t>
            </a:r>
            <a:r>
              <a:rPr lang="el-GR" sz="3600" b="1" i="1" dirty="0" smtClean="0">
                <a:solidFill>
                  <a:schemeClr val="accent2"/>
                </a:solidFill>
              </a:rPr>
              <a:t> </a:t>
            </a:r>
            <a:r>
              <a:rPr lang="el-GR" sz="3600" b="1" i="1" dirty="0" err="1" smtClean="0">
                <a:solidFill>
                  <a:schemeClr val="accent2"/>
                </a:solidFill>
              </a:rPr>
              <a:t>of</a:t>
            </a:r>
            <a:r>
              <a:rPr lang="el-GR" sz="3600" b="1" i="1" dirty="0" smtClean="0">
                <a:solidFill>
                  <a:schemeClr val="accent2"/>
                </a:solidFill>
              </a:rPr>
              <a:t> </a:t>
            </a:r>
            <a:r>
              <a:rPr lang="el-GR" sz="3600" b="1" i="1" dirty="0" err="1" smtClean="0">
                <a:solidFill>
                  <a:schemeClr val="accent2"/>
                </a:solidFill>
              </a:rPr>
              <a:t>the</a:t>
            </a:r>
            <a:r>
              <a:rPr lang="el-GR" sz="3600" b="1" i="1" dirty="0" smtClean="0">
                <a:solidFill>
                  <a:schemeClr val="accent2"/>
                </a:solidFill>
              </a:rPr>
              <a:t> </a:t>
            </a:r>
            <a:r>
              <a:rPr lang="el-GR" sz="3600" b="1" i="1" dirty="0" err="1" smtClean="0">
                <a:solidFill>
                  <a:schemeClr val="accent2"/>
                </a:solidFill>
              </a:rPr>
              <a:t>volcano</a:t>
            </a:r>
            <a:r>
              <a:rPr lang="el-GR" sz="3600" b="1" i="1" dirty="0" smtClean="0">
                <a:solidFill>
                  <a:schemeClr val="accent2"/>
                </a:solidFill>
              </a:rPr>
              <a:t> </a:t>
            </a:r>
            <a:r>
              <a:rPr lang="el-GR" sz="3600" b="1" i="1" dirty="0" err="1" smtClean="0">
                <a:solidFill>
                  <a:schemeClr val="accent2"/>
                </a:solidFill>
              </a:rPr>
              <a:t>from</a:t>
            </a:r>
            <a:r>
              <a:rPr lang="el-GR" sz="3600" b="1" i="1" dirty="0" smtClean="0">
                <a:solidFill>
                  <a:schemeClr val="accent2"/>
                </a:solidFill>
              </a:rPr>
              <a:t> </a:t>
            </a:r>
            <a:r>
              <a:rPr lang="el-GR" sz="3600" b="1" i="1" dirty="0" err="1" smtClean="0">
                <a:solidFill>
                  <a:schemeClr val="accent2"/>
                </a:solidFill>
              </a:rPr>
              <a:t>the</a:t>
            </a:r>
            <a:r>
              <a:rPr lang="el-GR" sz="3600" b="1" i="1" dirty="0" smtClean="0">
                <a:solidFill>
                  <a:schemeClr val="accent2"/>
                </a:solidFill>
              </a:rPr>
              <a:t> </a:t>
            </a:r>
            <a:r>
              <a:rPr lang="el-GR" sz="3600" b="1" i="1" dirty="0" err="1" smtClean="0">
                <a:solidFill>
                  <a:schemeClr val="accent2"/>
                </a:solidFill>
              </a:rPr>
              <a:t>Minoan</a:t>
            </a:r>
            <a:r>
              <a:rPr lang="el-GR" sz="3600" b="1" i="1" dirty="0" smtClean="0">
                <a:solidFill>
                  <a:schemeClr val="accent2"/>
                </a:solidFill>
              </a:rPr>
              <a:t> </a:t>
            </a:r>
            <a:r>
              <a:rPr lang="el-GR" sz="3600" b="1" i="1" dirty="0" err="1" smtClean="0">
                <a:solidFill>
                  <a:schemeClr val="accent2"/>
                </a:solidFill>
              </a:rPr>
              <a:t>eruption</a:t>
            </a:r>
            <a:r>
              <a:rPr lang="el-GR" sz="3600" b="1" i="1" dirty="0" smtClean="0">
                <a:solidFill>
                  <a:schemeClr val="accent2"/>
                </a:solidFill>
              </a:rPr>
              <a:t> </a:t>
            </a:r>
            <a:r>
              <a:rPr lang="el-GR" sz="3600" b="1" i="1" dirty="0" err="1" smtClean="0">
                <a:solidFill>
                  <a:schemeClr val="accent2"/>
                </a:solidFill>
              </a:rPr>
              <a:t>in</a:t>
            </a:r>
            <a:r>
              <a:rPr lang="el-GR" sz="3600" b="1" i="1" dirty="0" smtClean="0">
                <a:solidFill>
                  <a:schemeClr val="accent2"/>
                </a:solidFill>
              </a:rPr>
              <a:t> 1613 BC. </a:t>
            </a:r>
            <a:r>
              <a:rPr lang="el-GR" sz="3600" b="1" i="1" dirty="0" err="1" smtClean="0">
                <a:solidFill>
                  <a:schemeClr val="accent2"/>
                </a:solidFill>
              </a:rPr>
              <a:t>and</a:t>
            </a:r>
            <a:r>
              <a:rPr lang="el-GR" sz="3600" b="1" i="1" dirty="0" smtClean="0">
                <a:solidFill>
                  <a:schemeClr val="accent2"/>
                </a:solidFill>
              </a:rPr>
              <a:t> </a:t>
            </a:r>
            <a:r>
              <a:rPr lang="el-GR" sz="3600" b="1" i="1" dirty="0" err="1" smtClean="0">
                <a:solidFill>
                  <a:schemeClr val="accent2"/>
                </a:solidFill>
              </a:rPr>
              <a:t>resulted</a:t>
            </a:r>
            <a:r>
              <a:rPr lang="el-GR" sz="3600" b="1" i="1" dirty="0" smtClean="0">
                <a:solidFill>
                  <a:schemeClr val="accent2"/>
                </a:solidFill>
              </a:rPr>
              <a:t> </a:t>
            </a:r>
            <a:r>
              <a:rPr lang="el-GR" sz="3600" b="1" i="1" dirty="0" err="1" smtClean="0">
                <a:solidFill>
                  <a:schemeClr val="accent2"/>
                </a:solidFill>
              </a:rPr>
              <a:t>in</a:t>
            </a:r>
            <a:r>
              <a:rPr lang="el-GR" sz="3600" b="1" i="1" dirty="0" smtClean="0">
                <a:solidFill>
                  <a:schemeClr val="accent2"/>
                </a:solidFill>
              </a:rPr>
              <a:t> </a:t>
            </a:r>
            <a:r>
              <a:rPr lang="el-GR" sz="3600" b="1" i="1" dirty="0" err="1" smtClean="0">
                <a:solidFill>
                  <a:schemeClr val="accent2"/>
                </a:solidFill>
              </a:rPr>
              <a:t>the</a:t>
            </a:r>
            <a:r>
              <a:rPr lang="el-GR" sz="3600" b="1" i="1" dirty="0" smtClean="0">
                <a:solidFill>
                  <a:schemeClr val="accent2"/>
                </a:solidFill>
              </a:rPr>
              <a:t> </a:t>
            </a:r>
            <a:r>
              <a:rPr lang="el-GR" sz="3600" b="1" i="1" dirty="0" err="1" smtClean="0">
                <a:solidFill>
                  <a:schemeClr val="accent2"/>
                </a:solidFill>
              </a:rPr>
              <a:t>creation</a:t>
            </a:r>
            <a:r>
              <a:rPr lang="el-GR" sz="3600" b="1" i="1" dirty="0" smtClean="0">
                <a:solidFill>
                  <a:schemeClr val="accent2"/>
                </a:solidFill>
              </a:rPr>
              <a:t> </a:t>
            </a:r>
            <a:r>
              <a:rPr lang="el-GR" sz="3600" b="1" i="1" dirty="0" err="1" smtClean="0">
                <a:solidFill>
                  <a:schemeClr val="accent2"/>
                </a:solidFill>
              </a:rPr>
              <a:t>of</a:t>
            </a:r>
            <a:r>
              <a:rPr lang="el-GR" sz="3600" b="1" i="1" dirty="0" smtClean="0">
                <a:solidFill>
                  <a:schemeClr val="accent2"/>
                </a:solidFill>
              </a:rPr>
              <a:t> </a:t>
            </a:r>
            <a:r>
              <a:rPr lang="el-GR" sz="3600" b="1" i="1" dirty="0" err="1" smtClean="0">
                <a:solidFill>
                  <a:schemeClr val="accent2"/>
                </a:solidFill>
              </a:rPr>
              <a:t>what</a:t>
            </a:r>
            <a:r>
              <a:rPr lang="el-GR" sz="3600" b="1" i="1" dirty="0" smtClean="0">
                <a:solidFill>
                  <a:schemeClr val="accent2"/>
                </a:solidFill>
              </a:rPr>
              <a:t> </a:t>
            </a:r>
            <a:r>
              <a:rPr lang="el-GR" sz="3600" b="1" i="1" dirty="0" err="1" smtClean="0">
                <a:solidFill>
                  <a:schemeClr val="accent2"/>
                </a:solidFill>
              </a:rPr>
              <a:t>we</a:t>
            </a:r>
            <a:r>
              <a:rPr lang="el-GR" sz="3600" b="1" i="1" dirty="0" smtClean="0">
                <a:solidFill>
                  <a:schemeClr val="accent2"/>
                </a:solidFill>
              </a:rPr>
              <a:t> </a:t>
            </a:r>
            <a:r>
              <a:rPr lang="el-GR" sz="3600" b="1" i="1" dirty="0" err="1" smtClean="0">
                <a:solidFill>
                  <a:schemeClr val="accent2"/>
                </a:solidFill>
              </a:rPr>
              <a:t>now</a:t>
            </a:r>
            <a:r>
              <a:rPr lang="el-GR" sz="3600" b="1" i="1" dirty="0" smtClean="0">
                <a:solidFill>
                  <a:schemeClr val="accent2"/>
                </a:solidFill>
              </a:rPr>
              <a:t> </a:t>
            </a:r>
            <a:r>
              <a:rPr lang="el-GR" sz="3600" b="1" i="1" dirty="0" err="1" smtClean="0">
                <a:solidFill>
                  <a:schemeClr val="accent2"/>
                </a:solidFill>
              </a:rPr>
              <a:t>call</a:t>
            </a:r>
            <a:r>
              <a:rPr lang="el-GR" sz="3600" b="1" i="1" dirty="0" smtClean="0">
                <a:solidFill>
                  <a:schemeClr val="accent2"/>
                </a:solidFill>
              </a:rPr>
              <a:t> </a:t>
            </a:r>
            <a:r>
              <a:rPr lang="el-GR" sz="3600" b="1" i="1" dirty="0" err="1" smtClean="0">
                <a:solidFill>
                  <a:schemeClr val="accent2"/>
                </a:solidFill>
              </a:rPr>
              <a:t>the</a:t>
            </a:r>
            <a:r>
              <a:rPr lang="el-GR" sz="3600" b="1" i="1" dirty="0" smtClean="0">
                <a:solidFill>
                  <a:schemeClr val="accent2"/>
                </a:solidFill>
              </a:rPr>
              <a:t> </a:t>
            </a:r>
            <a:r>
              <a:rPr lang="el-GR" sz="3600" b="1" i="1" dirty="0" err="1" smtClean="0">
                <a:solidFill>
                  <a:schemeClr val="accent2"/>
                </a:solidFill>
              </a:rPr>
              <a:t>caldera</a:t>
            </a:r>
            <a:r>
              <a:rPr lang="el-GR" sz="3600" b="1" i="1" dirty="0" smtClean="0">
                <a:solidFill>
                  <a:schemeClr val="accent2"/>
                </a:solidFill>
              </a:rPr>
              <a:t> </a:t>
            </a:r>
            <a:r>
              <a:rPr lang="el-GR" sz="3600" b="1" i="1" dirty="0" err="1" smtClean="0">
                <a:solidFill>
                  <a:schemeClr val="accent2"/>
                </a:solidFill>
              </a:rPr>
              <a:t>of</a:t>
            </a:r>
            <a:r>
              <a:rPr lang="el-GR" sz="3600" b="1" i="1" dirty="0" smtClean="0">
                <a:solidFill>
                  <a:schemeClr val="accent2"/>
                </a:solidFill>
              </a:rPr>
              <a:t> </a:t>
            </a:r>
            <a:r>
              <a:rPr lang="el-GR" sz="3600" b="1" i="1" dirty="0" err="1" smtClean="0">
                <a:solidFill>
                  <a:schemeClr val="accent2"/>
                </a:solidFill>
              </a:rPr>
              <a:t>Santorini</a:t>
            </a:r>
            <a:r>
              <a:rPr lang="el-GR" sz="3600" b="1" i="1" dirty="0" smtClean="0">
                <a:solidFill>
                  <a:schemeClr val="accent2"/>
                </a:solidFill>
              </a:rPr>
              <a:t> </a:t>
            </a:r>
            <a:r>
              <a:rPr lang="el-GR" sz="3600" b="1" i="1" dirty="0" err="1" smtClean="0">
                <a:solidFill>
                  <a:schemeClr val="accent2"/>
                </a:solidFill>
              </a:rPr>
              <a:t>and</a:t>
            </a:r>
            <a:r>
              <a:rPr lang="el-GR" sz="3600" b="1" i="1" dirty="0" smtClean="0">
                <a:solidFill>
                  <a:schemeClr val="accent2"/>
                </a:solidFill>
              </a:rPr>
              <a:t> </a:t>
            </a:r>
            <a:r>
              <a:rPr lang="el-GR" sz="3600" b="1" i="1" dirty="0" err="1" smtClean="0">
                <a:solidFill>
                  <a:schemeClr val="accent2"/>
                </a:solidFill>
              </a:rPr>
              <a:t>the</a:t>
            </a:r>
            <a:r>
              <a:rPr lang="el-GR" sz="3600" b="1" i="1" dirty="0" smtClean="0">
                <a:solidFill>
                  <a:schemeClr val="accent2"/>
                </a:solidFill>
              </a:rPr>
              <a:t> </a:t>
            </a:r>
            <a:r>
              <a:rPr lang="el-GR" sz="3600" b="1" i="1" dirty="0" err="1" smtClean="0">
                <a:solidFill>
                  <a:schemeClr val="accent2"/>
                </a:solidFill>
              </a:rPr>
              <a:t>destruction</a:t>
            </a:r>
            <a:r>
              <a:rPr lang="el-GR" sz="3600" b="1" i="1" dirty="0" smtClean="0">
                <a:solidFill>
                  <a:schemeClr val="accent2"/>
                </a:solidFill>
              </a:rPr>
              <a:t> </a:t>
            </a:r>
            <a:r>
              <a:rPr lang="el-GR" sz="3600" b="1" i="1" dirty="0" err="1" smtClean="0">
                <a:solidFill>
                  <a:schemeClr val="accent2"/>
                </a:solidFill>
              </a:rPr>
              <a:t>of</a:t>
            </a:r>
            <a:r>
              <a:rPr lang="el-GR" sz="3600" b="1" i="1" dirty="0" smtClean="0">
                <a:solidFill>
                  <a:schemeClr val="accent2"/>
                </a:solidFill>
              </a:rPr>
              <a:t> </a:t>
            </a:r>
            <a:r>
              <a:rPr lang="el-GR" sz="3600" b="1" i="1" dirty="0" err="1" smtClean="0">
                <a:solidFill>
                  <a:schemeClr val="accent2"/>
                </a:solidFill>
              </a:rPr>
              <a:t>the</a:t>
            </a:r>
            <a:r>
              <a:rPr lang="el-GR" sz="3600" b="1" i="1" dirty="0" smtClean="0">
                <a:solidFill>
                  <a:schemeClr val="accent2"/>
                </a:solidFill>
              </a:rPr>
              <a:t> </a:t>
            </a:r>
            <a:r>
              <a:rPr lang="el-GR" sz="3600" b="1" i="1" dirty="0" err="1" smtClean="0">
                <a:solidFill>
                  <a:schemeClr val="accent2"/>
                </a:solidFill>
              </a:rPr>
              <a:t>prehistoric</a:t>
            </a:r>
            <a:r>
              <a:rPr lang="el-GR" sz="3600" b="1" i="1" dirty="0" smtClean="0">
                <a:solidFill>
                  <a:schemeClr val="accent2"/>
                </a:solidFill>
              </a:rPr>
              <a:t> </a:t>
            </a:r>
            <a:r>
              <a:rPr lang="el-GR" sz="3600" b="1" i="1" dirty="0" err="1" smtClean="0">
                <a:solidFill>
                  <a:schemeClr val="accent2"/>
                </a:solidFill>
              </a:rPr>
              <a:t>civilization</a:t>
            </a:r>
            <a:r>
              <a:rPr lang="el-GR" sz="3600" b="1" i="1" dirty="0" smtClean="0">
                <a:solidFill>
                  <a:schemeClr val="accent2"/>
                </a:solidFill>
              </a:rPr>
              <a:t> </a:t>
            </a:r>
            <a:r>
              <a:rPr lang="el-GR" sz="3600" b="1" i="1" dirty="0" err="1" smtClean="0">
                <a:solidFill>
                  <a:schemeClr val="accent2"/>
                </a:solidFill>
              </a:rPr>
              <a:t>of</a:t>
            </a:r>
            <a:r>
              <a:rPr lang="el-GR" sz="3600" b="1" i="1" dirty="0" smtClean="0">
                <a:solidFill>
                  <a:schemeClr val="accent2"/>
                </a:solidFill>
              </a:rPr>
              <a:t> </a:t>
            </a:r>
            <a:r>
              <a:rPr lang="el-GR" sz="3600" b="1" i="1" dirty="0" err="1" smtClean="0">
                <a:solidFill>
                  <a:schemeClr val="accent2"/>
                </a:solidFill>
              </a:rPr>
              <a:t>the</a:t>
            </a:r>
            <a:r>
              <a:rPr lang="el-GR" sz="3600" b="1" i="1" dirty="0" smtClean="0">
                <a:solidFill>
                  <a:schemeClr val="accent2"/>
                </a:solidFill>
              </a:rPr>
              <a:t> </a:t>
            </a:r>
            <a:r>
              <a:rPr lang="el-GR" sz="3600" b="1" i="1" dirty="0" err="1" smtClean="0">
                <a:solidFill>
                  <a:schemeClr val="accent2"/>
                </a:solidFill>
              </a:rPr>
              <a:t>island</a:t>
            </a:r>
            <a:r>
              <a:rPr lang="el-GR" sz="3600" b="1" i="1" dirty="0" smtClean="0">
                <a:solidFill>
                  <a:schemeClr val="accent2"/>
                </a:solidFill>
              </a:rPr>
              <a:t>.</a:t>
            </a:r>
            <a:r>
              <a:rPr lang="el-GR" dirty="0" smtClean="0"/>
              <a:t/>
            </a:r>
            <a:br>
              <a:rPr lang="el-GR" dirty="0" smtClean="0"/>
            </a:br>
            <a:endParaRPr lang="el-GR" dirty="0"/>
          </a:p>
        </p:txBody>
      </p:sp>
      <p:pic>
        <p:nvPicPr>
          <p:cNvPr id="4" name="3 - Θέση περιεχομένου" descr="mapkamenism.gif"/>
          <p:cNvPicPr>
            <a:picLocks noGrp="1" noChangeAspect="1"/>
          </p:cNvPicPr>
          <p:nvPr>
            <p:ph idx="1"/>
          </p:nvPr>
        </p:nvPicPr>
        <p:blipFill>
          <a:blip r:embed="rId2" cstate="print"/>
          <a:stretch>
            <a:fillRect/>
          </a:stretch>
        </p:blipFill>
        <p:spPr>
          <a:xfrm>
            <a:off x="5796136" y="2420888"/>
            <a:ext cx="3095535" cy="2443261"/>
          </a:xfrm>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851920" y="3429000"/>
            <a:ext cx="5133256" cy="1143000"/>
          </a:xfrm>
          <a:solidFill>
            <a:schemeClr val="bg1"/>
          </a:solidFill>
        </p:spPr>
        <p:txBody>
          <a:bodyPr>
            <a:normAutofit fontScale="90000"/>
          </a:bodyPr>
          <a:lstStyle/>
          <a:p>
            <a:r>
              <a:rPr lang="el-GR" sz="3100" b="1" i="1" dirty="0" err="1" smtClean="0"/>
              <a:t>Before</a:t>
            </a:r>
            <a:r>
              <a:rPr lang="el-GR" sz="3100" b="1" i="1" dirty="0" smtClean="0"/>
              <a:t> </a:t>
            </a:r>
            <a:r>
              <a:rPr lang="el-GR" sz="3100" b="1" i="1" dirty="0" err="1" smtClean="0"/>
              <a:t>the</a:t>
            </a:r>
            <a:r>
              <a:rPr lang="el-GR" sz="3100" b="1" i="1" dirty="0" smtClean="0"/>
              <a:t> </a:t>
            </a:r>
            <a:r>
              <a:rPr lang="el-GR" sz="3100" b="1" i="1" dirty="0" err="1" smtClean="0"/>
              <a:t>volcanic</a:t>
            </a:r>
            <a:r>
              <a:rPr lang="el-GR" sz="3100" b="1" i="1" dirty="0" smtClean="0"/>
              <a:t> </a:t>
            </a:r>
            <a:r>
              <a:rPr lang="el-GR" sz="3100" b="1" i="1" dirty="0" err="1" smtClean="0"/>
              <a:t>activity</a:t>
            </a:r>
            <a:r>
              <a:rPr lang="el-GR" sz="3100" b="1" i="1" dirty="0" smtClean="0"/>
              <a:t> </a:t>
            </a:r>
            <a:r>
              <a:rPr lang="el-GR" sz="3100" b="1" i="1" dirty="0" err="1" smtClean="0"/>
              <a:t>began</a:t>
            </a:r>
            <a:r>
              <a:rPr lang="el-GR" sz="3100" b="1" i="1" dirty="0" smtClean="0"/>
              <a:t> </a:t>
            </a:r>
            <a:r>
              <a:rPr lang="el-GR" sz="3100" b="1" i="1" dirty="0" err="1" smtClean="0"/>
              <a:t>in</a:t>
            </a:r>
            <a:r>
              <a:rPr lang="el-GR" sz="3100" b="1" i="1" dirty="0" smtClean="0"/>
              <a:t> </a:t>
            </a:r>
            <a:r>
              <a:rPr lang="el-GR" sz="3100" b="1" i="1" dirty="0" err="1" smtClean="0"/>
              <a:t>Santorini</a:t>
            </a:r>
            <a:r>
              <a:rPr lang="el-GR" sz="3100" b="1" i="1" dirty="0" smtClean="0"/>
              <a:t>, </a:t>
            </a:r>
            <a:r>
              <a:rPr lang="el-GR" sz="3100" b="1" i="1" dirty="0" err="1" smtClean="0"/>
              <a:t>two</a:t>
            </a:r>
            <a:r>
              <a:rPr lang="el-GR" sz="3100" b="1" i="1" dirty="0" smtClean="0"/>
              <a:t> </a:t>
            </a:r>
            <a:r>
              <a:rPr lang="el-GR" sz="3100" b="1" i="1" dirty="0" err="1" smtClean="0"/>
              <a:t>and</a:t>
            </a:r>
            <a:r>
              <a:rPr lang="el-GR" sz="3100" b="1" i="1" dirty="0" smtClean="0"/>
              <a:t> a </a:t>
            </a:r>
            <a:r>
              <a:rPr lang="el-GR" sz="3100" b="1" i="1" dirty="0" err="1" smtClean="0"/>
              <a:t>half</a:t>
            </a:r>
            <a:r>
              <a:rPr lang="el-GR" sz="3100" b="1" i="1" dirty="0" smtClean="0"/>
              <a:t> </a:t>
            </a:r>
            <a:r>
              <a:rPr lang="el-GR" sz="3100" b="1" i="1" dirty="0" err="1" smtClean="0"/>
              <a:t>million</a:t>
            </a:r>
            <a:r>
              <a:rPr lang="el-GR" sz="3100" b="1" i="1" dirty="0" smtClean="0"/>
              <a:t> </a:t>
            </a:r>
            <a:r>
              <a:rPr lang="el-GR" sz="3100" b="1" i="1" dirty="0" err="1" smtClean="0"/>
              <a:t>years</a:t>
            </a:r>
            <a:r>
              <a:rPr lang="el-GR" sz="3100" b="1" i="1" dirty="0" smtClean="0"/>
              <a:t> </a:t>
            </a:r>
            <a:r>
              <a:rPr lang="el-GR" sz="3100" b="1" i="1" dirty="0" err="1" smtClean="0"/>
              <a:t>ago</a:t>
            </a:r>
            <a:r>
              <a:rPr lang="el-GR" sz="3100" b="1" i="1" dirty="0" smtClean="0"/>
              <a:t>, </a:t>
            </a:r>
            <a:r>
              <a:rPr lang="el-GR" sz="3100" b="1" i="1" dirty="0" err="1" smtClean="0"/>
              <a:t>Santorini</a:t>
            </a:r>
            <a:r>
              <a:rPr lang="el-GR" sz="3100" b="1" i="1" dirty="0" smtClean="0"/>
              <a:t> </a:t>
            </a:r>
            <a:r>
              <a:rPr lang="el-GR" sz="3100" b="1" i="1" dirty="0" err="1" smtClean="0"/>
              <a:t>was</a:t>
            </a:r>
            <a:r>
              <a:rPr lang="el-GR" sz="3100" b="1" i="1" dirty="0" smtClean="0"/>
              <a:t> a </a:t>
            </a:r>
            <a:r>
              <a:rPr lang="el-GR" sz="3100" b="1" i="1" dirty="0" err="1" smtClean="0"/>
              <a:t>small</a:t>
            </a:r>
            <a:r>
              <a:rPr lang="el-GR" sz="3100" b="1" i="1" dirty="0" smtClean="0"/>
              <a:t> </a:t>
            </a:r>
            <a:r>
              <a:rPr lang="el-GR" sz="3100" b="1" i="1" dirty="0" err="1" smtClean="0"/>
              <a:t>island</a:t>
            </a:r>
            <a:r>
              <a:rPr lang="el-GR" sz="3100" b="1" i="1" dirty="0" smtClean="0"/>
              <a:t> </a:t>
            </a:r>
            <a:r>
              <a:rPr lang="el-GR" sz="3100" b="1" i="1" dirty="0" err="1" smtClean="0"/>
              <a:t>consisting</a:t>
            </a:r>
            <a:r>
              <a:rPr lang="el-GR" sz="3100" b="1" i="1" dirty="0" smtClean="0"/>
              <a:t> </a:t>
            </a:r>
            <a:r>
              <a:rPr lang="el-GR" sz="3100" b="1" i="1" dirty="0" err="1" smtClean="0"/>
              <a:t>of</a:t>
            </a:r>
            <a:r>
              <a:rPr lang="el-GR" sz="3100" b="1" i="1" dirty="0" smtClean="0"/>
              <a:t> </a:t>
            </a:r>
            <a:r>
              <a:rPr lang="el-GR" sz="3100" b="1" i="1" dirty="0" err="1" smtClean="0"/>
              <a:t>metamorphosed</a:t>
            </a:r>
            <a:r>
              <a:rPr lang="el-GR" sz="3100" b="1" i="1" dirty="0" smtClean="0"/>
              <a:t> </a:t>
            </a:r>
            <a:r>
              <a:rPr lang="el-GR" sz="3100" b="1" i="1" dirty="0" err="1" smtClean="0"/>
              <a:t>rocks</a:t>
            </a:r>
            <a:r>
              <a:rPr lang="el-GR" sz="3100" b="1" i="1" dirty="0" smtClean="0"/>
              <a:t>, </a:t>
            </a:r>
            <a:r>
              <a:rPr lang="el-GR" sz="3100" b="1" i="1" dirty="0" err="1" smtClean="0"/>
              <a:t>mainly</a:t>
            </a:r>
            <a:r>
              <a:rPr lang="el-GR" sz="3100" b="1" i="1" dirty="0" smtClean="0"/>
              <a:t> </a:t>
            </a:r>
            <a:r>
              <a:rPr lang="el-GR" sz="3100" b="1" i="1" dirty="0" err="1" smtClean="0"/>
              <a:t>metamorphosed</a:t>
            </a:r>
            <a:r>
              <a:rPr lang="el-GR" sz="3100" b="1" i="1" dirty="0" smtClean="0"/>
              <a:t> </a:t>
            </a:r>
            <a:r>
              <a:rPr lang="el-GR" sz="3100" b="1" i="1" dirty="0" err="1" smtClean="0"/>
              <a:t>limestones</a:t>
            </a:r>
            <a:r>
              <a:rPr lang="el-GR" sz="3100" b="1" i="1" dirty="0" smtClean="0"/>
              <a:t> </a:t>
            </a:r>
            <a:r>
              <a:rPr lang="el-GR" sz="3100" b="1" i="1" dirty="0" err="1" smtClean="0"/>
              <a:t>and</a:t>
            </a:r>
            <a:r>
              <a:rPr lang="el-GR" sz="3100" b="1" i="1" dirty="0" smtClean="0"/>
              <a:t> </a:t>
            </a:r>
            <a:r>
              <a:rPr lang="el-GR" sz="3100" b="1" i="1" dirty="0" err="1" smtClean="0"/>
              <a:t>schists</a:t>
            </a:r>
            <a:r>
              <a:rPr lang="el-GR" sz="3100" b="1" i="1" dirty="0" smtClean="0"/>
              <a:t>.</a:t>
            </a:r>
            <a:r>
              <a:rPr lang="el-GR" dirty="0" smtClean="0"/>
              <a:t/>
            </a:r>
            <a:br>
              <a:rPr lang="el-GR" dirty="0" smtClean="0"/>
            </a:br>
            <a:endParaRPr lang="el-GR" dirty="0"/>
          </a:p>
        </p:txBody>
      </p:sp>
      <p:pic>
        <p:nvPicPr>
          <p:cNvPr id="4" name="3 - Θέση περιεχομένου" descr="images (1).jpg"/>
          <p:cNvPicPr>
            <a:picLocks noGrp="1" noChangeAspect="1"/>
          </p:cNvPicPr>
          <p:nvPr>
            <p:ph idx="1"/>
          </p:nvPr>
        </p:nvPicPr>
        <p:blipFill>
          <a:blip r:embed="rId2" cstate="print"/>
          <a:stretch>
            <a:fillRect/>
          </a:stretch>
        </p:blipFill>
        <p:spPr>
          <a:xfrm>
            <a:off x="251520" y="1196752"/>
            <a:ext cx="3270386" cy="3042057"/>
          </a:xfrm>
          <a:prstGeom prst="rect">
            <a:avLst/>
          </a:prstGeom>
          <a:ln>
            <a:noFill/>
          </a:ln>
          <a:effectLst>
            <a:softEdge rad="112500"/>
          </a:effectLst>
        </p:spPr>
      </p:pic>
      <p:pic>
        <p:nvPicPr>
          <p:cNvPr id="1026" name="Picture 2" descr="E:\ΑΘΗΝΑ(ΙΤ)\ΣΑΝΤΟΡΙΝΗ ΦΩΤΟ\volcano_.jpg"/>
          <p:cNvPicPr>
            <a:picLocks noChangeAspect="1" noChangeArrowheads="1"/>
          </p:cNvPicPr>
          <p:nvPr/>
        </p:nvPicPr>
        <p:blipFill>
          <a:blip r:embed="rId3" cstate="print"/>
          <a:srcRect/>
          <a:stretch>
            <a:fillRect/>
          </a:stretch>
        </p:blipFill>
        <p:spPr bwMode="auto">
          <a:xfrm>
            <a:off x="1547664" y="4005064"/>
            <a:ext cx="3542035" cy="2655806"/>
          </a:xfrm>
          <a:prstGeom prst="rect">
            <a:avLst/>
          </a:prstGeom>
          <a:ln>
            <a:noFill/>
          </a:ln>
          <a:effectLst>
            <a:softEdge rad="112500"/>
          </a:effectLst>
        </p:spPr>
      </p:pic>
    </p:spTree>
  </p:cSld>
  <p:clrMapOvr>
    <a:masterClrMapping/>
  </p:clrMapOvr>
  <p:transition spd="slow">
    <p:spli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548680"/>
            <a:ext cx="8229600" cy="1143000"/>
          </a:xfrm>
        </p:spPr>
        <p:txBody>
          <a:bodyPr>
            <a:noAutofit/>
          </a:bodyPr>
          <a:lstStyle/>
          <a:p>
            <a:r>
              <a:rPr lang="el-GR" sz="3200" b="1" i="1" dirty="0" err="1" smtClean="0">
                <a:solidFill>
                  <a:schemeClr val="accent3"/>
                </a:solidFill>
              </a:rPr>
              <a:t>These</a:t>
            </a:r>
            <a:r>
              <a:rPr lang="el-GR" sz="3200" b="1" i="1" dirty="0" smtClean="0">
                <a:solidFill>
                  <a:schemeClr val="accent3"/>
                </a:solidFill>
              </a:rPr>
              <a:t> </a:t>
            </a:r>
            <a:r>
              <a:rPr lang="el-GR" sz="3200" b="1" i="1" dirty="0" err="1" smtClean="0">
                <a:solidFill>
                  <a:schemeClr val="accent3"/>
                </a:solidFill>
              </a:rPr>
              <a:t>rocks</a:t>
            </a:r>
            <a:r>
              <a:rPr lang="el-GR" sz="3200" b="1" i="1" dirty="0" smtClean="0">
                <a:solidFill>
                  <a:schemeClr val="accent3"/>
                </a:solidFill>
              </a:rPr>
              <a:t> </a:t>
            </a:r>
            <a:r>
              <a:rPr lang="el-GR" sz="3200" b="1" i="1" dirty="0" err="1" smtClean="0">
                <a:solidFill>
                  <a:schemeClr val="accent3"/>
                </a:solidFill>
              </a:rPr>
              <a:t>are</a:t>
            </a:r>
            <a:r>
              <a:rPr lang="el-GR" sz="3200" b="1" i="1" dirty="0" smtClean="0">
                <a:solidFill>
                  <a:schemeClr val="accent3"/>
                </a:solidFill>
              </a:rPr>
              <a:t> </a:t>
            </a:r>
            <a:r>
              <a:rPr lang="el-GR" sz="3200" b="1" i="1" dirty="0" err="1" smtClean="0">
                <a:solidFill>
                  <a:schemeClr val="accent3"/>
                </a:solidFill>
              </a:rPr>
              <a:t>now</a:t>
            </a:r>
            <a:r>
              <a:rPr lang="el-GR" sz="3200" b="1" i="1" dirty="0" smtClean="0">
                <a:solidFill>
                  <a:schemeClr val="accent3"/>
                </a:solidFill>
              </a:rPr>
              <a:t> </a:t>
            </a:r>
            <a:r>
              <a:rPr lang="el-GR" sz="3200" b="1" i="1" dirty="0" err="1" smtClean="0">
                <a:solidFill>
                  <a:schemeClr val="accent3"/>
                </a:solidFill>
              </a:rPr>
              <a:t>strongly</a:t>
            </a:r>
            <a:r>
              <a:rPr lang="el-GR" sz="3200" b="1" i="1" dirty="0" smtClean="0">
                <a:solidFill>
                  <a:schemeClr val="accent3"/>
                </a:solidFill>
              </a:rPr>
              <a:t> </a:t>
            </a:r>
            <a:r>
              <a:rPr lang="el-GR" sz="3200" b="1" i="1" dirty="0" err="1" smtClean="0">
                <a:solidFill>
                  <a:schemeClr val="accent3"/>
                </a:solidFill>
              </a:rPr>
              <a:t>altered</a:t>
            </a:r>
            <a:r>
              <a:rPr lang="en-US" sz="3200" b="1" i="1" dirty="0" smtClean="0">
                <a:solidFill>
                  <a:schemeClr val="accent3"/>
                </a:solidFill>
              </a:rPr>
              <a:t>.</a:t>
            </a:r>
            <a:endParaRPr lang="el-GR" sz="3200" b="1" i="1" dirty="0">
              <a:solidFill>
                <a:schemeClr val="accent3"/>
              </a:solidFill>
            </a:endParaRPr>
          </a:p>
        </p:txBody>
      </p:sp>
      <p:pic>
        <p:nvPicPr>
          <p:cNvPr id="6" name="5 - Θέση περιεχομένου" descr="volcano1.jpg"/>
          <p:cNvPicPr>
            <a:picLocks noGrp="1" noChangeAspect="1"/>
          </p:cNvPicPr>
          <p:nvPr>
            <p:ph idx="1"/>
          </p:nvPr>
        </p:nvPicPr>
        <p:blipFill>
          <a:blip r:embed="rId2" cstate="print"/>
          <a:stretch>
            <a:fillRect/>
          </a:stretch>
        </p:blipFill>
        <p:spPr>
          <a:xfrm>
            <a:off x="827584" y="1772816"/>
            <a:ext cx="7272808" cy="47447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Ροή">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Ροή">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299</TotalTime>
  <Words>370</Words>
  <Application>Microsoft Office PowerPoint</Application>
  <PresentationFormat>Presentazione su schermo (4:3)</PresentationFormat>
  <Paragraphs>18</Paragraphs>
  <Slides>20</Slides>
  <Notes>0</Notes>
  <HiddenSlides>0</HiddenSlides>
  <MMClips>1</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20</vt:i4>
      </vt:variant>
    </vt:vector>
  </HeadingPairs>
  <TitlesOfParts>
    <vt:vector size="26" baseType="lpstr">
      <vt:lpstr>Arial Unicode MS</vt:lpstr>
      <vt:lpstr>Arial Rounded MT Bold</vt:lpstr>
      <vt:lpstr>Calibri</vt:lpstr>
      <vt:lpstr>Constantia</vt:lpstr>
      <vt:lpstr>Wingdings 2</vt:lpstr>
      <vt:lpstr>Ροή</vt:lpstr>
      <vt:lpstr>SANTORINI</vt:lpstr>
      <vt:lpstr>Santorini, Thira or Stroggili (former name) is an island located in the southern Aegean Sea, the island complex of the Cyclades. </vt:lpstr>
      <vt:lpstr>She is known for her volcano. The last volcanic activity was the year 1950.</vt:lpstr>
      <vt:lpstr>Presentazione standard di PowerPoint</vt:lpstr>
      <vt:lpstr>Santorini belongs to the volcanic arc of the Aegean and is characterized as an active volcano along with Methana, Milos and Nisyros. Santorini as well as the islands of Thirassia and Aspronissi are remnants of the volcanic island of Strongylis. </vt:lpstr>
      <vt:lpstr>Presentazione standard di PowerPoint</vt:lpstr>
      <vt:lpstr> Strongyli was a volcanic cone. The central part of it was blasting along with the crater of the volcano from the Minoan eruption in 1613 BC. and resulted in the creation of what we now call the caldera of Santorini and the destruction of the prehistoric civilization of the island. </vt:lpstr>
      <vt:lpstr>Before the volcanic activity began in Santorini, two and a half million years ago, Santorini was a small island consisting of metamorphosed rocks, mainly metamorphosed limestones and schists. </vt:lpstr>
      <vt:lpstr>These rocks are now strongly altered.</vt:lpstr>
      <vt:lpstr>Then, around 500,000 years ago, the volcano of Peristeria, which produced Andesian lavas, was created on the north of the island. </vt:lpstr>
      <vt:lpstr>Today remains of this volcano are located in Mikro Prophet Elias and the Great Mountain. </vt:lpstr>
      <vt:lpstr>During the last eruption and earthquake of 1956 in this caldera a tsunami was lifted that destroyed all the floats that existed in the area as well as almost all the coastal buildings of the wider region. Then Santorini mourned 53 victims.</vt:lpstr>
      <vt:lpstr>Presentazione standard di PowerPoint</vt:lpstr>
      <vt:lpstr>Today the site is accessible by boat that approaches an existing small bay of Nea Kameni. The diameter of Caldera Santorini reaches 16 km.</vt:lpstr>
      <vt:lpstr>Presentazione standard di PowerPoint</vt:lpstr>
      <vt:lpstr>Presentazione standard di PowerPoint</vt:lpstr>
      <vt:lpstr>Presentazione standard di PowerPoint</vt:lpstr>
      <vt:lpstr>Presentazione standard di PowerPoint</vt:lpstr>
      <vt:lpstr>Presentazione standard di PowerPoint</vt:lpstr>
      <vt:lpstr>ATHINA DROULIA ASSUNTA DAMIANO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Account Microsoft</cp:lastModifiedBy>
  <cp:revision>33</cp:revision>
  <dcterms:created xsi:type="dcterms:W3CDTF">2017-09-17T11:29:52Z</dcterms:created>
  <dcterms:modified xsi:type="dcterms:W3CDTF">2017-10-19T19:56:37Z</dcterms:modified>
</cp:coreProperties>
</file>