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61" r:id="rId4"/>
    <p:sldId id="258" r:id="rId5"/>
    <p:sldId id="259"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3DBD72-4B49-4A69-9A90-9BDC20AAD04D}" type="datetimeFigureOut">
              <a:rPr lang="es-ES" smtClean="0"/>
              <a:t>04/03/2017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62A02-3471-4FBA-8F89-BD76F1611811}" type="slidenum">
              <a:rPr lang="es-ES" smtClean="0"/>
              <a:t>‹Nº›</a:t>
            </a:fld>
            <a:endParaRPr lang="es-ES" dirty="0"/>
          </a:p>
        </p:txBody>
      </p:sp>
    </p:spTree>
    <p:extLst>
      <p:ext uri="{BB962C8B-B14F-4D97-AF65-F5344CB8AC3E}">
        <p14:creationId xmlns:p14="http://schemas.microsoft.com/office/powerpoint/2010/main" val="234333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1D62A02-3471-4FBA-8F89-BD76F1611811}" type="slidenum">
              <a:rPr lang="es-ES" smtClean="0"/>
              <a:t>1</a:t>
            </a:fld>
            <a:endParaRPr lang="es-ES" dirty="0"/>
          </a:p>
        </p:txBody>
      </p:sp>
    </p:spTree>
    <p:extLst>
      <p:ext uri="{BB962C8B-B14F-4D97-AF65-F5344CB8AC3E}">
        <p14:creationId xmlns:p14="http://schemas.microsoft.com/office/powerpoint/2010/main" val="205729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B01E035-DAEF-46EC-B4BF-B84AFA7349E8}"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42C77B3-8D8E-462D-9FD2-96B28E0DF8C5}" type="datetimeFigureOut">
              <a:rPr lang="es-ES" smtClean="0"/>
              <a:t>04/03/2017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6B01E035-DAEF-46EC-B4BF-B84AFA7349E8}" type="slidenum">
              <a:rPr lang="es-ES" smtClean="0"/>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2C77B3-8D8E-462D-9FD2-96B28E0DF8C5}" type="datetimeFigureOut">
              <a:rPr lang="es-ES" smtClean="0"/>
              <a:t>04/03/2017</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01E035-DAEF-46EC-B4BF-B84AFA7349E8}" type="slidenum">
              <a:rPr lang="es-ES" smtClean="0"/>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42910" y="1000108"/>
            <a:ext cx="7772400" cy="1928826"/>
          </a:xfrm>
          <a:ln>
            <a:solidFill>
              <a:schemeClr val="accent4">
                <a:lumMod val="75000"/>
              </a:schemeClr>
            </a:solidFill>
          </a:ln>
        </p:spPr>
        <p:txBody>
          <a:bodyPr>
            <a:noAutofit/>
          </a:bodyPr>
          <a:lstStyle/>
          <a:p>
            <a:pPr algn="ctr"/>
            <a:r>
              <a:rPr lang="es-ES" sz="4000" dirty="0" smtClean="0"/>
              <a:t>EFECTOS EN POMPEYA Y HERCULANO EN LA ERUPCION DEL VOLCÁN VESUBIO EN 79d.C</a:t>
            </a:r>
            <a:endParaRPr lang="es-ES" sz="4000" dirty="0"/>
          </a:p>
        </p:txBody>
      </p:sp>
      <p:sp>
        <p:nvSpPr>
          <p:cNvPr id="6" name="2 Subtítulo"/>
          <p:cNvSpPr txBox="1">
            <a:spLocks noGrp="1"/>
          </p:cNvSpPr>
          <p:nvPr>
            <p:ph type="subTitle" idx="1"/>
          </p:nvPr>
        </p:nvSpPr>
        <p:spPr>
          <a:xfrm>
            <a:off x="785786" y="3500438"/>
            <a:ext cx="7429552" cy="2357454"/>
          </a:xfrm>
          <a:prstGeom prst="rect">
            <a:avLst/>
          </a:prstGeom>
          <a:ln>
            <a:solidFill>
              <a:schemeClr val="tx1"/>
            </a:solidFill>
          </a:ln>
        </p:spPr>
        <p:txBody>
          <a:bodyPr vert="horz" lIns="91440" tIns="45720" rIns="91440" bIns="45720" rtlCol="0">
            <a:normAutofit lnSpcReduction="10000"/>
          </a:bodyPr>
          <a:lstStyle/>
          <a:p>
            <a:pPr marR="0" lvl="0" algn="ctr">
              <a:buClrTx/>
              <a:buSzTx/>
            </a:pPr>
            <a:r>
              <a:rPr lang="en-US" sz="4000" dirty="0" smtClean="0"/>
              <a:t>EFFECTS IN POMPEII AND HERCULANEUM IN THE ERUPTION OF THE VESUBIO VOLCANO IN 79d.C</a:t>
            </a:r>
          </a:p>
        </p:txBody>
      </p:sp>
      <p:sp>
        <p:nvSpPr>
          <p:cNvPr id="8" name="7 Rectángulo"/>
          <p:cNvSpPr/>
          <p:nvPr/>
        </p:nvSpPr>
        <p:spPr>
          <a:xfrm>
            <a:off x="714348" y="785794"/>
            <a:ext cx="7786742" cy="235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Rectángulo"/>
          <p:cNvSpPr/>
          <p:nvPr/>
        </p:nvSpPr>
        <p:spPr>
          <a:xfrm>
            <a:off x="785786" y="3500438"/>
            <a:ext cx="7429552" cy="235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lstStyle/>
          <a:p>
            <a:r>
              <a:rPr lang="es-ES" dirty="0" smtClean="0"/>
              <a:t>ERUPCIÓN/ERUPTION</a:t>
            </a:r>
            <a:endParaRPr lang="es-ES" dirty="0"/>
          </a:p>
        </p:txBody>
      </p:sp>
      <p:sp>
        <p:nvSpPr>
          <p:cNvPr id="3" name="2 Marcador de contenido"/>
          <p:cNvSpPr>
            <a:spLocks noGrp="1"/>
          </p:cNvSpPr>
          <p:nvPr>
            <p:ph idx="1"/>
          </p:nvPr>
        </p:nvSpPr>
        <p:spPr>
          <a:xfrm>
            <a:off x="500034" y="1643050"/>
            <a:ext cx="8229600" cy="4389120"/>
          </a:xfrm>
        </p:spPr>
        <p:txBody>
          <a:bodyPr>
            <a:normAutofit/>
          </a:bodyPr>
          <a:lstStyle/>
          <a:p>
            <a:pPr>
              <a:buFont typeface="Courier New" pitchFamily="49" charset="0"/>
              <a:buChar char="o"/>
            </a:pPr>
            <a:r>
              <a:rPr lang="es-ES" sz="1900" dirty="0" smtClean="0"/>
              <a:t>Pompeya y Herculano eran dos antiguas ciudades romanas situadas cerca del actual Nápoles. Una violenta erupción del monte Vesubio sepulto ambas ciudades. En el siglo I Pompeya tenia 15 000 habitantes y Herculano 4 000, solo Pompeya resurgió de las cenizas con 25 000 habitantes actualmente.</a:t>
            </a:r>
          </a:p>
          <a:p>
            <a:pPr>
              <a:buFont typeface="Courier New" pitchFamily="49" charset="0"/>
              <a:buChar char="o"/>
            </a:pPr>
            <a:r>
              <a:rPr lang="en-US" sz="1900" b="1" dirty="0" smtClean="0"/>
              <a:t>Pompeii and Herculaneum were two ancient Roman cities located near modern Naples. A violent eruption of Mount Vesuvius buried both cities. In the first century Pompeii had 15 000 habitants and Herculaneum 4 000, only Pompeii resurged from the ashes with 25 000 habitants today.</a:t>
            </a:r>
            <a:endParaRPr lang="es-ES" sz="1900" b="1" dirty="0" smtClean="0"/>
          </a:p>
        </p:txBody>
      </p:sp>
      <p:pic>
        <p:nvPicPr>
          <p:cNvPr id="5" name="4 Imagen" descr="Mt_Vesuvius_79_AD_eruption-la.svg.png"/>
          <p:cNvPicPr>
            <a:picLocks noChangeAspect="1"/>
          </p:cNvPicPr>
          <p:nvPr/>
        </p:nvPicPr>
        <p:blipFill>
          <a:blip r:embed="rId2"/>
          <a:stretch>
            <a:fillRect/>
          </a:stretch>
        </p:blipFill>
        <p:spPr>
          <a:xfrm>
            <a:off x="4500562" y="4572008"/>
            <a:ext cx="3571859" cy="2143116"/>
          </a:xfrm>
          <a:prstGeom prst="rect">
            <a:avLst/>
          </a:prstGeom>
          <a:ln>
            <a:noFill/>
          </a:ln>
          <a:effectLst>
            <a:outerShdw blurRad="292100" dist="139700" dir="2700000" algn="tl" rotWithShape="0">
              <a:srgbClr val="333333">
                <a:alpha val="65000"/>
              </a:srgbClr>
            </a:outerShdw>
          </a:effectLst>
        </p:spPr>
      </p:pic>
      <p:sp>
        <p:nvSpPr>
          <p:cNvPr id="6" name="5 Abrir llave"/>
          <p:cNvSpPr/>
          <p:nvPr/>
        </p:nvSpPr>
        <p:spPr>
          <a:xfrm>
            <a:off x="3857620" y="4572008"/>
            <a:ext cx="428628" cy="214314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8" name="7 CuadroTexto"/>
          <p:cNvSpPr txBox="1"/>
          <p:nvPr/>
        </p:nvSpPr>
        <p:spPr>
          <a:xfrm>
            <a:off x="857224" y="5072074"/>
            <a:ext cx="2857520" cy="1477328"/>
          </a:xfrm>
          <a:prstGeom prst="rect">
            <a:avLst/>
          </a:prstGeom>
          <a:noFill/>
        </p:spPr>
        <p:txBody>
          <a:bodyPr wrap="square" rtlCol="0">
            <a:spAutoFit/>
          </a:bodyPr>
          <a:lstStyle/>
          <a:p>
            <a:r>
              <a:rPr lang="es-ES" b="1" dirty="0" smtClean="0"/>
              <a:t>Zona afectada por el volcán del Monte Vesubio //</a:t>
            </a:r>
            <a:r>
              <a:rPr lang="en-US" b="1" dirty="0" smtClean="0"/>
              <a:t> Area affected by the volcano Mount Vesuvius</a:t>
            </a:r>
            <a:endParaRPr lang="es-ES" b="1" dirty="0"/>
          </a:p>
        </p:txBody>
      </p:sp>
      <p:sp>
        <p:nvSpPr>
          <p:cNvPr id="9" name="8 Rectángulo redondeado"/>
          <p:cNvSpPr/>
          <p:nvPr/>
        </p:nvSpPr>
        <p:spPr>
          <a:xfrm>
            <a:off x="857224" y="5072074"/>
            <a:ext cx="2857520" cy="150019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229600" cy="1143000"/>
          </a:xfrm>
        </p:spPr>
        <p:txBody>
          <a:bodyPr>
            <a:noAutofit/>
          </a:bodyPr>
          <a:lstStyle/>
          <a:p>
            <a:r>
              <a:rPr lang="es-ES" sz="4400" dirty="0" smtClean="0"/>
              <a:t>MONTE VESUBIO/</a:t>
            </a:r>
            <a:r>
              <a:rPr lang="en-US" sz="4400" b="1" dirty="0" smtClean="0"/>
              <a:t> </a:t>
            </a:r>
            <a:r>
              <a:rPr lang="en-US" sz="4400" dirty="0" smtClean="0"/>
              <a:t>MOUNT VESUVIUS </a:t>
            </a:r>
            <a:endParaRPr lang="es-ES" sz="4400" dirty="0"/>
          </a:p>
        </p:txBody>
      </p:sp>
      <p:pic>
        <p:nvPicPr>
          <p:cNvPr id="4" name="3 Marcador de contenido" descr="33_volcanes_donde_el_turismo_esta_on_fire_787186627_1013x800.jpg"/>
          <p:cNvPicPr>
            <a:picLocks noGrp="1" noChangeAspect="1"/>
          </p:cNvPicPr>
          <p:nvPr>
            <p:ph idx="1"/>
          </p:nvPr>
        </p:nvPicPr>
        <p:blipFill>
          <a:blip r:embed="rId2" cstate="print"/>
          <a:stretch>
            <a:fillRect/>
          </a:stretch>
        </p:blipFill>
        <p:spPr>
          <a:xfrm>
            <a:off x="714348" y="1928802"/>
            <a:ext cx="3357586" cy="2438400"/>
          </a:xfrm>
        </p:spPr>
      </p:pic>
      <p:pic>
        <p:nvPicPr>
          <p:cNvPr id="5" name="4 Imagen" descr="monte-vesubio.jpg"/>
          <p:cNvPicPr>
            <a:picLocks noChangeAspect="1"/>
          </p:cNvPicPr>
          <p:nvPr/>
        </p:nvPicPr>
        <p:blipFill>
          <a:blip r:embed="rId3"/>
          <a:stretch>
            <a:fillRect/>
          </a:stretch>
        </p:blipFill>
        <p:spPr>
          <a:xfrm>
            <a:off x="4429124" y="1500174"/>
            <a:ext cx="4071966" cy="2886076"/>
          </a:xfrm>
          <a:prstGeom prst="rect">
            <a:avLst/>
          </a:prstGeom>
        </p:spPr>
      </p:pic>
      <p:pic>
        <p:nvPicPr>
          <p:cNvPr id="7" name="6 Imagen" descr="monte-vesubio1-600x342.jpg"/>
          <p:cNvPicPr>
            <a:picLocks noChangeAspect="1"/>
          </p:cNvPicPr>
          <p:nvPr/>
        </p:nvPicPr>
        <p:blipFill>
          <a:blip r:embed="rId4"/>
          <a:stretch>
            <a:fillRect/>
          </a:stretch>
        </p:blipFill>
        <p:spPr>
          <a:xfrm>
            <a:off x="1857356" y="4500570"/>
            <a:ext cx="5715000" cy="22003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POMPEYA Y HERCULANO/ POMPEII AND HERCULANEUM</a:t>
            </a:r>
            <a:endParaRPr lang="es-ES" dirty="0"/>
          </a:p>
        </p:txBody>
      </p:sp>
      <p:sp>
        <p:nvSpPr>
          <p:cNvPr id="3" name="2 Marcador de texto"/>
          <p:cNvSpPr>
            <a:spLocks noGrp="1"/>
          </p:cNvSpPr>
          <p:nvPr>
            <p:ph type="body" idx="1"/>
          </p:nvPr>
        </p:nvSpPr>
        <p:spPr/>
        <p:txBody>
          <a:bodyPr/>
          <a:lstStyle/>
          <a:p>
            <a:r>
              <a:rPr lang="es-ES" dirty="0" smtClean="0"/>
              <a:t>En el pasado/ In the past</a:t>
            </a:r>
            <a:endParaRPr lang="es-ES" dirty="0"/>
          </a:p>
        </p:txBody>
      </p:sp>
      <p:sp>
        <p:nvSpPr>
          <p:cNvPr id="5" name="4 Marcador de texto"/>
          <p:cNvSpPr>
            <a:spLocks noGrp="1"/>
          </p:cNvSpPr>
          <p:nvPr>
            <p:ph type="body" sz="half" idx="3"/>
          </p:nvPr>
        </p:nvSpPr>
        <p:spPr/>
        <p:txBody>
          <a:bodyPr/>
          <a:lstStyle/>
          <a:p>
            <a:r>
              <a:rPr lang="es-ES" dirty="0" smtClean="0"/>
              <a:t>En la actualidad/ </a:t>
            </a:r>
            <a:r>
              <a:rPr lang="es-ES" dirty="0"/>
              <a:t>N</a:t>
            </a:r>
            <a:r>
              <a:rPr lang="es-ES" dirty="0" smtClean="0"/>
              <a:t>owadays</a:t>
            </a:r>
            <a:endParaRPr lang="es-ES" dirty="0"/>
          </a:p>
        </p:txBody>
      </p:sp>
      <p:pic>
        <p:nvPicPr>
          <p:cNvPr id="7" name="6 Marcador de contenido" descr="NAPOLES Pompeya Recreacion Templo Jupiter.jpg"/>
          <p:cNvPicPr>
            <a:picLocks noGrp="1" noChangeAspect="1"/>
          </p:cNvPicPr>
          <p:nvPr>
            <p:ph sz="quarter" idx="2"/>
          </p:nvPr>
        </p:nvPicPr>
        <p:blipFill>
          <a:blip r:embed="rId2" cstate="print"/>
          <a:stretch>
            <a:fillRect/>
          </a:stretch>
        </p:blipFill>
        <p:spPr>
          <a:xfrm>
            <a:off x="428596" y="2428868"/>
            <a:ext cx="3643338" cy="2000264"/>
          </a:xfrm>
        </p:spPr>
      </p:pic>
      <p:pic>
        <p:nvPicPr>
          <p:cNvPr id="8" name="7 Marcador de contenido" descr="descarga (1).jpg"/>
          <p:cNvPicPr>
            <a:picLocks noGrp="1" noChangeAspect="1"/>
          </p:cNvPicPr>
          <p:nvPr>
            <p:ph sz="quarter" idx="4"/>
          </p:nvPr>
        </p:nvPicPr>
        <p:blipFill>
          <a:blip r:embed="rId3"/>
          <a:stretch>
            <a:fillRect/>
          </a:stretch>
        </p:blipFill>
        <p:spPr>
          <a:xfrm>
            <a:off x="4714876" y="2428868"/>
            <a:ext cx="3660708" cy="2143139"/>
          </a:xfrm>
        </p:spPr>
      </p:pic>
      <p:pic>
        <p:nvPicPr>
          <p:cNvPr id="9" name="8 Imagen" descr="herculano.png"/>
          <p:cNvPicPr>
            <a:picLocks noChangeAspect="1"/>
          </p:cNvPicPr>
          <p:nvPr/>
        </p:nvPicPr>
        <p:blipFill>
          <a:blip r:embed="rId4"/>
          <a:stretch>
            <a:fillRect/>
          </a:stretch>
        </p:blipFill>
        <p:spPr>
          <a:xfrm>
            <a:off x="5000628" y="4704144"/>
            <a:ext cx="3214710" cy="1939566"/>
          </a:xfrm>
          <a:prstGeom prst="rect">
            <a:avLst/>
          </a:prstGeom>
        </p:spPr>
      </p:pic>
      <p:pic>
        <p:nvPicPr>
          <p:cNvPr id="10" name="9 Imagen" descr="descarga.jpg"/>
          <p:cNvPicPr>
            <a:picLocks noChangeAspect="1"/>
          </p:cNvPicPr>
          <p:nvPr/>
        </p:nvPicPr>
        <p:blipFill>
          <a:blip r:embed="rId5"/>
          <a:stretch>
            <a:fillRect/>
          </a:stretch>
        </p:blipFill>
        <p:spPr>
          <a:xfrm>
            <a:off x="1285852" y="4500570"/>
            <a:ext cx="2028825" cy="22145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57158" y="214290"/>
            <a:ext cx="8229600" cy="1143000"/>
          </a:xfrm>
        </p:spPr>
        <p:txBody>
          <a:bodyPr/>
          <a:lstStyle/>
          <a:p>
            <a:r>
              <a:rPr lang="es-ES" dirty="0" smtClean="0"/>
              <a:t>EFECTOS/ EFFECTS</a:t>
            </a:r>
            <a:endParaRPr lang="es-ES" dirty="0"/>
          </a:p>
        </p:txBody>
      </p:sp>
      <p:sp>
        <p:nvSpPr>
          <p:cNvPr id="8" name="7 CuadroTexto"/>
          <p:cNvSpPr txBox="1"/>
          <p:nvPr/>
        </p:nvSpPr>
        <p:spPr>
          <a:xfrm>
            <a:off x="357158" y="1857364"/>
            <a:ext cx="2857520" cy="369332"/>
          </a:xfrm>
          <a:prstGeom prst="rect">
            <a:avLst/>
          </a:prstGeom>
          <a:noFill/>
          <a:ln>
            <a:noFill/>
          </a:ln>
        </p:spPr>
        <p:txBody>
          <a:bodyPr wrap="square" rtlCol="0">
            <a:spAutoFit/>
          </a:bodyPr>
          <a:lstStyle/>
          <a:p>
            <a:pPr>
              <a:buFont typeface="Wingdings" pitchFamily="2" charset="2"/>
              <a:buChar char="Ø"/>
            </a:pPr>
            <a:endParaRPr lang="es-ES" dirty="0"/>
          </a:p>
        </p:txBody>
      </p:sp>
      <p:sp>
        <p:nvSpPr>
          <p:cNvPr id="10" name="9 CuadroTexto"/>
          <p:cNvSpPr txBox="1"/>
          <p:nvPr/>
        </p:nvSpPr>
        <p:spPr>
          <a:xfrm>
            <a:off x="428596" y="1857364"/>
            <a:ext cx="2857520" cy="4524315"/>
          </a:xfrm>
          <a:prstGeom prst="rect">
            <a:avLst/>
          </a:prstGeom>
          <a:noFill/>
        </p:spPr>
        <p:txBody>
          <a:bodyPr wrap="square" rtlCol="0">
            <a:spAutoFit/>
          </a:bodyPr>
          <a:lstStyle/>
          <a:p>
            <a:pPr>
              <a:buFont typeface="Wingdings" pitchFamily="2" charset="2"/>
              <a:buChar char="Ø"/>
            </a:pPr>
            <a:r>
              <a:rPr lang="es-ES" dirty="0" smtClean="0"/>
              <a:t>Miles de ciudadanos en Herculano se dieron a la fuga, algunos murieron por el humo que había en el aire por la lava que fluía como ríos rojos por las calles con hasta 15 metros de altura sepultando todo.</a:t>
            </a:r>
          </a:p>
          <a:p>
            <a:pPr>
              <a:buFont typeface="Wingdings" pitchFamily="2" charset="2"/>
              <a:buChar char="Ø"/>
            </a:pPr>
            <a:r>
              <a:rPr lang="en-US" b="1" dirty="0" smtClean="0"/>
              <a:t>Thousands of citizens fled drom Herculaneum, some died by the smoke that was in the air by the lava that flowed like red rivers in the streets with up to 15 meters of height burying everything</a:t>
            </a:r>
            <a:endParaRPr lang="es-ES" b="1" dirty="0"/>
          </a:p>
        </p:txBody>
      </p:sp>
      <p:sp>
        <p:nvSpPr>
          <p:cNvPr id="11" name="10 Rectángulo redondeado"/>
          <p:cNvSpPr/>
          <p:nvPr/>
        </p:nvSpPr>
        <p:spPr>
          <a:xfrm>
            <a:off x="357158" y="1571612"/>
            <a:ext cx="3000396" cy="4929222"/>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CuadroTexto"/>
          <p:cNvSpPr txBox="1"/>
          <p:nvPr/>
        </p:nvSpPr>
        <p:spPr>
          <a:xfrm>
            <a:off x="3428992" y="1785926"/>
            <a:ext cx="2714644" cy="4247317"/>
          </a:xfrm>
          <a:prstGeom prst="rect">
            <a:avLst/>
          </a:prstGeom>
          <a:noFill/>
        </p:spPr>
        <p:txBody>
          <a:bodyPr wrap="square" rtlCol="0">
            <a:spAutoFit/>
          </a:bodyPr>
          <a:lstStyle/>
          <a:p>
            <a:pPr>
              <a:buFont typeface="Wingdings" pitchFamily="2" charset="2"/>
              <a:buChar char="Ø"/>
            </a:pPr>
            <a:r>
              <a:rPr lang="es-ES" dirty="0" smtClean="0"/>
              <a:t>En Pompeya, comenzó una lluvia de piedras con humo toxico del volcán. Una mezcla de hasta 6 metros cubrió a las personas que iban por las calles y los que estaban en casas.</a:t>
            </a:r>
          </a:p>
          <a:p>
            <a:pPr>
              <a:buFont typeface="Wingdings" pitchFamily="2" charset="2"/>
              <a:buChar char="Ø"/>
            </a:pPr>
            <a:r>
              <a:rPr lang="en-US" b="1" dirty="0" smtClean="0"/>
              <a:t>In Pompeii, began a rain of stones with toxic smoke from the volcano. </a:t>
            </a:r>
            <a:r>
              <a:rPr lang="en-US" b="1" dirty="0"/>
              <a:t>A</a:t>
            </a:r>
            <a:r>
              <a:rPr lang="en-US" b="1" dirty="0" smtClean="0"/>
              <a:t> mixture of 6 meters covered people who were on the streets and houses.</a:t>
            </a:r>
            <a:endParaRPr lang="es-ES" b="1" dirty="0"/>
          </a:p>
        </p:txBody>
      </p:sp>
      <p:sp>
        <p:nvSpPr>
          <p:cNvPr id="15" name="14 Rectángulo redondeado"/>
          <p:cNvSpPr/>
          <p:nvPr/>
        </p:nvSpPr>
        <p:spPr>
          <a:xfrm>
            <a:off x="3428992" y="1571612"/>
            <a:ext cx="2786082" cy="4929222"/>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CuadroTexto"/>
          <p:cNvSpPr txBox="1"/>
          <p:nvPr/>
        </p:nvSpPr>
        <p:spPr>
          <a:xfrm>
            <a:off x="6357950" y="1714488"/>
            <a:ext cx="2571768" cy="3139321"/>
          </a:xfrm>
          <a:prstGeom prst="rect">
            <a:avLst/>
          </a:prstGeom>
          <a:noFill/>
        </p:spPr>
        <p:txBody>
          <a:bodyPr wrap="square" rtlCol="0">
            <a:spAutoFit/>
          </a:bodyPr>
          <a:lstStyle/>
          <a:p>
            <a:pPr>
              <a:buFont typeface="Wingdings" pitchFamily="2" charset="2"/>
              <a:buChar char="Ø"/>
            </a:pPr>
            <a:r>
              <a:rPr lang="es-ES" dirty="0" smtClean="0"/>
              <a:t>Durante 28 horas el volcán despidió cenizas, piedras, humo y lava , que se vio y cayo en Egipto y Siria.</a:t>
            </a:r>
          </a:p>
          <a:p>
            <a:pPr>
              <a:buFont typeface="Wingdings" pitchFamily="2" charset="2"/>
              <a:buChar char="Ø"/>
            </a:pPr>
            <a:r>
              <a:rPr lang="en-US" b="1" dirty="0" smtClean="0"/>
              <a:t>For 28 hours the volcano dismissed ashes, stones, smoke and lava, which was seen and fell in Egypt and Syria</a:t>
            </a:r>
            <a:endParaRPr lang="es-ES" b="1" dirty="0"/>
          </a:p>
        </p:txBody>
      </p:sp>
      <p:sp>
        <p:nvSpPr>
          <p:cNvPr id="17" name="16 Rectángulo redondeado"/>
          <p:cNvSpPr/>
          <p:nvPr/>
        </p:nvSpPr>
        <p:spPr>
          <a:xfrm>
            <a:off x="6286512" y="1500174"/>
            <a:ext cx="2643206" cy="342902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8305800" cy="1000132"/>
          </a:xfrm>
        </p:spPr>
        <p:txBody>
          <a:bodyPr>
            <a:noAutofit/>
          </a:bodyPr>
          <a:lstStyle/>
          <a:p>
            <a:r>
              <a:rPr lang="es-ES" sz="4000" dirty="0" smtClean="0"/>
              <a:t>HUELLAS DEL DESASTRE/ TRACES OF THE DISASTER</a:t>
            </a:r>
            <a:endParaRPr lang="es-ES" sz="4000" dirty="0"/>
          </a:p>
        </p:txBody>
      </p:sp>
      <p:sp>
        <p:nvSpPr>
          <p:cNvPr id="4" name="3 CuadroTexto"/>
          <p:cNvSpPr txBox="1"/>
          <p:nvPr/>
        </p:nvSpPr>
        <p:spPr>
          <a:xfrm>
            <a:off x="357158" y="2357430"/>
            <a:ext cx="3071834" cy="1077218"/>
          </a:xfrm>
          <a:prstGeom prst="rect">
            <a:avLst/>
          </a:prstGeom>
          <a:noFill/>
        </p:spPr>
        <p:txBody>
          <a:bodyPr wrap="square" rtlCol="0">
            <a:spAutoFit/>
          </a:bodyPr>
          <a:lstStyle/>
          <a:p>
            <a:r>
              <a:rPr lang="es-ES" sz="1600" dirty="0" smtClean="0"/>
              <a:t>La lava cubrió a las personas haciendo diferentes actividades //</a:t>
            </a:r>
            <a:r>
              <a:rPr lang="en-US" sz="1600" b="1" dirty="0" smtClean="0"/>
              <a:t>The lava covered people doing different activities.</a:t>
            </a:r>
            <a:endParaRPr lang="es-ES" sz="1600" b="1" dirty="0"/>
          </a:p>
        </p:txBody>
      </p:sp>
      <p:pic>
        <p:nvPicPr>
          <p:cNvPr id="5" name="4 Imagen" descr="descarga (3).jpg"/>
          <p:cNvPicPr>
            <a:picLocks noChangeAspect="1"/>
          </p:cNvPicPr>
          <p:nvPr/>
        </p:nvPicPr>
        <p:blipFill>
          <a:blip r:embed="rId2"/>
          <a:stretch>
            <a:fillRect/>
          </a:stretch>
        </p:blipFill>
        <p:spPr>
          <a:xfrm>
            <a:off x="4286248" y="2000240"/>
            <a:ext cx="1743075" cy="2000264"/>
          </a:xfrm>
          <a:prstGeom prst="rect">
            <a:avLst/>
          </a:prstGeom>
          <a:ln>
            <a:noFill/>
          </a:ln>
          <a:effectLst>
            <a:outerShdw blurRad="292100" dist="139700" dir="2700000" algn="tl" rotWithShape="0">
              <a:srgbClr val="333333">
                <a:alpha val="65000"/>
              </a:srgbClr>
            </a:outerShdw>
          </a:effectLst>
        </p:spPr>
      </p:pic>
      <p:pic>
        <p:nvPicPr>
          <p:cNvPr id="6" name="5 Imagen" descr="descarga (4).jpg"/>
          <p:cNvPicPr>
            <a:picLocks noChangeAspect="1"/>
          </p:cNvPicPr>
          <p:nvPr/>
        </p:nvPicPr>
        <p:blipFill>
          <a:blip r:embed="rId3"/>
          <a:stretch>
            <a:fillRect/>
          </a:stretch>
        </p:blipFill>
        <p:spPr>
          <a:xfrm>
            <a:off x="6215074" y="2071678"/>
            <a:ext cx="2466975" cy="1847850"/>
          </a:xfrm>
          <a:prstGeom prst="rect">
            <a:avLst/>
          </a:prstGeom>
          <a:ln>
            <a:noFill/>
          </a:ln>
          <a:effectLst>
            <a:outerShdw blurRad="292100" dist="139700" dir="2700000" algn="tl" rotWithShape="0">
              <a:srgbClr val="333333">
                <a:alpha val="65000"/>
              </a:srgbClr>
            </a:outerShdw>
          </a:effectLst>
        </p:spPr>
      </p:pic>
      <p:sp>
        <p:nvSpPr>
          <p:cNvPr id="7" name="6 Abrir llave"/>
          <p:cNvSpPr/>
          <p:nvPr/>
        </p:nvSpPr>
        <p:spPr>
          <a:xfrm>
            <a:off x="3500430" y="1928802"/>
            <a:ext cx="357190" cy="21431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8" name="7 CuadroTexto"/>
          <p:cNvSpPr txBox="1"/>
          <p:nvPr/>
        </p:nvSpPr>
        <p:spPr>
          <a:xfrm>
            <a:off x="428596" y="5072074"/>
            <a:ext cx="2714644" cy="923330"/>
          </a:xfrm>
          <a:prstGeom prst="rect">
            <a:avLst/>
          </a:prstGeom>
          <a:noFill/>
        </p:spPr>
        <p:txBody>
          <a:bodyPr wrap="square" rtlCol="0">
            <a:spAutoFit/>
          </a:bodyPr>
          <a:lstStyle/>
          <a:p>
            <a:r>
              <a:rPr lang="es-ES" dirty="0" smtClean="0"/>
              <a:t>También se vieron a animales //</a:t>
            </a:r>
            <a:r>
              <a:rPr lang="es-ES" b="1" dirty="0" smtClean="0"/>
              <a:t>Also saw animals</a:t>
            </a:r>
            <a:endParaRPr lang="es-ES" b="1" dirty="0"/>
          </a:p>
        </p:txBody>
      </p:sp>
      <p:pic>
        <p:nvPicPr>
          <p:cNvPr id="9" name="8 Imagen" descr="4b5ffe8fe8fff44f210feebca8f64ffd.jpg"/>
          <p:cNvPicPr>
            <a:picLocks noChangeAspect="1"/>
          </p:cNvPicPr>
          <p:nvPr/>
        </p:nvPicPr>
        <p:blipFill>
          <a:blip r:embed="rId4"/>
          <a:stretch>
            <a:fillRect/>
          </a:stretch>
        </p:blipFill>
        <p:spPr>
          <a:xfrm>
            <a:off x="4357686" y="4572008"/>
            <a:ext cx="2152650" cy="2033591"/>
          </a:xfrm>
          <a:prstGeom prst="rect">
            <a:avLst/>
          </a:prstGeom>
          <a:ln>
            <a:noFill/>
          </a:ln>
          <a:effectLst>
            <a:outerShdw blurRad="292100" dist="139700" dir="2700000" algn="tl" rotWithShape="0">
              <a:srgbClr val="333333">
                <a:alpha val="65000"/>
              </a:srgbClr>
            </a:outerShdw>
          </a:effectLst>
        </p:spPr>
      </p:pic>
      <p:sp>
        <p:nvSpPr>
          <p:cNvPr id="10" name="9 Abrir llave"/>
          <p:cNvSpPr/>
          <p:nvPr/>
        </p:nvSpPr>
        <p:spPr>
          <a:xfrm>
            <a:off x="3428992" y="4429132"/>
            <a:ext cx="500066" cy="22145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1" name="10 Rectángulo redondeado"/>
          <p:cNvSpPr/>
          <p:nvPr/>
        </p:nvSpPr>
        <p:spPr>
          <a:xfrm>
            <a:off x="357158" y="5000636"/>
            <a:ext cx="2786082"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redondeado"/>
          <p:cNvSpPr/>
          <p:nvPr/>
        </p:nvSpPr>
        <p:spPr>
          <a:xfrm>
            <a:off x="357158" y="2357430"/>
            <a:ext cx="3071834"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TotalTime>
  <Words>397</Words>
  <Application>Microsoft Office PowerPoint</Application>
  <PresentationFormat>Presentación en pantalla (4:3)</PresentationFormat>
  <Paragraphs>21</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Calibri</vt:lpstr>
      <vt:lpstr>Constantia</vt:lpstr>
      <vt:lpstr>Courier New</vt:lpstr>
      <vt:lpstr>Wingdings</vt:lpstr>
      <vt:lpstr>Wingdings 2</vt:lpstr>
      <vt:lpstr>Flujo</vt:lpstr>
      <vt:lpstr>EFECTOS EN POMPEYA Y HERCULANO EN LA ERUPCION DEL VOLCÁN VESUBIO EN 79d.C</vt:lpstr>
      <vt:lpstr>ERUPCIÓN/ERUPTION</vt:lpstr>
      <vt:lpstr>MONTE VESUBIO/ MOUNT VESUVIUS </vt:lpstr>
      <vt:lpstr>POMPEYA Y HERCULANO/ POMPEII AND HERCULANEUM</vt:lpstr>
      <vt:lpstr>EFECTOS/ EFFECTS</vt:lpstr>
      <vt:lpstr>HUELLAS DEL DESASTRE/ TRACES OF THE DISASTER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26</cp:revision>
  <dcterms:created xsi:type="dcterms:W3CDTF">2017-02-28T14:24:59Z</dcterms:created>
  <dcterms:modified xsi:type="dcterms:W3CDTF">2017-03-04T14:39:29Z</dcterms:modified>
</cp:coreProperties>
</file>