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0" d="100"/>
          <a:sy n="90" d="100"/>
        </p:scale>
        <p:origin x="39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69E7534D-71A6-462D-BE82-596A9BD21BAA}" type="datetimeFigureOut">
              <a:rPr lang="es-ES" smtClean="0"/>
              <a:t>04/03/2017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932CCC2-EC60-4953-AE02-4F5F7ED749C5}" type="slidenum">
              <a:rPr lang="es-ES" smtClean="0"/>
              <a:t>‹Nº›</a:t>
            </a:fld>
            <a:endParaRPr lang="es-ES"/>
          </a:p>
        </p:txBody>
      </p:sp>
    </p:spTree>
    <p:extLst>
      <p:ext uri="{BB962C8B-B14F-4D97-AF65-F5344CB8AC3E}">
        <p14:creationId xmlns:p14="http://schemas.microsoft.com/office/powerpoint/2010/main" val="447585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69E7534D-71A6-462D-BE82-596A9BD21BAA}" type="datetimeFigureOut">
              <a:rPr lang="es-ES" smtClean="0"/>
              <a:t>04/03/2017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932CCC2-EC60-4953-AE02-4F5F7ED749C5}" type="slidenum">
              <a:rPr lang="es-ES" smtClean="0"/>
              <a:t>‹Nº›</a:t>
            </a:fld>
            <a:endParaRPr lang="es-ES"/>
          </a:p>
        </p:txBody>
      </p:sp>
    </p:spTree>
    <p:extLst>
      <p:ext uri="{BB962C8B-B14F-4D97-AF65-F5344CB8AC3E}">
        <p14:creationId xmlns:p14="http://schemas.microsoft.com/office/powerpoint/2010/main" val="2862060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69E7534D-71A6-462D-BE82-596A9BD21BAA}" type="datetimeFigureOut">
              <a:rPr lang="es-ES" smtClean="0"/>
              <a:t>04/03/2017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932CCC2-EC60-4953-AE02-4F5F7ED749C5}" type="slidenum">
              <a:rPr lang="es-ES" smtClean="0"/>
              <a:t>‹Nº›</a:t>
            </a:fld>
            <a:endParaRPr lang="es-ES"/>
          </a:p>
        </p:txBody>
      </p:sp>
    </p:spTree>
    <p:extLst>
      <p:ext uri="{BB962C8B-B14F-4D97-AF65-F5344CB8AC3E}">
        <p14:creationId xmlns:p14="http://schemas.microsoft.com/office/powerpoint/2010/main" val="813593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69E7534D-71A6-462D-BE82-596A9BD21BAA}" type="datetimeFigureOut">
              <a:rPr lang="es-ES" smtClean="0"/>
              <a:t>04/03/2017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932CCC2-EC60-4953-AE02-4F5F7ED749C5}" type="slidenum">
              <a:rPr lang="es-ES" smtClean="0"/>
              <a:t>‹Nº›</a:t>
            </a:fld>
            <a:endParaRPr lang="es-ES"/>
          </a:p>
        </p:txBody>
      </p:sp>
    </p:spTree>
    <p:extLst>
      <p:ext uri="{BB962C8B-B14F-4D97-AF65-F5344CB8AC3E}">
        <p14:creationId xmlns:p14="http://schemas.microsoft.com/office/powerpoint/2010/main" val="636934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69E7534D-71A6-462D-BE82-596A9BD21BAA}" type="datetimeFigureOut">
              <a:rPr lang="es-ES" smtClean="0"/>
              <a:t>04/03/2017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5932CCC2-EC60-4953-AE02-4F5F7ED749C5}" type="slidenum">
              <a:rPr lang="es-ES" smtClean="0"/>
              <a:t>‹Nº›</a:t>
            </a:fld>
            <a:endParaRPr lang="es-ES"/>
          </a:p>
        </p:txBody>
      </p:sp>
    </p:spTree>
    <p:extLst>
      <p:ext uri="{BB962C8B-B14F-4D97-AF65-F5344CB8AC3E}">
        <p14:creationId xmlns:p14="http://schemas.microsoft.com/office/powerpoint/2010/main" val="3491308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69E7534D-71A6-462D-BE82-596A9BD21BAA}" type="datetimeFigureOut">
              <a:rPr lang="es-ES" smtClean="0"/>
              <a:t>04/03/2017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5932CCC2-EC60-4953-AE02-4F5F7ED749C5}" type="slidenum">
              <a:rPr lang="es-ES" smtClean="0"/>
              <a:t>‹Nº›</a:t>
            </a:fld>
            <a:endParaRPr lang="es-ES"/>
          </a:p>
        </p:txBody>
      </p:sp>
    </p:spTree>
    <p:extLst>
      <p:ext uri="{BB962C8B-B14F-4D97-AF65-F5344CB8AC3E}">
        <p14:creationId xmlns:p14="http://schemas.microsoft.com/office/powerpoint/2010/main" val="1123959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69E7534D-71A6-462D-BE82-596A9BD21BAA}" type="datetimeFigureOut">
              <a:rPr lang="es-ES" smtClean="0"/>
              <a:t>04/03/2017</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5932CCC2-EC60-4953-AE02-4F5F7ED749C5}" type="slidenum">
              <a:rPr lang="es-ES" smtClean="0"/>
              <a:t>‹Nº›</a:t>
            </a:fld>
            <a:endParaRPr lang="es-ES"/>
          </a:p>
        </p:txBody>
      </p:sp>
    </p:spTree>
    <p:extLst>
      <p:ext uri="{BB962C8B-B14F-4D97-AF65-F5344CB8AC3E}">
        <p14:creationId xmlns:p14="http://schemas.microsoft.com/office/powerpoint/2010/main" val="2117549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69E7534D-71A6-462D-BE82-596A9BD21BAA}" type="datetimeFigureOut">
              <a:rPr lang="es-ES" smtClean="0"/>
              <a:t>04/03/2017</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5932CCC2-EC60-4953-AE02-4F5F7ED749C5}" type="slidenum">
              <a:rPr lang="es-ES" smtClean="0"/>
              <a:t>‹Nº›</a:t>
            </a:fld>
            <a:endParaRPr lang="es-ES"/>
          </a:p>
        </p:txBody>
      </p:sp>
    </p:spTree>
    <p:extLst>
      <p:ext uri="{BB962C8B-B14F-4D97-AF65-F5344CB8AC3E}">
        <p14:creationId xmlns:p14="http://schemas.microsoft.com/office/powerpoint/2010/main" val="2607131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9E7534D-71A6-462D-BE82-596A9BD21BAA}" type="datetimeFigureOut">
              <a:rPr lang="es-ES" smtClean="0"/>
              <a:t>04/03/2017</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5932CCC2-EC60-4953-AE02-4F5F7ED749C5}" type="slidenum">
              <a:rPr lang="es-ES" smtClean="0"/>
              <a:t>‹Nº›</a:t>
            </a:fld>
            <a:endParaRPr lang="es-ES"/>
          </a:p>
        </p:txBody>
      </p:sp>
    </p:spTree>
    <p:extLst>
      <p:ext uri="{BB962C8B-B14F-4D97-AF65-F5344CB8AC3E}">
        <p14:creationId xmlns:p14="http://schemas.microsoft.com/office/powerpoint/2010/main" val="887497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69E7534D-71A6-462D-BE82-596A9BD21BAA}" type="datetimeFigureOut">
              <a:rPr lang="es-ES" smtClean="0"/>
              <a:t>04/03/2017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5932CCC2-EC60-4953-AE02-4F5F7ED749C5}" type="slidenum">
              <a:rPr lang="es-ES" smtClean="0"/>
              <a:t>‹Nº›</a:t>
            </a:fld>
            <a:endParaRPr lang="es-ES"/>
          </a:p>
        </p:txBody>
      </p:sp>
    </p:spTree>
    <p:extLst>
      <p:ext uri="{BB962C8B-B14F-4D97-AF65-F5344CB8AC3E}">
        <p14:creationId xmlns:p14="http://schemas.microsoft.com/office/powerpoint/2010/main" val="153185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69E7534D-71A6-462D-BE82-596A9BD21BAA}" type="datetimeFigureOut">
              <a:rPr lang="es-ES" smtClean="0"/>
              <a:t>04/03/2017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5932CCC2-EC60-4953-AE02-4F5F7ED749C5}" type="slidenum">
              <a:rPr lang="es-ES" smtClean="0"/>
              <a:t>‹Nº›</a:t>
            </a:fld>
            <a:endParaRPr lang="es-ES"/>
          </a:p>
        </p:txBody>
      </p:sp>
    </p:spTree>
    <p:extLst>
      <p:ext uri="{BB962C8B-B14F-4D97-AF65-F5344CB8AC3E}">
        <p14:creationId xmlns:p14="http://schemas.microsoft.com/office/powerpoint/2010/main" val="2968008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E7534D-71A6-462D-BE82-596A9BD21BAA}" type="datetimeFigureOut">
              <a:rPr lang="es-ES" smtClean="0"/>
              <a:t>04/03/2017</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32CCC2-EC60-4953-AE02-4F5F7ED749C5}" type="slidenum">
              <a:rPr lang="es-ES" smtClean="0"/>
              <a:t>‹Nº›</a:t>
            </a:fld>
            <a:endParaRPr lang="es-ES"/>
          </a:p>
        </p:txBody>
      </p:sp>
    </p:spTree>
    <p:extLst>
      <p:ext uri="{BB962C8B-B14F-4D97-AF65-F5344CB8AC3E}">
        <p14:creationId xmlns:p14="http://schemas.microsoft.com/office/powerpoint/2010/main" val="716746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9.jpg"/></Relationships>
</file>

<file path=ppt/slides/_rels/slide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10936" y="613955"/>
            <a:ext cx="9801497" cy="3670662"/>
          </a:xfrm>
        </p:spPr>
        <p:txBody>
          <a:bodyPr>
            <a:noAutofit/>
          </a:bodyPr>
          <a:lstStyle/>
          <a:p>
            <a:r>
              <a:rPr lang="es-ES" sz="9600" b="1" i="1" dirty="0" smtClean="0"/>
              <a:t>EL VESUBIO</a:t>
            </a:r>
            <a:endParaRPr lang="es-ES" sz="9600" b="1" i="1" dirty="0"/>
          </a:p>
        </p:txBody>
      </p:sp>
    </p:spTree>
    <p:extLst>
      <p:ext uri="{BB962C8B-B14F-4D97-AF65-F5344CB8AC3E}">
        <p14:creationId xmlns:p14="http://schemas.microsoft.com/office/powerpoint/2010/main" val="2616270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561703"/>
            <a:ext cx="10515600" cy="5615260"/>
          </a:xfrm>
        </p:spPr>
        <p:txBody>
          <a:bodyPr>
            <a:normAutofit/>
          </a:bodyPr>
          <a:lstStyle/>
          <a:p>
            <a:r>
              <a:rPr lang="es-ES" sz="2400" dirty="0" smtClean="0"/>
              <a:t>El monte Vesubio </a:t>
            </a:r>
            <a:r>
              <a:rPr lang="es-ES" sz="2400" dirty="0"/>
              <a:t>es un </a:t>
            </a:r>
            <a:r>
              <a:rPr lang="es-ES" sz="2400" dirty="0" smtClean="0"/>
              <a:t>volcán</a:t>
            </a:r>
            <a:r>
              <a:rPr lang="es-ES" sz="2400" dirty="0"/>
              <a:t> activo situado frente a la </a:t>
            </a:r>
            <a:r>
              <a:rPr lang="es-ES" sz="2400" dirty="0" smtClean="0"/>
              <a:t>bahía de Nápoles</a:t>
            </a:r>
            <a:r>
              <a:rPr lang="es-ES" sz="2400" dirty="0"/>
              <a:t> </a:t>
            </a:r>
            <a:r>
              <a:rPr lang="es-ES" sz="2400" dirty="0" smtClean="0"/>
              <a:t>.Pertenece  a </a:t>
            </a:r>
            <a:r>
              <a:rPr lang="es-ES" sz="2400" dirty="0"/>
              <a:t>la región </a:t>
            </a:r>
            <a:r>
              <a:rPr lang="es-ES" sz="2400" dirty="0" smtClean="0"/>
              <a:t>italiana </a:t>
            </a:r>
            <a:r>
              <a:rPr lang="es-ES" sz="2400" dirty="0"/>
              <a:t> de la </a:t>
            </a:r>
            <a:r>
              <a:rPr lang="es-ES" sz="2400" dirty="0" smtClean="0"/>
              <a:t>Campania. </a:t>
            </a:r>
            <a:r>
              <a:rPr lang="es-ES" sz="2400" dirty="0"/>
              <a:t>Tiene una altura máxima de 1.281 </a:t>
            </a:r>
            <a:r>
              <a:rPr lang="es-ES" sz="2400" dirty="0" smtClean="0"/>
              <a:t>msnm y </a:t>
            </a:r>
            <a:r>
              <a:rPr lang="es-ES" sz="2400" dirty="0"/>
              <a:t>se encuentra al sur de la </a:t>
            </a:r>
            <a:r>
              <a:rPr lang="es-ES" sz="2400" dirty="0" smtClean="0"/>
              <a:t>cadena </a:t>
            </a:r>
            <a:r>
              <a:rPr lang="es-ES" sz="2400" dirty="0"/>
              <a:t>principal de los </a:t>
            </a:r>
            <a:r>
              <a:rPr lang="es-ES" sz="2400" dirty="0" smtClean="0"/>
              <a:t>Apeninos.</a:t>
            </a:r>
          </a:p>
          <a:p>
            <a:r>
              <a:rPr lang="es-ES" sz="2400" b="1" dirty="0" err="1" smtClean="0"/>
              <a:t>Mont</a:t>
            </a:r>
            <a:r>
              <a:rPr lang="es-ES" sz="2400" b="1" dirty="0" smtClean="0"/>
              <a:t> </a:t>
            </a:r>
            <a:r>
              <a:rPr lang="es-ES" sz="2400" b="1" dirty="0" err="1" smtClean="0"/>
              <a:t>Vesuvius</a:t>
            </a:r>
            <a:r>
              <a:rPr lang="es-ES" sz="2400" b="1" dirty="0" smtClean="0"/>
              <a:t> </a:t>
            </a:r>
            <a:r>
              <a:rPr lang="es-ES" sz="2400" b="1" dirty="0" err="1" smtClean="0"/>
              <a:t>is</a:t>
            </a:r>
            <a:r>
              <a:rPr lang="es-ES" sz="2400" b="1" dirty="0" smtClean="0"/>
              <a:t> a </a:t>
            </a:r>
            <a:r>
              <a:rPr lang="es-ES" sz="2400" b="1" dirty="0" err="1" smtClean="0"/>
              <a:t>volcano</a:t>
            </a:r>
            <a:r>
              <a:rPr lang="es-ES" sz="2400" b="1" dirty="0" smtClean="0"/>
              <a:t> active </a:t>
            </a:r>
            <a:r>
              <a:rPr lang="es-ES" sz="2400" b="1" dirty="0" err="1" smtClean="0"/>
              <a:t>located</a:t>
            </a:r>
            <a:r>
              <a:rPr lang="es-ES" sz="2400" b="1" dirty="0" smtClean="0"/>
              <a:t> in </a:t>
            </a:r>
            <a:r>
              <a:rPr lang="es-ES" sz="2400" b="1" dirty="0" err="1" smtClean="0"/>
              <a:t>front</a:t>
            </a:r>
            <a:r>
              <a:rPr lang="es-ES" sz="2400" b="1" dirty="0" smtClean="0"/>
              <a:t> of </a:t>
            </a:r>
            <a:r>
              <a:rPr lang="es-ES" sz="2400" b="1" dirty="0" err="1" smtClean="0"/>
              <a:t>bay</a:t>
            </a:r>
            <a:r>
              <a:rPr lang="es-ES" sz="2400" b="1" dirty="0" smtClean="0"/>
              <a:t> of </a:t>
            </a:r>
            <a:r>
              <a:rPr lang="es-ES" sz="2400" b="1" dirty="0" err="1" smtClean="0"/>
              <a:t>Napoles</a:t>
            </a:r>
            <a:r>
              <a:rPr lang="es-ES" sz="2400" b="1" dirty="0" smtClean="0"/>
              <a:t>. </a:t>
            </a:r>
            <a:r>
              <a:rPr lang="es-ES" sz="2400" b="1" dirty="0" err="1" smtClean="0"/>
              <a:t>Is</a:t>
            </a:r>
            <a:r>
              <a:rPr lang="es-ES" sz="2400" b="1" dirty="0" smtClean="0"/>
              <a:t> </a:t>
            </a:r>
            <a:r>
              <a:rPr lang="es-ES" sz="2400" b="1" dirty="0" err="1" smtClean="0"/>
              <a:t>found</a:t>
            </a:r>
            <a:r>
              <a:rPr lang="es-ES" sz="2400" b="1" dirty="0" smtClean="0"/>
              <a:t> in </a:t>
            </a:r>
            <a:r>
              <a:rPr lang="es-ES" sz="2400" b="1" dirty="0" err="1" smtClean="0"/>
              <a:t>the</a:t>
            </a:r>
            <a:r>
              <a:rPr lang="es-ES" sz="2400" b="1" dirty="0" smtClean="0"/>
              <a:t> </a:t>
            </a:r>
            <a:r>
              <a:rPr lang="es-ES" sz="2400" b="1" dirty="0" err="1" smtClean="0"/>
              <a:t>italian</a:t>
            </a:r>
            <a:r>
              <a:rPr lang="es-ES" sz="2400" b="1" dirty="0" smtClean="0"/>
              <a:t> región of </a:t>
            </a:r>
            <a:r>
              <a:rPr lang="es-ES" sz="2400" b="1" dirty="0" err="1" smtClean="0"/>
              <a:t>the</a:t>
            </a:r>
            <a:r>
              <a:rPr lang="es-ES" sz="2400" b="1" dirty="0"/>
              <a:t> </a:t>
            </a:r>
            <a:r>
              <a:rPr lang="es-ES" sz="2400" b="1" dirty="0" smtClean="0"/>
              <a:t>Campania. </a:t>
            </a:r>
            <a:r>
              <a:rPr lang="es-ES" sz="2400" b="1" dirty="0" err="1" smtClean="0"/>
              <a:t>The</a:t>
            </a:r>
            <a:r>
              <a:rPr lang="es-ES" sz="2400" b="1" dirty="0" smtClean="0"/>
              <a:t> </a:t>
            </a:r>
            <a:r>
              <a:rPr lang="es-ES" sz="2400" b="1" dirty="0" err="1" smtClean="0"/>
              <a:t>volcano</a:t>
            </a:r>
            <a:r>
              <a:rPr lang="es-ES" sz="2400" b="1" dirty="0"/>
              <a:t> </a:t>
            </a:r>
            <a:r>
              <a:rPr lang="es-ES" sz="2400" b="1" dirty="0" err="1" smtClean="0"/>
              <a:t>measure</a:t>
            </a:r>
            <a:r>
              <a:rPr lang="es-ES" sz="2400" b="1" dirty="0" smtClean="0"/>
              <a:t> </a:t>
            </a:r>
            <a:r>
              <a:rPr lang="es-ES" sz="2400" b="1" dirty="0" err="1" smtClean="0"/>
              <a:t>is</a:t>
            </a:r>
            <a:r>
              <a:rPr lang="es-ES" sz="2400" b="1" dirty="0" smtClean="0"/>
              <a:t> 1.281msnm and </a:t>
            </a:r>
            <a:r>
              <a:rPr lang="es-ES" sz="2400" b="1" dirty="0" err="1" smtClean="0"/>
              <a:t>it</a:t>
            </a:r>
            <a:r>
              <a:rPr lang="es-ES" sz="2400" b="1" dirty="0" smtClean="0"/>
              <a:t> </a:t>
            </a:r>
            <a:r>
              <a:rPr lang="es-ES" sz="2400" b="1" dirty="0" err="1" smtClean="0"/>
              <a:t>is</a:t>
            </a:r>
            <a:r>
              <a:rPr lang="es-ES" sz="2400" b="1" dirty="0" smtClean="0"/>
              <a:t> in </a:t>
            </a:r>
            <a:r>
              <a:rPr lang="es-ES" sz="2400" b="1" dirty="0" err="1" smtClean="0"/>
              <a:t>the</a:t>
            </a:r>
            <a:r>
              <a:rPr lang="es-ES" sz="2400" b="1" dirty="0" smtClean="0"/>
              <a:t> </a:t>
            </a:r>
            <a:r>
              <a:rPr lang="es-ES" sz="2400" b="1" dirty="0" err="1" smtClean="0"/>
              <a:t>south</a:t>
            </a:r>
            <a:r>
              <a:rPr lang="es-ES" sz="2400" b="1" dirty="0" smtClean="0"/>
              <a:t> of Apeninos</a:t>
            </a:r>
            <a:r>
              <a:rPr lang="es-ES" sz="2400" dirty="0" smtClean="0"/>
              <a:t>.</a:t>
            </a:r>
            <a:endParaRPr lang="es-ES" sz="24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8799" y="3125334"/>
            <a:ext cx="4824792" cy="2894875"/>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445" y="3282088"/>
            <a:ext cx="4342312" cy="2894875"/>
          </a:xfrm>
          <a:prstGeom prst="rect">
            <a:avLst/>
          </a:prstGeom>
        </p:spPr>
      </p:pic>
    </p:spTree>
    <p:extLst>
      <p:ext uri="{BB962C8B-B14F-4D97-AF65-F5344CB8AC3E}">
        <p14:creationId xmlns:p14="http://schemas.microsoft.com/office/powerpoint/2010/main" val="450811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Formación/</a:t>
            </a:r>
            <a:r>
              <a:rPr lang="es-ES" dirty="0" err="1" smtClean="0"/>
              <a:t>Formation</a:t>
            </a:r>
            <a:r>
              <a:rPr lang="es-ES" dirty="0" smtClean="0"/>
              <a:t> </a:t>
            </a:r>
            <a:br>
              <a:rPr lang="es-ES" dirty="0" smtClean="0"/>
            </a:br>
            <a:endParaRPr lang="es-ES" dirty="0"/>
          </a:p>
        </p:txBody>
      </p:sp>
      <p:sp>
        <p:nvSpPr>
          <p:cNvPr id="3" name="Marcador de contenido 2"/>
          <p:cNvSpPr>
            <a:spLocks noGrp="1"/>
          </p:cNvSpPr>
          <p:nvPr>
            <p:ph idx="1"/>
          </p:nvPr>
        </p:nvSpPr>
        <p:spPr/>
        <p:txBody>
          <a:bodyPr/>
          <a:lstStyle/>
          <a:p>
            <a:pPr fontAlgn="base">
              <a:lnSpc>
                <a:spcPct val="107000"/>
              </a:lnSpc>
            </a:pPr>
            <a:r>
              <a:rPr lang="es-ES" sz="2000" dirty="0" smtClean="0">
                <a:solidFill>
                  <a:schemeClr val="tx1">
                    <a:lumMod val="95000"/>
                    <a:lumOff val="5000"/>
                  </a:schemeClr>
                </a:solidFill>
                <a:latin typeface="Arial" panose="020B0604020202020204" pitchFamily="34" charset="0"/>
                <a:ea typeface="Times New Roman" panose="02020603050405020304" pitchFamily="18" charset="0"/>
                <a:cs typeface="Times New Roman" panose="02020603050405020304" pitchFamily="18" charset="0"/>
              </a:rPr>
              <a:t>El volcán es resultado de la salida del magma a la superficie, puesto que la placa Africana fue empujada hacia abajo, a temperaturas más calientes, hasta que se fundió y fue empujada hacia arriba hasta romper una parte de la corteza terrestre.</a:t>
            </a:r>
            <a:endParaRPr lang="es-ES" sz="1800" dirty="0" smtClean="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0"/>
              </a:spcAft>
            </a:pPr>
            <a:r>
              <a:rPr lang="es-ES" sz="2000" b="1" dirty="0" err="1"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The</a:t>
            </a:r>
            <a:r>
              <a:rPr lang="es-ES" sz="2000" b="1" dirty="0"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 </a:t>
            </a:r>
            <a:r>
              <a:rPr lang="es-ES" sz="2000" b="1" dirty="0" err="1"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volcano</a:t>
            </a:r>
            <a:r>
              <a:rPr lang="es-ES" sz="2000" b="1" dirty="0"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 </a:t>
            </a:r>
            <a:r>
              <a:rPr lang="es-ES" sz="2000" b="1" dirty="0" err="1"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is</a:t>
            </a:r>
            <a:r>
              <a:rPr lang="es-ES" sz="2000" b="1" dirty="0"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 a </a:t>
            </a:r>
            <a:r>
              <a:rPr lang="es-ES" sz="2000" b="1" dirty="0" err="1"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result</a:t>
            </a:r>
            <a:r>
              <a:rPr lang="es-ES" sz="2000" b="1" dirty="0"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 of </a:t>
            </a:r>
            <a:r>
              <a:rPr lang="es-ES" sz="2000" b="1" dirty="0" err="1"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the</a:t>
            </a:r>
            <a:r>
              <a:rPr lang="es-ES" sz="2000" b="1" dirty="0"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 magma </a:t>
            </a:r>
            <a:r>
              <a:rPr lang="es-ES" sz="2000" b="1" dirty="0" err="1"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exit</a:t>
            </a:r>
            <a:r>
              <a:rPr lang="es-ES" sz="2000" b="1" dirty="0"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 </a:t>
            </a:r>
            <a:r>
              <a:rPr lang="es-ES" sz="2000" b="1" dirty="0" err="1"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Because</a:t>
            </a:r>
            <a:r>
              <a:rPr lang="es-ES" sz="2000" b="1" dirty="0"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 </a:t>
            </a:r>
            <a:r>
              <a:rPr lang="es-ES" sz="2000" b="1" dirty="0" err="1"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the</a:t>
            </a:r>
            <a:r>
              <a:rPr lang="es-ES" sz="2000" b="1" dirty="0"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 </a:t>
            </a:r>
            <a:r>
              <a:rPr lang="es-ES" sz="2000" b="1" dirty="0" err="1"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African</a:t>
            </a:r>
            <a:r>
              <a:rPr lang="es-ES" sz="2000" b="1" dirty="0"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 </a:t>
            </a:r>
            <a:r>
              <a:rPr lang="es-ES" sz="2000" b="1" dirty="0" err="1"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plate</a:t>
            </a:r>
            <a:r>
              <a:rPr lang="es-ES" sz="2000" b="1" dirty="0"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 </a:t>
            </a:r>
            <a:r>
              <a:rPr lang="es-ES" sz="2000" b="1" dirty="0" err="1"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were</a:t>
            </a:r>
            <a:r>
              <a:rPr lang="es-ES" sz="2000" b="1" dirty="0"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 </a:t>
            </a:r>
            <a:r>
              <a:rPr lang="es-ES" sz="2000" b="1" dirty="0" err="1"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pushed</a:t>
            </a:r>
            <a:r>
              <a:rPr lang="es-ES" sz="2000" b="1" dirty="0"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 </a:t>
            </a:r>
            <a:r>
              <a:rPr lang="es-ES" sz="2000" b="1" dirty="0" err="1"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down</a:t>
            </a:r>
            <a:r>
              <a:rPr lang="es-ES" sz="2000" b="1" dirty="0"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 </a:t>
            </a:r>
            <a:r>
              <a:rPr lang="es-ES" sz="2000" b="1" dirty="0" err="1"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higher</a:t>
            </a:r>
            <a:r>
              <a:rPr lang="es-ES" sz="2000" b="1" dirty="0"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 </a:t>
            </a:r>
            <a:r>
              <a:rPr lang="es-ES" sz="2000" b="1" dirty="0" err="1"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temperatures</a:t>
            </a:r>
            <a:r>
              <a:rPr lang="es-ES" sz="2000" b="1" dirty="0"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 </a:t>
            </a:r>
            <a:r>
              <a:rPr lang="es-ES" sz="2000" b="1" dirty="0" err="1"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until</a:t>
            </a:r>
            <a:r>
              <a:rPr lang="es-ES" sz="2000" b="1" dirty="0"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 </a:t>
            </a:r>
            <a:r>
              <a:rPr lang="es-ES" sz="2000" b="1" dirty="0" err="1"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it</a:t>
            </a:r>
            <a:r>
              <a:rPr lang="es-ES" sz="2000" b="1" dirty="0"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 </a:t>
            </a:r>
            <a:r>
              <a:rPr lang="es-ES" sz="2000" b="1" dirty="0" err="1"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melted</a:t>
            </a:r>
            <a:r>
              <a:rPr lang="es-ES" sz="2000" b="1" dirty="0"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 and </a:t>
            </a:r>
            <a:r>
              <a:rPr lang="es-ES" sz="2000" b="1" dirty="0" err="1"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was</a:t>
            </a:r>
            <a:r>
              <a:rPr lang="es-ES" sz="2000" b="1" dirty="0"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 </a:t>
            </a:r>
            <a:r>
              <a:rPr lang="es-ES" sz="2000" b="1" dirty="0" err="1"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pushed</a:t>
            </a:r>
            <a:r>
              <a:rPr lang="es-ES" sz="2000" b="1" dirty="0"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 up to </a:t>
            </a:r>
            <a:r>
              <a:rPr lang="es-ES" sz="2000" b="1" dirty="0" err="1"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broke</a:t>
            </a:r>
            <a:r>
              <a:rPr lang="es-ES" sz="2000" b="1" dirty="0"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 a </a:t>
            </a:r>
            <a:r>
              <a:rPr lang="es-ES" sz="2000" b="1" dirty="0" err="1"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part</a:t>
            </a:r>
            <a:r>
              <a:rPr lang="es-ES" sz="2000" b="1" dirty="0"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 of </a:t>
            </a:r>
            <a:r>
              <a:rPr lang="es-ES" sz="2000" b="1" dirty="0" err="1"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the</a:t>
            </a:r>
            <a:r>
              <a:rPr lang="es-ES" sz="2000" b="1" dirty="0"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 </a:t>
            </a:r>
            <a:r>
              <a:rPr lang="es-ES" sz="2000" b="1" dirty="0" err="1"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Earth</a:t>
            </a:r>
            <a:r>
              <a:rPr lang="es-ES" sz="2000" b="1" dirty="0"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 </a:t>
            </a:r>
            <a:r>
              <a:rPr lang="es-ES" sz="2000" b="1" dirty="0" err="1" smtClean="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crust</a:t>
            </a:r>
            <a:r>
              <a:rPr lang="es-ES" sz="2000" b="1" dirty="0">
                <a:solidFill>
                  <a:schemeClr val="tx1">
                    <a:lumMod val="95000"/>
                    <a:lumOff val="5000"/>
                  </a:schemeClr>
                </a:solidFill>
                <a:latin typeface="Arial" panose="020B0604020202020204" pitchFamily="34" charset="0"/>
                <a:ea typeface="Calibri" panose="020F0502020204030204" pitchFamily="34" charset="0"/>
                <a:cs typeface="Times New Roman" panose="02020603050405020304" pitchFamily="18" charset="0"/>
              </a:rPr>
              <a:t>.</a:t>
            </a:r>
            <a:endParaRPr lang="es-ES" sz="2000" b="1" dirty="0">
              <a:solidFill>
                <a:schemeClr val="tx1">
                  <a:lumMod val="95000"/>
                  <a:lumOff val="5000"/>
                </a:schemeClr>
              </a:solidFill>
            </a:endParaRPr>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9544" y="4025757"/>
            <a:ext cx="3518672" cy="2635608"/>
          </a:xfrm>
          <a:prstGeom prst="rect">
            <a:avLst/>
          </a:prstGeom>
        </p:spPr>
      </p:pic>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4034" y="4268787"/>
            <a:ext cx="3608478" cy="2392578"/>
          </a:xfrm>
          <a:prstGeom prst="rect">
            <a:avLst/>
          </a:prstGeom>
        </p:spPr>
      </p:pic>
    </p:spTree>
    <p:extLst>
      <p:ext uri="{BB962C8B-B14F-4D97-AF65-F5344CB8AC3E}">
        <p14:creationId xmlns:p14="http://schemas.microsoft.com/office/powerpoint/2010/main" val="2352662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Erupciones/</a:t>
            </a:r>
            <a:r>
              <a:rPr lang="es-ES" dirty="0" err="1" smtClean="0"/>
              <a:t>Eruptions</a:t>
            </a:r>
            <a:r>
              <a:rPr lang="es-ES" dirty="0" smtClean="0"/>
              <a:t> </a:t>
            </a:r>
            <a:endParaRPr lang="es-ES" dirty="0"/>
          </a:p>
        </p:txBody>
      </p:sp>
      <p:sp>
        <p:nvSpPr>
          <p:cNvPr id="3" name="Marcador de contenido 2"/>
          <p:cNvSpPr>
            <a:spLocks noGrp="1"/>
          </p:cNvSpPr>
          <p:nvPr>
            <p:ph idx="1"/>
          </p:nvPr>
        </p:nvSpPr>
        <p:spPr>
          <a:xfrm>
            <a:off x="838200" y="1449977"/>
            <a:ext cx="10515600" cy="4726986"/>
          </a:xfrm>
        </p:spPr>
        <p:txBody>
          <a:bodyPr>
            <a:normAutofit/>
          </a:bodyPr>
          <a:lstStyle/>
          <a:p>
            <a:pPr marL="0" indent="0" fontAlgn="base">
              <a:lnSpc>
                <a:spcPct val="107000"/>
              </a:lnSpc>
              <a:spcAft>
                <a:spcPts val="0"/>
              </a:spcAft>
              <a:buNone/>
            </a:pPr>
            <a:endParaRPr lang="es-ES" sz="1400" dirty="0" smtClean="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fontAlgn="base">
              <a:spcAft>
                <a:spcPts val="0"/>
              </a:spcAft>
            </a:pPr>
            <a:r>
              <a:rPr lang="es-ES" sz="1600" dirty="0">
                <a:solidFill>
                  <a:schemeClr val="tx1">
                    <a:lumMod val="95000"/>
                    <a:lumOff val="5000"/>
                  </a:schemeClr>
                </a:solidFill>
                <a:latin typeface="Arial" panose="020B0604020202020204" pitchFamily="34" charset="0"/>
                <a:ea typeface="Times New Roman" panose="02020603050405020304" pitchFamily="18" charset="0"/>
              </a:rPr>
              <a:t>El volcán Vesubio tiene un largo historial de erupciones. La más antigua que ha sido confirmada se remonta al </a:t>
            </a:r>
            <a:r>
              <a:rPr lang="es-ES" sz="1600" b="1" dirty="0">
                <a:solidFill>
                  <a:schemeClr val="tx1">
                    <a:lumMod val="95000"/>
                    <a:lumOff val="5000"/>
                  </a:schemeClr>
                </a:solidFill>
                <a:latin typeface="Arial" panose="020B0604020202020204" pitchFamily="34" charset="0"/>
                <a:ea typeface="Times New Roman" panose="02020603050405020304" pitchFamily="18" charset="0"/>
              </a:rPr>
              <a:t>6940 a. C</a:t>
            </a:r>
            <a:r>
              <a:rPr lang="es-ES" sz="1600" dirty="0">
                <a:solidFill>
                  <a:schemeClr val="tx1">
                    <a:lumMod val="95000"/>
                    <a:lumOff val="5000"/>
                  </a:schemeClr>
                </a:solidFill>
                <a:latin typeface="Arial" panose="020B0604020202020204" pitchFamily="34" charset="0"/>
                <a:ea typeface="Times New Roman" panose="02020603050405020304" pitchFamily="18" charset="0"/>
              </a:rPr>
              <a:t>. En el segundo milenio a. C. se produjo la llamada “erupción Avelino”, una de las mayores de la </a:t>
            </a:r>
            <a:r>
              <a:rPr lang="es-ES" sz="1600" dirty="0" smtClean="0">
                <a:solidFill>
                  <a:schemeClr val="tx1">
                    <a:lumMod val="95000"/>
                    <a:lumOff val="5000"/>
                  </a:schemeClr>
                </a:solidFill>
                <a:latin typeface="Arial" panose="020B0604020202020204" pitchFamily="34" charset="0"/>
                <a:ea typeface="Times New Roman" panose="02020603050405020304" pitchFamily="18" charset="0"/>
              </a:rPr>
              <a:t>Prehistoria. Se han registrado mas de 50 erupciones. En una de ellas dejó sepultadas a dos </a:t>
            </a:r>
            <a:r>
              <a:rPr lang="es-ES" sz="1600" dirty="0" err="1" smtClean="0">
                <a:solidFill>
                  <a:schemeClr val="tx1">
                    <a:lumMod val="95000"/>
                    <a:lumOff val="5000"/>
                  </a:schemeClr>
                </a:solidFill>
                <a:latin typeface="Arial" panose="020B0604020202020204" pitchFamily="34" charset="0"/>
                <a:ea typeface="Times New Roman" panose="02020603050405020304" pitchFamily="18" charset="0"/>
              </a:rPr>
              <a:t>cuidades</a:t>
            </a:r>
            <a:r>
              <a:rPr lang="es-ES" sz="1600" dirty="0" smtClean="0">
                <a:solidFill>
                  <a:schemeClr val="tx1">
                    <a:lumMod val="95000"/>
                    <a:lumOff val="5000"/>
                  </a:schemeClr>
                </a:solidFill>
                <a:latin typeface="Arial" panose="020B0604020202020204" pitchFamily="34" charset="0"/>
                <a:ea typeface="Times New Roman" panose="02020603050405020304" pitchFamily="18" charset="0"/>
              </a:rPr>
              <a:t> Pompeya y </a:t>
            </a:r>
            <a:r>
              <a:rPr lang="es-ES" sz="1600" dirty="0" err="1" smtClean="0">
                <a:solidFill>
                  <a:schemeClr val="tx1">
                    <a:lumMod val="95000"/>
                    <a:lumOff val="5000"/>
                  </a:schemeClr>
                </a:solidFill>
                <a:latin typeface="Arial" panose="020B0604020202020204" pitchFamily="34" charset="0"/>
                <a:ea typeface="Times New Roman" panose="02020603050405020304" pitchFamily="18" charset="0"/>
              </a:rPr>
              <a:t>Herculano</a:t>
            </a:r>
            <a:r>
              <a:rPr lang="es-ES" sz="1600" dirty="0" smtClean="0">
                <a:solidFill>
                  <a:schemeClr val="tx1">
                    <a:lumMod val="95000"/>
                    <a:lumOff val="5000"/>
                  </a:schemeClr>
                </a:solidFill>
                <a:latin typeface="Arial" panose="020B0604020202020204" pitchFamily="34" charset="0"/>
                <a:ea typeface="Times New Roman" panose="02020603050405020304" pitchFamily="18" charset="0"/>
              </a:rPr>
              <a:t> . El </a:t>
            </a:r>
            <a:r>
              <a:rPr lang="es-ES" sz="1600" dirty="0">
                <a:solidFill>
                  <a:schemeClr val="tx1">
                    <a:lumMod val="95000"/>
                    <a:lumOff val="5000"/>
                  </a:schemeClr>
                </a:solidFill>
                <a:latin typeface="Arial" panose="020B0604020202020204" pitchFamily="34" charset="0"/>
                <a:ea typeface="Times New Roman" panose="02020603050405020304" pitchFamily="18" charset="0"/>
              </a:rPr>
              <a:t>Vesubio entró </a:t>
            </a:r>
            <a:r>
              <a:rPr lang="es-ES" sz="1600" dirty="0" smtClean="0">
                <a:solidFill>
                  <a:schemeClr val="tx1">
                    <a:lumMod val="95000"/>
                    <a:lumOff val="5000"/>
                  </a:schemeClr>
                </a:solidFill>
                <a:latin typeface="Arial" panose="020B0604020202020204" pitchFamily="34" charset="0"/>
                <a:ea typeface="Times New Roman" panose="02020603050405020304" pitchFamily="18" charset="0"/>
              </a:rPr>
              <a:t>en erupción y expulsó una nube de piedras, gas volcánico</a:t>
            </a:r>
            <a:r>
              <a:rPr lang="es-ES" sz="1600" dirty="0">
                <a:solidFill>
                  <a:schemeClr val="tx1">
                    <a:lumMod val="95000"/>
                    <a:lumOff val="5000"/>
                  </a:schemeClr>
                </a:solidFill>
                <a:latin typeface="Arial" panose="020B0604020202020204" pitchFamily="34" charset="0"/>
                <a:ea typeface="Times New Roman" panose="02020603050405020304" pitchFamily="18" charset="0"/>
              </a:rPr>
              <a:t>, cenizas, pómez pulverizado, roca fundida y otros materiales </a:t>
            </a:r>
            <a:endParaRPr lang="es-ES" sz="1600" dirty="0">
              <a:solidFill>
                <a:schemeClr val="tx1">
                  <a:lumMod val="95000"/>
                  <a:lumOff val="5000"/>
                </a:schemeClr>
              </a:solidFill>
              <a:latin typeface="Times New Roman" panose="02020603050405020304" pitchFamily="18" charset="0"/>
              <a:ea typeface="Times New Roman" panose="02020603050405020304" pitchFamily="18" charset="0"/>
            </a:endParaRPr>
          </a:p>
          <a:p>
            <a:pPr fontAlgn="base">
              <a:spcAft>
                <a:spcPts val="0"/>
              </a:spcAft>
            </a:pPr>
            <a:r>
              <a:rPr lang="es-ES" sz="1600" b="1" dirty="0">
                <a:solidFill>
                  <a:schemeClr val="tx1">
                    <a:lumMod val="95000"/>
                    <a:lumOff val="5000"/>
                  </a:schemeClr>
                </a:solidFill>
                <a:latin typeface="Arial" panose="020B0604020202020204" pitchFamily="34" charset="0"/>
                <a:ea typeface="Times New Roman" panose="02020603050405020304" pitchFamily="18" charset="0"/>
              </a:rPr>
              <a:t> </a:t>
            </a:r>
            <a:r>
              <a:rPr lang="es-ES" sz="1600" b="1" dirty="0" err="1" smtClean="0">
                <a:solidFill>
                  <a:schemeClr val="tx1">
                    <a:lumMod val="95000"/>
                    <a:lumOff val="5000"/>
                  </a:schemeClr>
                </a:solidFill>
                <a:latin typeface="Arial" panose="020B0604020202020204" pitchFamily="34" charset="0"/>
                <a:ea typeface="Times New Roman" panose="02020603050405020304" pitchFamily="18" charset="0"/>
              </a:rPr>
              <a:t>The</a:t>
            </a:r>
            <a:r>
              <a:rPr lang="es-ES" sz="1600" b="1" dirty="0" smtClean="0">
                <a:solidFill>
                  <a:schemeClr val="tx1">
                    <a:lumMod val="95000"/>
                    <a:lumOff val="5000"/>
                  </a:schemeClr>
                </a:solidFill>
                <a:latin typeface="Arial" panose="020B0604020202020204" pitchFamily="34" charset="0"/>
                <a:ea typeface="Times New Roman" panose="02020603050405020304" pitchFamily="18" charset="0"/>
              </a:rPr>
              <a:t> </a:t>
            </a:r>
            <a:r>
              <a:rPr lang="es-ES" sz="1600" b="1" dirty="0" err="1" smtClean="0">
                <a:solidFill>
                  <a:schemeClr val="tx1">
                    <a:lumMod val="95000"/>
                    <a:lumOff val="5000"/>
                  </a:schemeClr>
                </a:solidFill>
                <a:latin typeface="Arial" panose="020B0604020202020204" pitchFamily="34" charset="0"/>
                <a:ea typeface="Times New Roman" panose="02020603050405020304" pitchFamily="18" charset="0"/>
              </a:rPr>
              <a:t>volcano</a:t>
            </a:r>
            <a:r>
              <a:rPr lang="es-ES" sz="1600" b="1" dirty="0" smtClean="0">
                <a:solidFill>
                  <a:schemeClr val="tx1">
                    <a:lumMod val="95000"/>
                    <a:lumOff val="5000"/>
                  </a:schemeClr>
                </a:solidFill>
                <a:latin typeface="Arial" panose="020B0604020202020204" pitchFamily="34" charset="0"/>
                <a:ea typeface="Times New Roman" panose="02020603050405020304" pitchFamily="18" charset="0"/>
              </a:rPr>
              <a:t> has </a:t>
            </a:r>
            <a:r>
              <a:rPr lang="es-ES" sz="1600" b="1" dirty="0" err="1" smtClean="0">
                <a:solidFill>
                  <a:schemeClr val="tx1">
                    <a:lumMod val="95000"/>
                    <a:lumOff val="5000"/>
                  </a:schemeClr>
                </a:solidFill>
                <a:latin typeface="Arial" panose="020B0604020202020204" pitchFamily="34" charset="0"/>
                <a:ea typeface="Times New Roman" panose="02020603050405020304" pitchFamily="18" charset="0"/>
              </a:rPr>
              <a:t>got</a:t>
            </a:r>
            <a:r>
              <a:rPr lang="es-ES" sz="1600" b="1" dirty="0" smtClean="0">
                <a:solidFill>
                  <a:schemeClr val="tx1">
                    <a:lumMod val="95000"/>
                    <a:lumOff val="5000"/>
                  </a:schemeClr>
                </a:solidFill>
                <a:latin typeface="Arial" panose="020B0604020202020204" pitchFamily="34" charset="0"/>
                <a:ea typeface="Times New Roman" panose="02020603050405020304" pitchFamily="18" charset="0"/>
              </a:rPr>
              <a:t> a log </a:t>
            </a:r>
            <a:r>
              <a:rPr lang="es-ES" sz="1600" b="1" dirty="0" err="1" smtClean="0">
                <a:solidFill>
                  <a:schemeClr val="tx1">
                    <a:lumMod val="95000"/>
                    <a:lumOff val="5000"/>
                  </a:schemeClr>
                </a:solidFill>
                <a:latin typeface="Arial" panose="020B0604020202020204" pitchFamily="34" charset="0"/>
                <a:ea typeface="Times New Roman" panose="02020603050405020304" pitchFamily="18" charset="0"/>
              </a:rPr>
              <a:t>history</a:t>
            </a:r>
            <a:r>
              <a:rPr lang="es-ES" sz="1600" b="1" dirty="0" smtClean="0">
                <a:solidFill>
                  <a:schemeClr val="tx1">
                    <a:lumMod val="95000"/>
                    <a:lumOff val="5000"/>
                  </a:schemeClr>
                </a:solidFill>
                <a:latin typeface="Arial" panose="020B0604020202020204" pitchFamily="34" charset="0"/>
                <a:ea typeface="Times New Roman" panose="02020603050405020304" pitchFamily="18" charset="0"/>
              </a:rPr>
              <a:t> of </a:t>
            </a:r>
            <a:r>
              <a:rPr lang="es-ES" sz="1600" b="1" dirty="0" err="1" smtClean="0">
                <a:solidFill>
                  <a:schemeClr val="tx1">
                    <a:lumMod val="95000"/>
                    <a:lumOff val="5000"/>
                  </a:schemeClr>
                </a:solidFill>
                <a:latin typeface="Arial" panose="020B0604020202020204" pitchFamily="34" charset="0"/>
                <a:ea typeface="Times New Roman" panose="02020603050405020304" pitchFamily="18" charset="0"/>
              </a:rPr>
              <a:t>eruptions</a:t>
            </a:r>
            <a:r>
              <a:rPr lang="es-ES" sz="1600" b="1" dirty="0" smtClean="0">
                <a:solidFill>
                  <a:schemeClr val="tx1">
                    <a:lumMod val="95000"/>
                    <a:lumOff val="5000"/>
                  </a:schemeClr>
                </a:solidFill>
                <a:latin typeface="Arial" panose="020B0604020202020204" pitchFamily="34" charset="0"/>
                <a:ea typeface="Times New Roman" panose="02020603050405020304" pitchFamily="18" charset="0"/>
              </a:rPr>
              <a:t>. </a:t>
            </a:r>
            <a:r>
              <a:rPr lang="es-ES" sz="1600" b="1" dirty="0" err="1" smtClean="0">
                <a:solidFill>
                  <a:schemeClr val="tx1">
                    <a:lumMod val="95000"/>
                    <a:lumOff val="5000"/>
                  </a:schemeClr>
                </a:solidFill>
                <a:latin typeface="Arial" panose="020B0604020202020204" pitchFamily="34" charset="0"/>
                <a:ea typeface="Times New Roman" panose="02020603050405020304" pitchFamily="18" charset="0"/>
              </a:rPr>
              <a:t>The</a:t>
            </a:r>
            <a:r>
              <a:rPr lang="es-ES" sz="1600" b="1" dirty="0" smtClean="0">
                <a:solidFill>
                  <a:schemeClr val="tx1">
                    <a:lumMod val="95000"/>
                    <a:lumOff val="5000"/>
                  </a:schemeClr>
                </a:solidFill>
                <a:latin typeface="Arial" panose="020B0604020202020204" pitchFamily="34" charset="0"/>
                <a:ea typeface="Times New Roman" panose="02020603050405020304" pitchFamily="18" charset="0"/>
              </a:rPr>
              <a:t> </a:t>
            </a:r>
            <a:r>
              <a:rPr lang="es-ES" sz="1600" b="1" dirty="0" err="1" smtClean="0">
                <a:solidFill>
                  <a:schemeClr val="tx1">
                    <a:lumMod val="95000"/>
                    <a:lumOff val="5000"/>
                  </a:schemeClr>
                </a:solidFill>
                <a:latin typeface="Arial" panose="020B0604020202020204" pitchFamily="34" charset="0"/>
                <a:ea typeface="Times New Roman" panose="02020603050405020304" pitchFamily="18" charset="0"/>
              </a:rPr>
              <a:t>oldest</a:t>
            </a:r>
            <a:r>
              <a:rPr lang="es-ES" sz="1600" b="1" dirty="0" smtClean="0">
                <a:solidFill>
                  <a:schemeClr val="tx1">
                    <a:lumMod val="95000"/>
                    <a:lumOff val="5000"/>
                  </a:schemeClr>
                </a:solidFill>
                <a:latin typeface="Arial" panose="020B0604020202020204" pitchFamily="34" charset="0"/>
                <a:ea typeface="Times New Roman" panose="02020603050405020304" pitchFamily="18" charset="0"/>
              </a:rPr>
              <a:t> </a:t>
            </a:r>
            <a:r>
              <a:rPr lang="es-ES" sz="1600" b="1" dirty="0" err="1" smtClean="0">
                <a:solidFill>
                  <a:schemeClr val="tx1">
                    <a:lumMod val="95000"/>
                    <a:lumOff val="5000"/>
                  </a:schemeClr>
                </a:solidFill>
                <a:latin typeface="Arial" panose="020B0604020202020204" pitchFamily="34" charset="0"/>
                <a:ea typeface="Times New Roman" panose="02020603050405020304" pitchFamily="18" charset="0"/>
              </a:rPr>
              <a:t>was</a:t>
            </a:r>
            <a:r>
              <a:rPr lang="es-ES" sz="1600" b="1" dirty="0" smtClean="0">
                <a:solidFill>
                  <a:schemeClr val="tx1">
                    <a:lumMod val="95000"/>
                    <a:lumOff val="5000"/>
                  </a:schemeClr>
                </a:solidFill>
                <a:latin typeface="Arial" panose="020B0604020202020204" pitchFamily="34" charset="0"/>
                <a:ea typeface="Times New Roman" panose="02020603050405020304" pitchFamily="18" charset="0"/>
              </a:rPr>
              <a:t> in 6940 a.C. In </a:t>
            </a:r>
            <a:r>
              <a:rPr lang="es-ES" sz="1600" b="1" dirty="0" err="1" smtClean="0">
                <a:solidFill>
                  <a:schemeClr val="tx1">
                    <a:lumMod val="95000"/>
                    <a:lumOff val="5000"/>
                  </a:schemeClr>
                </a:solidFill>
                <a:latin typeface="Arial" panose="020B0604020202020204" pitchFamily="34" charset="0"/>
                <a:ea typeface="Times New Roman" panose="02020603050405020304" pitchFamily="18" charset="0"/>
              </a:rPr>
              <a:t>the</a:t>
            </a:r>
            <a:r>
              <a:rPr lang="es-ES" sz="1600" b="1" dirty="0" smtClean="0">
                <a:solidFill>
                  <a:schemeClr val="tx1">
                    <a:lumMod val="95000"/>
                    <a:lumOff val="5000"/>
                  </a:schemeClr>
                </a:solidFill>
                <a:latin typeface="Arial" panose="020B0604020202020204" pitchFamily="34" charset="0"/>
                <a:ea typeface="Times New Roman" panose="02020603050405020304" pitchFamily="18" charset="0"/>
              </a:rPr>
              <a:t> </a:t>
            </a:r>
            <a:r>
              <a:rPr lang="es-ES" sz="1600" b="1" dirty="0" err="1" smtClean="0">
                <a:solidFill>
                  <a:schemeClr val="tx1">
                    <a:lumMod val="95000"/>
                    <a:lumOff val="5000"/>
                  </a:schemeClr>
                </a:solidFill>
                <a:latin typeface="Arial" panose="020B0604020202020204" pitchFamily="34" charset="0"/>
                <a:ea typeface="Times New Roman" panose="02020603050405020304" pitchFamily="18" charset="0"/>
              </a:rPr>
              <a:t>second</a:t>
            </a:r>
            <a:r>
              <a:rPr lang="es-ES" sz="1600" b="1" dirty="0" smtClean="0">
                <a:solidFill>
                  <a:schemeClr val="tx1">
                    <a:lumMod val="95000"/>
                    <a:lumOff val="5000"/>
                  </a:schemeClr>
                </a:solidFill>
                <a:latin typeface="Arial" panose="020B0604020202020204" pitchFamily="34" charset="0"/>
                <a:ea typeface="Times New Roman" panose="02020603050405020304" pitchFamily="18" charset="0"/>
              </a:rPr>
              <a:t> </a:t>
            </a:r>
            <a:r>
              <a:rPr lang="es-ES" sz="1600" b="1" dirty="0" err="1" smtClean="0">
                <a:solidFill>
                  <a:schemeClr val="tx1">
                    <a:lumMod val="95000"/>
                    <a:lumOff val="5000"/>
                  </a:schemeClr>
                </a:solidFill>
                <a:latin typeface="Arial" panose="020B0604020202020204" pitchFamily="34" charset="0"/>
                <a:ea typeface="Times New Roman" panose="02020603050405020304" pitchFamily="18" charset="0"/>
              </a:rPr>
              <a:t>millennium</a:t>
            </a:r>
            <a:r>
              <a:rPr lang="es-ES" sz="1600" b="1" dirty="0" smtClean="0">
                <a:solidFill>
                  <a:schemeClr val="tx1">
                    <a:lumMod val="95000"/>
                    <a:lumOff val="5000"/>
                  </a:schemeClr>
                </a:solidFill>
                <a:latin typeface="Arial" panose="020B0604020202020204" pitchFamily="34" charset="0"/>
                <a:ea typeface="Times New Roman" panose="02020603050405020304" pitchFamily="18" charset="0"/>
              </a:rPr>
              <a:t> </a:t>
            </a:r>
            <a:r>
              <a:rPr lang="es-ES" sz="1600" b="1" dirty="0" err="1" smtClean="0">
                <a:solidFill>
                  <a:schemeClr val="tx1">
                    <a:lumMod val="95000"/>
                    <a:lumOff val="5000"/>
                  </a:schemeClr>
                </a:solidFill>
                <a:latin typeface="Arial" panose="020B0604020202020204" pitchFamily="34" charset="0"/>
                <a:ea typeface="Times New Roman" panose="02020603050405020304" pitchFamily="18" charset="0"/>
              </a:rPr>
              <a:t>ocurred</a:t>
            </a:r>
            <a:r>
              <a:rPr lang="es-ES" sz="1600" b="1" dirty="0" smtClean="0">
                <a:solidFill>
                  <a:schemeClr val="tx1">
                    <a:lumMod val="95000"/>
                    <a:lumOff val="5000"/>
                  </a:schemeClr>
                </a:solidFill>
                <a:latin typeface="Arial" panose="020B0604020202020204" pitchFamily="34" charset="0"/>
                <a:ea typeface="Times New Roman" panose="02020603050405020304" pitchFamily="18" charset="0"/>
              </a:rPr>
              <a:t> </a:t>
            </a:r>
            <a:r>
              <a:rPr lang="es-ES" sz="1600" b="1" dirty="0" err="1" smtClean="0">
                <a:solidFill>
                  <a:schemeClr val="tx1">
                    <a:lumMod val="95000"/>
                    <a:lumOff val="5000"/>
                  </a:schemeClr>
                </a:solidFill>
                <a:latin typeface="Arial" panose="020B0604020202020204" pitchFamily="34" charset="0"/>
                <a:ea typeface="Times New Roman" panose="02020603050405020304" pitchFamily="18" charset="0"/>
              </a:rPr>
              <a:t>Avelino´s</a:t>
            </a:r>
            <a:r>
              <a:rPr lang="es-ES" sz="1600" b="1" dirty="0" smtClean="0">
                <a:solidFill>
                  <a:schemeClr val="tx1">
                    <a:lumMod val="95000"/>
                    <a:lumOff val="5000"/>
                  </a:schemeClr>
                </a:solidFill>
                <a:latin typeface="Arial" panose="020B0604020202020204" pitchFamily="34" charset="0"/>
                <a:ea typeface="Times New Roman" panose="02020603050405020304" pitchFamily="18" charset="0"/>
              </a:rPr>
              <a:t> </a:t>
            </a:r>
            <a:r>
              <a:rPr lang="es-ES" sz="1600" b="1" dirty="0" err="1" smtClean="0">
                <a:solidFill>
                  <a:schemeClr val="tx1">
                    <a:lumMod val="95000"/>
                    <a:lumOff val="5000"/>
                  </a:schemeClr>
                </a:solidFill>
                <a:latin typeface="Arial" panose="020B0604020202020204" pitchFamily="34" charset="0"/>
                <a:ea typeface="Times New Roman" panose="02020603050405020304" pitchFamily="18" charset="0"/>
              </a:rPr>
              <a:t>eruption</a:t>
            </a:r>
            <a:r>
              <a:rPr lang="es-ES" sz="1600" b="1" dirty="0" smtClean="0">
                <a:solidFill>
                  <a:schemeClr val="tx1">
                    <a:lumMod val="95000"/>
                    <a:lumOff val="5000"/>
                  </a:schemeClr>
                </a:solidFill>
                <a:latin typeface="Arial" panose="020B0604020202020204" pitchFamily="34" charset="0"/>
                <a:ea typeface="Times New Roman" panose="02020603050405020304" pitchFamily="18" charset="0"/>
              </a:rPr>
              <a:t>, </a:t>
            </a:r>
            <a:r>
              <a:rPr lang="es-ES" sz="1600" b="1" dirty="0" err="1" smtClean="0">
                <a:solidFill>
                  <a:schemeClr val="tx1">
                    <a:lumMod val="95000"/>
                    <a:lumOff val="5000"/>
                  </a:schemeClr>
                </a:solidFill>
                <a:latin typeface="Arial" panose="020B0604020202020204" pitchFamily="34" charset="0"/>
                <a:ea typeface="Times New Roman" panose="02020603050405020304" pitchFamily="18" charset="0"/>
              </a:rPr>
              <a:t>it</a:t>
            </a:r>
            <a:r>
              <a:rPr lang="es-ES" sz="1600" b="1" dirty="0" smtClean="0">
                <a:solidFill>
                  <a:schemeClr val="tx1">
                    <a:lumMod val="95000"/>
                    <a:lumOff val="5000"/>
                  </a:schemeClr>
                </a:solidFill>
                <a:latin typeface="Arial" panose="020B0604020202020204" pitchFamily="34" charset="0"/>
                <a:ea typeface="Times New Roman" panose="02020603050405020304" pitchFamily="18" charset="0"/>
              </a:rPr>
              <a:t> </a:t>
            </a:r>
            <a:r>
              <a:rPr lang="es-ES" sz="1600" b="1" dirty="0" err="1" smtClean="0">
                <a:solidFill>
                  <a:schemeClr val="tx1">
                    <a:lumMod val="95000"/>
                    <a:lumOff val="5000"/>
                  </a:schemeClr>
                </a:solidFill>
                <a:latin typeface="Arial" panose="020B0604020202020204" pitchFamily="34" charset="0"/>
                <a:ea typeface="Times New Roman" panose="02020603050405020304" pitchFamily="18" charset="0"/>
              </a:rPr>
              <a:t>was</a:t>
            </a:r>
            <a:r>
              <a:rPr lang="es-ES" sz="1600" b="1" dirty="0" smtClean="0">
                <a:solidFill>
                  <a:schemeClr val="tx1">
                    <a:lumMod val="95000"/>
                    <a:lumOff val="5000"/>
                  </a:schemeClr>
                </a:solidFill>
                <a:latin typeface="Arial" panose="020B0604020202020204" pitchFamily="34" charset="0"/>
                <a:ea typeface="Times New Roman" panose="02020603050405020304" pitchFamily="18" charset="0"/>
              </a:rPr>
              <a:t> </a:t>
            </a:r>
            <a:r>
              <a:rPr lang="es-ES" sz="1600" b="1" dirty="0" err="1" smtClean="0">
                <a:solidFill>
                  <a:schemeClr val="tx1">
                    <a:lumMod val="95000"/>
                    <a:lumOff val="5000"/>
                  </a:schemeClr>
                </a:solidFill>
                <a:latin typeface="Arial" panose="020B0604020202020204" pitchFamily="34" charset="0"/>
                <a:ea typeface="Times New Roman" panose="02020603050405020304" pitchFamily="18" charset="0"/>
              </a:rPr>
              <a:t>one</a:t>
            </a:r>
            <a:r>
              <a:rPr lang="es-ES" sz="1600" b="1" dirty="0" smtClean="0">
                <a:solidFill>
                  <a:schemeClr val="tx1">
                    <a:lumMod val="95000"/>
                    <a:lumOff val="5000"/>
                  </a:schemeClr>
                </a:solidFill>
                <a:latin typeface="Arial" panose="020B0604020202020204" pitchFamily="34" charset="0"/>
                <a:ea typeface="Times New Roman" panose="02020603050405020304" pitchFamily="18" charset="0"/>
              </a:rPr>
              <a:t> of </a:t>
            </a:r>
            <a:r>
              <a:rPr lang="es-ES" sz="1600" b="1" dirty="0" err="1" smtClean="0">
                <a:solidFill>
                  <a:schemeClr val="tx1">
                    <a:lumMod val="95000"/>
                    <a:lumOff val="5000"/>
                  </a:schemeClr>
                </a:solidFill>
                <a:latin typeface="Arial" panose="020B0604020202020204" pitchFamily="34" charset="0"/>
                <a:ea typeface="Times New Roman" panose="02020603050405020304" pitchFamily="18" charset="0"/>
              </a:rPr>
              <a:t>the</a:t>
            </a:r>
            <a:r>
              <a:rPr lang="es-ES" sz="1600" b="1" dirty="0" smtClean="0">
                <a:solidFill>
                  <a:schemeClr val="tx1">
                    <a:lumMod val="95000"/>
                    <a:lumOff val="5000"/>
                  </a:schemeClr>
                </a:solidFill>
                <a:latin typeface="Arial" panose="020B0604020202020204" pitchFamily="34" charset="0"/>
                <a:ea typeface="Times New Roman" panose="02020603050405020304" pitchFamily="18" charset="0"/>
              </a:rPr>
              <a:t> </a:t>
            </a:r>
            <a:r>
              <a:rPr lang="es-ES" sz="1600" b="1" dirty="0" err="1" smtClean="0">
                <a:solidFill>
                  <a:schemeClr val="tx1">
                    <a:lumMod val="95000"/>
                    <a:lumOff val="5000"/>
                  </a:schemeClr>
                </a:solidFill>
                <a:latin typeface="Arial" panose="020B0604020202020204" pitchFamily="34" charset="0"/>
                <a:ea typeface="Times New Roman" panose="02020603050405020304" pitchFamily="18" charset="0"/>
              </a:rPr>
              <a:t>largest</a:t>
            </a:r>
            <a:r>
              <a:rPr lang="es-ES" sz="1600" b="1" dirty="0" smtClean="0">
                <a:solidFill>
                  <a:schemeClr val="tx1">
                    <a:lumMod val="95000"/>
                    <a:lumOff val="5000"/>
                  </a:schemeClr>
                </a:solidFill>
                <a:latin typeface="Arial" panose="020B0604020202020204" pitchFamily="34" charset="0"/>
                <a:ea typeface="Times New Roman" panose="02020603050405020304" pitchFamily="18" charset="0"/>
              </a:rPr>
              <a:t> in </a:t>
            </a:r>
            <a:r>
              <a:rPr lang="es-ES" sz="1600" b="1" dirty="0" err="1" smtClean="0">
                <a:solidFill>
                  <a:schemeClr val="tx1">
                    <a:lumMod val="95000"/>
                    <a:lumOff val="5000"/>
                  </a:schemeClr>
                </a:solidFill>
                <a:latin typeface="Arial" panose="020B0604020202020204" pitchFamily="34" charset="0"/>
                <a:ea typeface="Times New Roman" panose="02020603050405020304" pitchFamily="18" charset="0"/>
              </a:rPr>
              <a:t>the</a:t>
            </a:r>
            <a:r>
              <a:rPr lang="es-ES" sz="1600" b="1" dirty="0" smtClean="0">
                <a:solidFill>
                  <a:schemeClr val="tx1">
                    <a:lumMod val="95000"/>
                    <a:lumOff val="5000"/>
                  </a:schemeClr>
                </a:solidFill>
                <a:latin typeface="Arial" panose="020B0604020202020204" pitchFamily="34" charset="0"/>
                <a:ea typeface="Times New Roman" panose="02020603050405020304" pitchFamily="18" charset="0"/>
              </a:rPr>
              <a:t> </a:t>
            </a:r>
            <a:r>
              <a:rPr lang="es-ES" sz="1600" b="1" dirty="0" err="1" smtClean="0">
                <a:solidFill>
                  <a:schemeClr val="tx1">
                    <a:lumMod val="95000"/>
                    <a:lumOff val="5000"/>
                  </a:schemeClr>
                </a:solidFill>
                <a:latin typeface="Arial" panose="020B0604020202020204" pitchFamily="34" charset="0"/>
                <a:ea typeface="Times New Roman" panose="02020603050405020304" pitchFamily="18" charset="0"/>
              </a:rPr>
              <a:t>Prehistory</a:t>
            </a:r>
            <a:r>
              <a:rPr lang="es-ES" sz="1600" b="1" dirty="0" smtClean="0">
                <a:solidFill>
                  <a:schemeClr val="tx1">
                    <a:lumMod val="95000"/>
                    <a:lumOff val="5000"/>
                  </a:schemeClr>
                </a:solidFill>
                <a:latin typeface="Arial" panose="020B0604020202020204" pitchFamily="34" charset="0"/>
                <a:ea typeface="Times New Roman" panose="02020603050405020304" pitchFamily="18" charset="0"/>
              </a:rPr>
              <a:t>. </a:t>
            </a:r>
            <a:r>
              <a:rPr lang="es-ES" sz="1600" b="1" dirty="0" err="1" smtClean="0">
                <a:solidFill>
                  <a:schemeClr val="tx1">
                    <a:lumMod val="95000"/>
                    <a:lumOff val="5000"/>
                  </a:schemeClr>
                </a:solidFill>
                <a:latin typeface="Arial" panose="020B0604020202020204" pitchFamily="34" charset="0"/>
                <a:ea typeface="Times New Roman" panose="02020603050405020304" pitchFamily="18" charset="0"/>
              </a:rPr>
              <a:t>Have</a:t>
            </a:r>
            <a:r>
              <a:rPr lang="es-ES" sz="1600" b="1" dirty="0" smtClean="0">
                <a:solidFill>
                  <a:schemeClr val="tx1">
                    <a:lumMod val="95000"/>
                    <a:lumOff val="5000"/>
                  </a:schemeClr>
                </a:solidFill>
                <a:latin typeface="Arial" panose="020B0604020202020204" pitchFamily="34" charset="0"/>
                <a:ea typeface="Times New Roman" panose="02020603050405020304" pitchFamily="18" charset="0"/>
              </a:rPr>
              <a:t> </a:t>
            </a:r>
            <a:r>
              <a:rPr lang="es-ES" sz="1600" b="1" dirty="0" err="1" smtClean="0">
                <a:solidFill>
                  <a:schemeClr val="tx1">
                    <a:lumMod val="95000"/>
                    <a:lumOff val="5000"/>
                  </a:schemeClr>
                </a:solidFill>
                <a:latin typeface="Arial" panose="020B0604020202020204" pitchFamily="34" charset="0"/>
                <a:ea typeface="Times New Roman" panose="02020603050405020304" pitchFamily="18" charset="0"/>
              </a:rPr>
              <a:t>registered</a:t>
            </a:r>
            <a:r>
              <a:rPr lang="es-ES" sz="1600" b="1" dirty="0" smtClean="0">
                <a:solidFill>
                  <a:schemeClr val="tx1">
                    <a:lumMod val="95000"/>
                    <a:lumOff val="5000"/>
                  </a:schemeClr>
                </a:solidFill>
                <a:latin typeface="Arial" panose="020B0604020202020204" pitchFamily="34" charset="0"/>
                <a:ea typeface="Times New Roman" panose="02020603050405020304" pitchFamily="18" charset="0"/>
              </a:rPr>
              <a:t> more </a:t>
            </a:r>
            <a:r>
              <a:rPr lang="es-ES" sz="1600" b="1" dirty="0" err="1" smtClean="0">
                <a:solidFill>
                  <a:schemeClr val="tx1">
                    <a:lumMod val="95000"/>
                    <a:lumOff val="5000"/>
                  </a:schemeClr>
                </a:solidFill>
                <a:latin typeface="Arial" panose="020B0604020202020204" pitchFamily="34" charset="0"/>
                <a:ea typeface="Times New Roman" panose="02020603050405020304" pitchFamily="18" charset="0"/>
              </a:rPr>
              <a:t>than</a:t>
            </a:r>
            <a:r>
              <a:rPr lang="es-ES" sz="1600" b="1" dirty="0" smtClean="0">
                <a:solidFill>
                  <a:schemeClr val="tx1">
                    <a:lumMod val="95000"/>
                    <a:lumOff val="5000"/>
                  </a:schemeClr>
                </a:solidFill>
                <a:latin typeface="Arial" panose="020B0604020202020204" pitchFamily="34" charset="0"/>
                <a:ea typeface="Times New Roman" panose="02020603050405020304" pitchFamily="18" charset="0"/>
              </a:rPr>
              <a:t> 50 </a:t>
            </a:r>
            <a:r>
              <a:rPr lang="es-ES" sz="1600" b="1" dirty="0" err="1" smtClean="0">
                <a:solidFill>
                  <a:schemeClr val="tx1">
                    <a:lumMod val="95000"/>
                    <a:lumOff val="5000"/>
                  </a:schemeClr>
                </a:solidFill>
                <a:latin typeface="Arial" panose="020B0604020202020204" pitchFamily="34" charset="0"/>
                <a:ea typeface="Times New Roman" panose="02020603050405020304" pitchFamily="18" charset="0"/>
              </a:rPr>
              <a:t>eruptions</a:t>
            </a:r>
            <a:r>
              <a:rPr lang="es-ES" sz="1600" b="1" dirty="0" smtClean="0">
                <a:solidFill>
                  <a:schemeClr val="tx1">
                    <a:lumMod val="95000"/>
                    <a:lumOff val="5000"/>
                  </a:schemeClr>
                </a:solidFill>
                <a:latin typeface="Arial" panose="020B0604020202020204" pitchFamily="34" charset="0"/>
                <a:ea typeface="Times New Roman" panose="02020603050405020304" pitchFamily="18" charset="0"/>
              </a:rPr>
              <a:t>. In </a:t>
            </a:r>
            <a:r>
              <a:rPr lang="es-ES" sz="1600" b="1" dirty="0" err="1" smtClean="0">
                <a:solidFill>
                  <a:schemeClr val="tx1">
                    <a:lumMod val="95000"/>
                    <a:lumOff val="5000"/>
                  </a:schemeClr>
                </a:solidFill>
                <a:latin typeface="Arial" panose="020B0604020202020204" pitchFamily="34" charset="0"/>
                <a:ea typeface="Times New Roman" panose="02020603050405020304" pitchFamily="18" charset="0"/>
              </a:rPr>
              <a:t>one</a:t>
            </a:r>
            <a:r>
              <a:rPr lang="es-ES" sz="1600" b="1" dirty="0" smtClean="0">
                <a:solidFill>
                  <a:schemeClr val="tx1">
                    <a:lumMod val="95000"/>
                    <a:lumOff val="5000"/>
                  </a:schemeClr>
                </a:solidFill>
                <a:latin typeface="Arial" panose="020B0604020202020204" pitchFamily="34" charset="0"/>
                <a:ea typeface="Times New Roman" panose="02020603050405020304" pitchFamily="18" charset="0"/>
              </a:rPr>
              <a:t> of </a:t>
            </a:r>
            <a:r>
              <a:rPr lang="es-ES" sz="1600" b="1" dirty="0" err="1" smtClean="0">
                <a:solidFill>
                  <a:schemeClr val="tx1">
                    <a:lumMod val="95000"/>
                    <a:lumOff val="5000"/>
                  </a:schemeClr>
                </a:solidFill>
                <a:latin typeface="Arial" panose="020B0604020202020204" pitchFamily="34" charset="0"/>
                <a:ea typeface="Times New Roman" panose="02020603050405020304" pitchFamily="18" charset="0"/>
              </a:rPr>
              <a:t>them</a:t>
            </a:r>
            <a:r>
              <a:rPr lang="es-ES" sz="1600" b="1" dirty="0" smtClean="0">
                <a:solidFill>
                  <a:schemeClr val="tx1">
                    <a:lumMod val="95000"/>
                    <a:lumOff val="5000"/>
                  </a:schemeClr>
                </a:solidFill>
                <a:latin typeface="Arial" panose="020B0604020202020204" pitchFamily="34" charset="0"/>
                <a:ea typeface="Times New Roman" panose="02020603050405020304" pitchFamily="18" charset="0"/>
              </a:rPr>
              <a:t> </a:t>
            </a:r>
            <a:r>
              <a:rPr lang="es-ES" sz="1600" b="1" dirty="0" err="1" smtClean="0">
                <a:solidFill>
                  <a:schemeClr val="tx1">
                    <a:lumMod val="95000"/>
                    <a:lumOff val="5000"/>
                  </a:schemeClr>
                </a:solidFill>
                <a:latin typeface="Arial" panose="020B0604020202020204" pitchFamily="34" charset="0"/>
                <a:ea typeface="Times New Roman" panose="02020603050405020304" pitchFamily="18" charset="0"/>
              </a:rPr>
              <a:t>left</a:t>
            </a:r>
            <a:r>
              <a:rPr lang="es-ES" sz="1600" b="1" dirty="0" smtClean="0">
                <a:solidFill>
                  <a:schemeClr val="tx1">
                    <a:lumMod val="95000"/>
                    <a:lumOff val="5000"/>
                  </a:schemeClr>
                </a:solidFill>
                <a:latin typeface="Arial" panose="020B0604020202020204" pitchFamily="34" charset="0"/>
                <a:ea typeface="Times New Roman" panose="02020603050405020304" pitchFamily="18" charset="0"/>
              </a:rPr>
              <a:t> </a:t>
            </a:r>
            <a:r>
              <a:rPr lang="es-ES" sz="1600" b="1" dirty="0" err="1" smtClean="0">
                <a:solidFill>
                  <a:schemeClr val="tx1">
                    <a:lumMod val="95000"/>
                    <a:lumOff val="5000"/>
                  </a:schemeClr>
                </a:solidFill>
                <a:latin typeface="Arial" panose="020B0604020202020204" pitchFamily="34" charset="0"/>
                <a:ea typeface="Times New Roman" panose="02020603050405020304" pitchFamily="18" charset="0"/>
              </a:rPr>
              <a:t>burief</a:t>
            </a:r>
            <a:r>
              <a:rPr lang="es-ES" sz="1600" b="1" dirty="0" smtClean="0">
                <a:solidFill>
                  <a:schemeClr val="tx1">
                    <a:lumMod val="95000"/>
                    <a:lumOff val="5000"/>
                  </a:schemeClr>
                </a:solidFill>
                <a:latin typeface="Arial" panose="020B0604020202020204" pitchFamily="34" charset="0"/>
                <a:ea typeface="Times New Roman" panose="02020603050405020304" pitchFamily="18" charset="0"/>
              </a:rPr>
              <a:t> </a:t>
            </a:r>
            <a:r>
              <a:rPr lang="es-ES" sz="1600" b="1" dirty="0" err="1" smtClean="0">
                <a:solidFill>
                  <a:schemeClr val="tx1">
                    <a:lumMod val="95000"/>
                    <a:lumOff val="5000"/>
                  </a:schemeClr>
                </a:solidFill>
                <a:latin typeface="Arial" panose="020B0604020202020204" pitchFamily="34" charset="0"/>
                <a:ea typeface="Times New Roman" panose="02020603050405020304" pitchFamily="18" charset="0"/>
              </a:rPr>
              <a:t>two</a:t>
            </a:r>
            <a:r>
              <a:rPr lang="es-ES" sz="1600" b="1" dirty="0" smtClean="0">
                <a:solidFill>
                  <a:schemeClr val="tx1">
                    <a:lumMod val="95000"/>
                    <a:lumOff val="5000"/>
                  </a:schemeClr>
                </a:solidFill>
                <a:latin typeface="Arial" panose="020B0604020202020204" pitchFamily="34" charset="0"/>
                <a:ea typeface="Times New Roman" panose="02020603050405020304" pitchFamily="18" charset="0"/>
              </a:rPr>
              <a:t> </a:t>
            </a:r>
            <a:r>
              <a:rPr lang="es-ES" sz="1600" b="1" dirty="0" err="1" smtClean="0">
                <a:solidFill>
                  <a:schemeClr val="tx1">
                    <a:lumMod val="95000"/>
                    <a:lumOff val="5000"/>
                  </a:schemeClr>
                </a:solidFill>
                <a:latin typeface="Arial" panose="020B0604020202020204" pitchFamily="34" charset="0"/>
                <a:ea typeface="Times New Roman" panose="02020603050405020304" pitchFamily="18" charset="0"/>
              </a:rPr>
              <a:t>cities</a:t>
            </a:r>
            <a:r>
              <a:rPr lang="es-ES" sz="1600" b="1" dirty="0" smtClean="0">
                <a:solidFill>
                  <a:schemeClr val="tx1">
                    <a:lumMod val="95000"/>
                    <a:lumOff val="5000"/>
                  </a:schemeClr>
                </a:solidFill>
                <a:latin typeface="Arial" panose="020B0604020202020204" pitchFamily="34" charset="0"/>
                <a:ea typeface="Times New Roman" panose="02020603050405020304" pitchFamily="18" charset="0"/>
              </a:rPr>
              <a:t> ,Pompeya and </a:t>
            </a:r>
            <a:r>
              <a:rPr lang="es-ES" sz="1600" b="1" dirty="0" err="1" smtClean="0">
                <a:solidFill>
                  <a:schemeClr val="tx1">
                    <a:lumMod val="95000"/>
                    <a:lumOff val="5000"/>
                  </a:schemeClr>
                </a:solidFill>
                <a:latin typeface="Arial" panose="020B0604020202020204" pitchFamily="34" charset="0"/>
                <a:ea typeface="Times New Roman" panose="02020603050405020304" pitchFamily="18" charset="0"/>
              </a:rPr>
              <a:t>Herculano</a:t>
            </a:r>
            <a:r>
              <a:rPr lang="es-ES" sz="1600" b="1" dirty="0">
                <a:solidFill>
                  <a:schemeClr val="tx1">
                    <a:lumMod val="95000"/>
                    <a:lumOff val="5000"/>
                  </a:schemeClr>
                </a:solidFill>
                <a:latin typeface="Arial" panose="020B0604020202020204" pitchFamily="34" charset="0"/>
                <a:ea typeface="Times New Roman" panose="02020603050405020304" pitchFamily="18" charset="0"/>
              </a:rPr>
              <a:t>.</a:t>
            </a:r>
            <a:r>
              <a:rPr lang="es-ES" sz="1600" b="1" dirty="0" smtClean="0">
                <a:solidFill>
                  <a:schemeClr val="tx1">
                    <a:lumMod val="95000"/>
                    <a:lumOff val="5000"/>
                  </a:schemeClr>
                </a:solidFill>
                <a:latin typeface="Arial" panose="020B0604020202020204" pitchFamily="34" charset="0"/>
                <a:ea typeface="Times New Roman" panose="02020603050405020304" pitchFamily="18" charset="0"/>
              </a:rPr>
              <a:t> </a:t>
            </a:r>
            <a:r>
              <a:rPr lang="es-ES" sz="1600" b="1" dirty="0" err="1" smtClean="0">
                <a:solidFill>
                  <a:schemeClr val="tx1">
                    <a:lumMod val="95000"/>
                    <a:lumOff val="5000"/>
                  </a:schemeClr>
                </a:solidFill>
                <a:latin typeface="Arial" panose="020B0604020202020204" pitchFamily="34" charset="0"/>
                <a:ea typeface="Times New Roman" panose="02020603050405020304" pitchFamily="18" charset="0"/>
              </a:rPr>
              <a:t>The</a:t>
            </a:r>
            <a:r>
              <a:rPr lang="es-ES" sz="1600" b="1" dirty="0" smtClean="0">
                <a:solidFill>
                  <a:schemeClr val="tx1">
                    <a:lumMod val="95000"/>
                    <a:lumOff val="5000"/>
                  </a:schemeClr>
                </a:solidFill>
                <a:latin typeface="Arial" panose="020B0604020202020204" pitchFamily="34" charset="0"/>
                <a:ea typeface="Times New Roman" panose="02020603050405020304" pitchFamily="18" charset="0"/>
              </a:rPr>
              <a:t> </a:t>
            </a:r>
            <a:r>
              <a:rPr lang="es-ES" sz="1600" b="1" dirty="0" err="1" smtClean="0">
                <a:solidFill>
                  <a:schemeClr val="tx1">
                    <a:lumMod val="95000"/>
                    <a:lumOff val="5000"/>
                  </a:schemeClr>
                </a:solidFill>
                <a:latin typeface="Arial" panose="020B0604020202020204" pitchFamily="34" charset="0"/>
                <a:ea typeface="Times New Roman" panose="02020603050405020304" pitchFamily="18" charset="0"/>
              </a:rPr>
              <a:t>Vesuvius</a:t>
            </a:r>
            <a:r>
              <a:rPr lang="es-ES" sz="1600" b="1" dirty="0" smtClean="0">
                <a:solidFill>
                  <a:schemeClr val="tx1">
                    <a:lumMod val="95000"/>
                    <a:lumOff val="5000"/>
                  </a:schemeClr>
                </a:solidFill>
                <a:latin typeface="Arial" panose="020B0604020202020204" pitchFamily="34" charset="0"/>
                <a:ea typeface="Times New Roman" panose="02020603050405020304" pitchFamily="18" charset="0"/>
              </a:rPr>
              <a:t> </a:t>
            </a:r>
            <a:r>
              <a:rPr lang="es-ES" sz="1600" b="1" dirty="0" err="1" smtClean="0">
                <a:solidFill>
                  <a:schemeClr val="tx1">
                    <a:lumMod val="95000"/>
                    <a:lumOff val="5000"/>
                  </a:schemeClr>
                </a:solidFill>
                <a:latin typeface="Arial" panose="020B0604020202020204" pitchFamily="34" charset="0"/>
                <a:ea typeface="Times New Roman" panose="02020603050405020304" pitchFamily="18" charset="0"/>
              </a:rPr>
              <a:t>exploded</a:t>
            </a:r>
            <a:r>
              <a:rPr lang="es-ES" sz="1600" b="1" dirty="0" smtClean="0">
                <a:solidFill>
                  <a:schemeClr val="tx1">
                    <a:lumMod val="95000"/>
                    <a:lumOff val="5000"/>
                  </a:schemeClr>
                </a:solidFill>
                <a:latin typeface="Arial" panose="020B0604020202020204" pitchFamily="34" charset="0"/>
                <a:ea typeface="Times New Roman" panose="02020603050405020304" pitchFamily="18" charset="0"/>
              </a:rPr>
              <a:t> </a:t>
            </a:r>
            <a:r>
              <a:rPr lang="es-ES" sz="1600" b="1" dirty="0" err="1" smtClean="0">
                <a:solidFill>
                  <a:schemeClr val="tx1">
                    <a:lumMod val="95000"/>
                    <a:lumOff val="5000"/>
                  </a:schemeClr>
                </a:solidFill>
                <a:latin typeface="Arial" panose="020B0604020202020204" pitchFamily="34" charset="0"/>
                <a:ea typeface="Times New Roman" panose="02020603050405020304" pitchFamily="18" charset="0"/>
              </a:rPr>
              <a:t>stones</a:t>
            </a:r>
            <a:r>
              <a:rPr lang="es-ES" sz="1600" b="1" dirty="0" smtClean="0">
                <a:solidFill>
                  <a:schemeClr val="tx1">
                    <a:lumMod val="95000"/>
                    <a:lumOff val="5000"/>
                  </a:schemeClr>
                </a:solidFill>
                <a:latin typeface="Arial" panose="020B0604020202020204" pitchFamily="34" charset="0"/>
                <a:ea typeface="Times New Roman" panose="02020603050405020304" pitchFamily="18" charset="0"/>
              </a:rPr>
              <a:t>, </a:t>
            </a:r>
            <a:r>
              <a:rPr lang="es-ES" sz="1600" b="1" dirty="0" err="1" smtClean="0">
                <a:solidFill>
                  <a:schemeClr val="tx1">
                    <a:lumMod val="95000"/>
                    <a:lumOff val="5000"/>
                  </a:schemeClr>
                </a:solidFill>
                <a:latin typeface="Arial" panose="020B0604020202020204" pitchFamily="34" charset="0"/>
                <a:ea typeface="Times New Roman" panose="02020603050405020304" pitchFamily="18" charset="0"/>
              </a:rPr>
              <a:t>volcanic</a:t>
            </a:r>
            <a:r>
              <a:rPr lang="es-ES" sz="1600" b="1" dirty="0" smtClean="0">
                <a:solidFill>
                  <a:schemeClr val="tx1">
                    <a:lumMod val="95000"/>
                    <a:lumOff val="5000"/>
                  </a:schemeClr>
                </a:solidFill>
                <a:latin typeface="Arial" panose="020B0604020202020204" pitchFamily="34" charset="0"/>
                <a:ea typeface="Times New Roman" panose="02020603050405020304" pitchFamily="18" charset="0"/>
              </a:rPr>
              <a:t> gas, </a:t>
            </a:r>
            <a:r>
              <a:rPr lang="es-ES" sz="1600" b="1" dirty="0" err="1" smtClean="0">
                <a:solidFill>
                  <a:schemeClr val="tx1">
                    <a:lumMod val="95000"/>
                    <a:lumOff val="5000"/>
                  </a:schemeClr>
                </a:solidFill>
                <a:latin typeface="Arial" panose="020B0604020202020204" pitchFamily="34" charset="0"/>
                <a:ea typeface="Times New Roman" panose="02020603050405020304" pitchFamily="18" charset="0"/>
              </a:rPr>
              <a:t>ashes</a:t>
            </a:r>
            <a:r>
              <a:rPr lang="es-ES" sz="1600" b="1" dirty="0" smtClean="0">
                <a:solidFill>
                  <a:schemeClr val="tx1">
                    <a:lumMod val="95000"/>
                    <a:lumOff val="5000"/>
                  </a:schemeClr>
                </a:solidFill>
                <a:latin typeface="Arial" panose="020B0604020202020204" pitchFamily="34" charset="0"/>
                <a:ea typeface="Times New Roman" panose="02020603050405020304" pitchFamily="18" charset="0"/>
              </a:rPr>
              <a:t> , </a:t>
            </a:r>
            <a:r>
              <a:rPr lang="es-ES" sz="1600" b="1" dirty="0" err="1" smtClean="0">
                <a:solidFill>
                  <a:schemeClr val="tx1">
                    <a:lumMod val="95000"/>
                    <a:lumOff val="5000"/>
                  </a:schemeClr>
                </a:solidFill>
                <a:latin typeface="Arial" panose="020B0604020202020204" pitchFamily="34" charset="0"/>
                <a:ea typeface="Times New Roman" panose="02020603050405020304" pitchFamily="18" charset="0"/>
              </a:rPr>
              <a:t>powdered</a:t>
            </a:r>
            <a:r>
              <a:rPr lang="es-ES" sz="1600" b="1" dirty="0" smtClean="0">
                <a:solidFill>
                  <a:schemeClr val="tx1">
                    <a:lumMod val="95000"/>
                    <a:lumOff val="5000"/>
                  </a:schemeClr>
                </a:solidFill>
                <a:latin typeface="Arial" panose="020B0604020202020204" pitchFamily="34" charset="0"/>
                <a:ea typeface="Times New Roman" panose="02020603050405020304" pitchFamily="18" charset="0"/>
              </a:rPr>
              <a:t> </a:t>
            </a:r>
            <a:r>
              <a:rPr lang="es-ES" sz="1600" b="1" dirty="0" err="1" smtClean="0">
                <a:solidFill>
                  <a:schemeClr val="tx1">
                    <a:lumMod val="95000"/>
                    <a:lumOff val="5000"/>
                  </a:schemeClr>
                </a:solidFill>
                <a:latin typeface="Arial" panose="020B0604020202020204" pitchFamily="34" charset="0"/>
                <a:ea typeface="Times New Roman" panose="02020603050405020304" pitchFamily="18" charset="0"/>
              </a:rPr>
              <a:t>pumice</a:t>
            </a:r>
            <a:r>
              <a:rPr lang="es-ES" sz="1600" b="1" dirty="0" smtClean="0">
                <a:solidFill>
                  <a:schemeClr val="tx1">
                    <a:lumMod val="95000"/>
                    <a:lumOff val="5000"/>
                  </a:schemeClr>
                </a:solidFill>
                <a:latin typeface="Arial" panose="020B0604020202020204" pitchFamily="34" charset="0"/>
                <a:ea typeface="Times New Roman" panose="02020603050405020304" pitchFamily="18" charset="0"/>
              </a:rPr>
              <a:t>, </a:t>
            </a:r>
            <a:r>
              <a:rPr lang="es-ES" sz="1600" b="1" dirty="0" err="1" smtClean="0">
                <a:solidFill>
                  <a:schemeClr val="tx1">
                    <a:lumMod val="95000"/>
                    <a:lumOff val="5000"/>
                  </a:schemeClr>
                </a:solidFill>
                <a:latin typeface="Arial" panose="020B0604020202020204" pitchFamily="34" charset="0"/>
                <a:ea typeface="Times New Roman" panose="02020603050405020304" pitchFamily="18" charset="0"/>
              </a:rPr>
              <a:t>molten</a:t>
            </a:r>
            <a:r>
              <a:rPr lang="es-ES" sz="1600" b="1" dirty="0" smtClean="0">
                <a:solidFill>
                  <a:schemeClr val="tx1">
                    <a:lumMod val="95000"/>
                    <a:lumOff val="5000"/>
                  </a:schemeClr>
                </a:solidFill>
                <a:latin typeface="Arial" panose="020B0604020202020204" pitchFamily="34" charset="0"/>
                <a:ea typeface="Times New Roman" panose="02020603050405020304" pitchFamily="18" charset="0"/>
              </a:rPr>
              <a:t> rock and </a:t>
            </a:r>
            <a:r>
              <a:rPr lang="es-ES" sz="1600" b="1" dirty="0" err="1" smtClean="0">
                <a:solidFill>
                  <a:schemeClr val="tx1">
                    <a:lumMod val="95000"/>
                    <a:lumOff val="5000"/>
                  </a:schemeClr>
                </a:solidFill>
                <a:latin typeface="Arial" panose="020B0604020202020204" pitchFamily="34" charset="0"/>
                <a:ea typeface="Times New Roman" panose="02020603050405020304" pitchFamily="18" charset="0"/>
              </a:rPr>
              <a:t>other</a:t>
            </a:r>
            <a:r>
              <a:rPr lang="es-ES" sz="1600" b="1" dirty="0" smtClean="0">
                <a:solidFill>
                  <a:schemeClr val="tx1">
                    <a:lumMod val="95000"/>
                    <a:lumOff val="5000"/>
                  </a:schemeClr>
                </a:solidFill>
                <a:latin typeface="Arial" panose="020B0604020202020204" pitchFamily="34" charset="0"/>
                <a:ea typeface="Times New Roman" panose="02020603050405020304" pitchFamily="18" charset="0"/>
              </a:rPr>
              <a:t> </a:t>
            </a:r>
            <a:r>
              <a:rPr lang="es-ES" sz="1600" b="1" dirty="0" err="1" smtClean="0">
                <a:solidFill>
                  <a:schemeClr val="tx1">
                    <a:lumMod val="95000"/>
                    <a:lumOff val="5000"/>
                  </a:schemeClr>
                </a:solidFill>
                <a:latin typeface="Arial" panose="020B0604020202020204" pitchFamily="34" charset="0"/>
                <a:ea typeface="Times New Roman" panose="02020603050405020304" pitchFamily="18" charset="0"/>
              </a:rPr>
              <a:t>materials</a:t>
            </a:r>
            <a:r>
              <a:rPr lang="es-ES" sz="1600" b="1" dirty="0" smtClean="0">
                <a:solidFill>
                  <a:schemeClr val="tx1">
                    <a:lumMod val="95000"/>
                    <a:lumOff val="5000"/>
                  </a:schemeClr>
                </a:solidFill>
                <a:latin typeface="Arial" panose="020B0604020202020204" pitchFamily="34" charset="0"/>
                <a:ea typeface="Times New Roman" panose="02020603050405020304" pitchFamily="18" charset="0"/>
              </a:rPr>
              <a:t> .</a:t>
            </a:r>
            <a:endParaRPr lang="es-ES" sz="1600" b="1" dirty="0">
              <a:solidFill>
                <a:schemeClr val="tx1">
                  <a:lumMod val="95000"/>
                  <a:lumOff val="5000"/>
                </a:schemeClr>
              </a:solidFill>
              <a:latin typeface="Times New Roman" panose="02020603050405020304" pitchFamily="18" charset="0"/>
              <a:ea typeface="Times New Roman" panose="02020603050405020304" pitchFamily="18" charset="0"/>
            </a:endParaRPr>
          </a:p>
          <a:p>
            <a:pPr marL="0" indent="0">
              <a:buNone/>
            </a:pPr>
            <a:endParaRPr lang="es-ES" b="1"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6925" y="4159831"/>
            <a:ext cx="3457030" cy="2456311"/>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8356" y="4159831"/>
            <a:ext cx="2631212" cy="2573256"/>
          </a:xfrm>
          <a:prstGeom prst="rect">
            <a:avLst/>
          </a:prstGeom>
        </p:spPr>
      </p:pic>
    </p:spTree>
    <p:extLst>
      <p:ext uri="{BB962C8B-B14F-4D97-AF65-F5344CB8AC3E}">
        <p14:creationId xmlns:p14="http://schemas.microsoft.com/office/powerpoint/2010/main" val="2589411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Flora y fauna/ Flora and fauna.</a:t>
            </a:r>
            <a:endParaRPr lang="es-ES" dirty="0"/>
          </a:p>
        </p:txBody>
      </p:sp>
      <p:sp>
        <p:nvSpPr>
          <p:cNvPr id="3" name="Marcador de contenido 2"/>
          <p:cNvSpPr>
            <a:spLocks noGrp="1"/>
          </p:cNvSpPr>
          <p:nvPr>
            <p:ph idx="1"/>
          </p:nvPr>
        </p:nvSpPr>
        <p:spPr/>
        <p:txBody>
          <a:bodyPr/>
          <a:lstStyle/>
          <a:p>
            <a:pPr marL="0" indent="0">
              <a:lnSpc>
                <a:spcPct val="107000"/>
              </a:lnSpc>
              <a:spcBef>
                <a:spcPts val="600"/>
              </a:spcBef>
              <a:spcAft>
                <a:spcPts val="600"/>
              </a:spcAft>
              <a:buNone/>
            </a:pPr>
            <a:r>
              <a:rPr lang="es-ES" sz="1800" dirty="0">
                <a:solidFill>
                  <a:schemeClr val="tx1">
                    <a:lumMod val="95000"/>
                    <a:lumOff val="5000"/>
                  </a:schemeClr>
                </a:solidFill>
                <a:latin typeface="Arial" panose="020B0604020202020204" pitchFamily="34" charset="0"/>
                <a:ea typeface="Times New Roman" panose="02020603050405020304" pitchFamily="18" charset="0"/>
                <a:cs typeface="Times New Roman" panose="02020603050405020304" pitchFamily="18" charset="0"/>
              </a:rPr>
              <a:t>Las laderas de la montaña están cubiertas con gran densidad de árboles. Las coladas de lava de la erupción </a:t>
            </a:r>
            <a:r>
              <a:rPr lang="es-ES" sz="1800" dirty="0" smtClean="0">
                <a:solidFill>
                  <a:schemeClr val="tx1">
                    <a:lumMod val="95000"/>
                    <a:lumOff val="5000"/>
                  </a:schemeClr>
                </a:solidFill>
                <a:latin typeface="Arial" panose="020B0604020202020204" pitchFamily="34" charset="0"/>
                <a:ea typeface="Times New Roman" panose="02020603050405020304" pitchFamily="18" charset="0"/>
                <a:cs typeface="Times New Roman" panose="02020603050405020304" pitchFamily="18" charset="0"/>
              </a:rPr>
              <a:t>de 1944</a:t>
            </a:r>
            <a:r>
              <a:rPr lang="es-ES" sz="1800" dirty="0">
                <a:solidFill>
                  <a:schemeClr val="tx1">
                    <a:lumMod val="95000"/>
                    <a:lumOff val="5000"/>
                  </a:schemeClr>
                </a:solidFill>
                <a:latin typeface="Arial" panose="020B0604020202020204" pitchFamily="34" charset="0"/>
                <a:ea typeface="Times New Roman" panose="02020603050405020304" pitchFamily="18" charset="0"/>
                <a:cs typeface="Times New Roman" panose="02020603050405020304" pitchFamily="18" charset="0"/>
              </a:rPr>
              <a:t>  son visibles al no estar cubiertas de </a:t>
            </a:r>
            <a:r>
              <a:rPr lang="es-ES" sz="1800" dirty="0" smtClean="0">
                <a:solidFill>
                  <a:schemeClr val="tx1">
                    <a:lumMod val="95000"/>
                    <a:lumOff val="5000"/>
                  </a:schemeClr>
                </a:solidFill>
                <a:latin typeface="Arial" panose="020B0604020202020204" pitchFamily="34" charset="0"/>
                <a:ea typeface="Times New Roman" panose="02020603050405020304" pitchFamily="18" charset="0"/>
                <a:cs typeface="Times New Roman" panose="02020603050405020304" pitchFamily="18" charset="0"/>
              </a:rPr>
              <a:t>vegetación.</a:t>
            </a:r>
            <a:r>
              <a:rPr lang="es-ES" sz="2000" dirty="0" smtClean="0">
                <a:solidFill>
                  <a:schemeClr val="tx1">
                    <a:lumMod val="95000"/>
                    <a:lumOff val="5000"/>
                  </a:schemeClr>
                </a:solidFill>
                <a:latin typeface="Calibri" panose="020F0502020204030204" pitchFamily="34" charset="0"/>
                <a:ea typeface="Times New Roman" panose="02020603050405020304" pitchFamily="18" charset="0"/>
                <a:cs typeface="Times New Roman" panose="02020603050405020304" pitchFamily="18" charset="0"/>
              </a:rPr>
              <a:t> </a:t>
            </a:r>
            <a:r>
              <a:rPr lang="es-ES" sz="1800" dirty="0" smtClean="0">
                <a:solidFill>
                  <a:schemeClr val="tx1">
                    <a:lumMod val="95000"/>
                    <a:lumOff val="5000"/>
                  </a:schemeClr>
                </a:solidFill>
                <a:latin typeface="Arial" panose="020B0604020202020204" pitchFamily="34" charset="0"/>
                <a:ea typeface="Times New Roman" panose="02020603050405020304" pitchFamily="18" charset="0"/>
                <a:cs typeface="Times New Roman" panose="02020603050405020304" pitchFamily="18" charset="0"/>
              </a:rPr>
              <a:t>La</a:t>
            </a:r>
            <a:r>
              <a:rPr lang="es-ES" sz="1800" dirty="0">
                <a:solidFill>
                  <a:schemeClr val="tx1">
                    <a:lumMod val="95000"/>
                    <a:lumOff val="5000"/>
                  </a:schemeClr>
                </a:solidFill>
                <a:latin typeface="Arial" panose="020B0604020202020204" pitchFamily="34" charset="0"/>
                <a:ea typeface="Times New Roman" panose="02020603050405020304" pitchFamily="18" charset="0"/>
                <a:cs typeface="Times New Roman" panose="02020603050405020304" pitchFamily="18" charset="0"/>
              </a:rPr>
              <a:t> </a:t>
            </a:r>
            <a:r>
              <a:rPr lang="es-ES" sz="1800" dirty="0" smtClean="0">
                <a:solidFill>
                  <a:schemeClr val="tx1">
                    <a:lumMod val="95000"/>
                    <a:lumOff val="5000"/>
                  </a:schemeClr>
                </a:solidFill>
                <a:latin typeface="Arial" panose="020B0604020202020204" pitchFamily="34" charset="0"/>
                <a:ea typeface="Times New Roman" panose="02020603050405020304" pitchFamily="18" charset="0"/>
                <a:cs typeface="Times New Roman" panose="02020603050405020304" pitchFamily="18" charset="0"/>
              </a:rPr>
              <a:t>fauna del </a:t>
            </a:r>
            <a:r>
              <a:rPr lang="es-ES" sz="1800" dirty="0">
                <a:solidFill>
                  <a:schemeClr val="tx1">
                    <a:lumMod val="95000"/>
                    <a:lumOff val="5000"/>
                  </a:schemeClr>
                </a:solidFill>
                <a:latin typeface="Arial" panose="020B0604020202020204" pitchFamily="34" charset="0"/>
                <a:ea typeface="Times New Roman" panose="02020603050405020304" pitchFamily="18" charset="0"/>
                <a:cs typeface="Times New Roman" panose="02020603050405020304" pitchFamily="18" charset="0"/>
              </a:rPr>
              <a:t>volcán es muy </a:t>
            </a:r>
            <a:r>
              <a:rPr lang="es-ES" sz="1800" dirty="0" err="1">
                <a:solidFill>
                  <a:schemeClr val="tx1">
                    <a:lumMod val="95000"/>
                    <a:lumOff val="5000"/>
                  </a:schemeClr>
                </a:solidFill>
                <a:latin typeface="Arial" panose="020B0604020202020204" pitchFamily="34" charset="0"/>
                <a:ea typeface="Times New Roman" panose="02020603050405020304" pitchFamily="18" charset="0"/>
                <a:cs typeface="Times New Roman" panose="02020603050405020304" pitchFamily="18" charset="0"/>
              </a:rPr>
              <a:t>intereante</a:t>
            </a:r>
            <a:r>
              <a:rPr lang="es-ES" sz="1800" dirty="0">
                <a:solidFill>
                  <a:schemeClr val="tx1">
                    <a:lumMod val="95000"/>
                    <a:lumOff val="5000"/>
                  </a:schemeClr>
                </a:solidFill>
                <a:latin typeface="Arial" panose="020B0604020202020204" pitchFamily="34" charset="0"/>
                <a:ea typeface="Times New Roman" panose="02020603050405020304" pitchFamily="18" charset="0"/>
                <a:cs typeface="Times New Roman" panose="02020603050405020304" pitchFamily="18" charset="0"/>
              </a:rPr>
              <a:t>, con la presencia del </a:t>
            </a:r>
            <a:r>
              <a:rPr lang="es-ES" sz="1800" dirty="0" smtClean="0">
                <a:solidFill>
                  <a:schemeClr val="tx1">
                    <a:lumMod val="95000"/>
                    <a:lumOff val="5000"/>
                  </a:schemeClr>
                </a:solidFill>
                <a:latin typeface="Arial" panose="020B0604020202020204" pitchFamily="34" charset="0"/>
                <a:ea typeface="Times New Roman" panose="02020603050405020304" pitchFamily="18" charset="0"/>
                <a:cs typeface="Times New Roman" panose="02020603050405020304" pitchFamily="18" charset="0"/>
              </a:rPr>
              <a:t>lirón careto, </a:t>
            </a:r>
            <a:r>
              <a:rPr lang="es-ES" sz="1800" dirty="0">
                <a:solidFill>
                  <a:schemeClr val="tx1">
                    <a:lumMod val="95000"/>
                    <a:lumOff val="5000"/>
                  </a:schemeClr>
                </a:solidFill>
                <a:latin typeface="Arial" panose="020B0604020202020204" pitchFamily="34" charset="0"/>
                <a:ea typeface="Times New Roman" panose="02020603050405020304" pitchFamily="18" charset="0"/>
                <a:cs typeface="Times New Roman" panose="02020603050405020304" pitchFamily="18" charset="0"/>
              </a:rPr>
              <a:t>la </a:t>
            </a:r>
            <a:r>
              <a:rPr lang="es-ES" sz="1800" dirty="0" smtClean="0">
                <a:solidFill>
                  <a:schemeClr val="tx1">
                    <a:lumMod val="95000"/>
                    <a:lumOff val="5000"/>
                  </a:schemeClr>
                </a:solidFill>
                <a:latin typeface="Arial" panose="020B0604020202020204" pitchFamily="34" charset="0"/>
                <a:ea typeface="Times New Roman" panose="02020603050405020304" pitchFamily="18" charset="0"/>
                <a:cs typeface="Times New Roman" panose="02020603050405020304" pitchFamily="18" charset="0"/>
              </a:rPr>
              <a:t>garduña, </a:t>
            </a:r>
            <a:r>
              <a:rPr lang="es-ES" sz="1800" dirty="0">
                <a:solidFill>
                  <a:schemeClr val="tx1">
                    <a:lumMod val="95000"/>
                    <a:lumOff val="5000"/>
                  </a:schemeClr>
                </a:solidFill>
                <a:latin typeface="Arial" panose="020B0604020202020204" pitchFamily="34" charset="0"/>
                <a:ea typeface="Times New Roman" panose="02020603050405020304" pitchFamily="18" charset="0"/>
                <a:cs typeface="Times New Roman" panose="02020603050405020304" pitchFamily="18" charset="0"/>
              </a:rPr>
              <a:t>el </a:t>
            </a:r>
            <a:r>
              <a:rPr lang="es-ES" sz="1800" dirty="0" smtClean="0">
                <a:solidFill>
                  <a:schemeClr val="tx1">
                    <a:lumMod val="95000"/>
                    <a:lumOff val="5000"/>
                  </a:schemeClr>
                </a:solidFill>
                <a:latin typeface="Arial" panose="020B0604020202020204" pitchFamily="34" charset="0"/>
                <a:ea typeface="Times New Roman" panose="02020603050405020304" pitchFamily="18" charset="0"/>
                <a:cs typeface="Times New Roman" panose="02020603050405020304" pitchFamily="18" charset="0"/>
              </a:rPr>
              <a:t>zorro, </a:t>
            </a:r>
            <a:r>
              <a:rPr lang="es-ES" sz="1800" dirty="0">
                <a:solidFill>
                  <a:schemeClr val="tx1">
                    <a:lumMod val="95000"/>
                    <a:lumOff val="5000"/>
                  </a:schemeClr>
                </a:solidFill>
                <a:latin typeface="Arial" panose="020B0604020202020204" pitchFamily="34" charset="0"/>
                <a:ea typeface="Times New Roman" panose="02020603050405020304" pitchFamily="18" charset="0"/>
                <a:cs typeface="Times New Roman" panose="02020603050405020304" pitchFamily="18" charset="0"/>
              </a:rPr>
              <a:t>el </a:t>
            </a:r>
            <a:r>
              <a:rPr lang="es-ES" sz="1800" dirty="0" smtClean="0">
                <a:solidFill>
                  <a:schemeClr val="tx1">
                    <a:lumMod val="95000"/>
                    <a:lumOff val="5000"/>
                  </a:schemeClr>
                </a:solidFill>
                <a:latin typeface="Arial" panose="020B0604020202020204" pitchFamily="34" charset="0"/>
                <a:ea typeface="Times New Roman" panose="02020603050405020304" pitchFamily="18" charset="0"/>
                <a:cs typeface="Times New Roman" panose="02020603050405020304" pitchFamily="18" charset="0"/>
              </a:rPr>
              <a:t>conejo</a:t>
            </a:r>
            <a:r>
              <a:rPr lang="es-ES" sz="1800" dirty="0">
                <a:solidFill>
                  <a:schemeClr val="tx1">
                    <a:lumMod val="95000"/>
                    <a:lumOff val="5000"/>
                  </a:schemeClr>
                </a:solidFill>
                <a:latin typeface="Arial" panose="020B0604020202020204" pitchFamily="34" charset="0"/>
                <a:ea typeface="Times New Roman" panose="02020603050405020304" pitchFamily="18" charset="0"/>
                <a:cs typeface="Times New Roman" panose="02020603050405020304" pitchFamily="18" charset="0"/>
              </a:rPr>
              <a:t> y la </a:t>
            </a:r>
            <a:r>
              <a:rPr lang="es-ES" sz="1800" dirty="0" smtClean="0">
                <a:solidFill>
                  <a:schemeClr val="tx1">
                    <a:lumMod val="95000"/>
                    <a:lumOff val="5000"/>
                  </a:schemeClr>
                </a:solidFill>
                <a:latin typeface="Arial" panose="020B0604020202020204" pitchFamily="34" charset="0"/>
                <a:ea typeface="Times New Roman" panose="02020603050405020304" pitchFamily="18" charset="0"/>
                <a:cs typeface="Times New Roman" panose="02020603050405020304" pitchFamily="18" charset="0"/>
              </a:rPr>
              <a:t>liebre. </a:t>
            </a:r>
            <a:r>
              <a:rPr lang="es-ES" sz="1800" dirty="0">
                <a:solidFill>
                  <a:schemeClr val="tx1">
                    <a:lumMod val="95000"/>
                    <a:lumOff val="5000"/>
                  </a:schemeClr>
                </a:solidFill>
                <a:latin typeface="Arial" panose="020B0604020202020204" pitchFamily="34" charset="0"/>
                <a:ea typeface="Times New Roman" panose="02020603050405020304" pitchFamily="18" charset="0"/>
                <a:cs typeface="Times New Roman" panose="02020603050405020304" pitchFamily="18" charset="0"/>
              </a:rPr>
              <a:t>Más de 100 especies de </a:t>
            </a:r>
            <a:r>
              <a:rPr lang="es-ES" sz="1800" dirty="0" smtClean="0">
                <a:solidFill>
                  <a:schemeClr val="tx1">
                    <a:lumMod val="95000"/>
                    <a:lumOff val="5000"/>
                  </a:schemeClr>
                </a:solidFill>
                <a:latin typeface="Arial" panose="020B0604020202020204" pitchFamily="34" charset="0"/>
                <a:ea typeface="Times New Roman" panose="02020603050405020304" pitchFamily="18" charset="0"/>
                <a:cs typeface="Times New Roman" panose="02020603050405020304" pitchFamily="18" charset="0"/>
              </a:rPr>
              <a:t>aves</a:t>
            </a:r>
            <a:r>
              <a:rPr lang="es-ES" sz="1800" dirty="0">
                <a:solidFill>
                  <a:schemeClr val="tx1">
                    <a:lumMod val="95000"/>
                    <a:lumOff val="5000"/>
                  </a:schemeClr>
                </a:solidFill>
                <a:latin typeface="Arial" panose="020B0604020202020204" pitchFamily="34" charset="0"/>
                <a:ea typeface="Times New Roman" panose="02020603050405020304" pitchFamily="18" charset="0"/>
                <a:cs typeface="Times New Roman" panose="02020603050405020304" pitchFamily="18" charset="0"/>
              </a:rPr>
              <a:t> </a:t>
            </a:r>
            <a:r>
              <a:rPr lang="es-ES" sz="1800" dirty="0" smtClean="0">
                <a:solidFill>
                  <a:schemeClr val="tx1">
                    <a:lumMod val="95000"/>
                    <a:lumOff val="5000"/>
                  </a:schemeClr>
                </a:solidFill>
                <a:latin typeface="Arial" panose="020B0604020202020204" pitchFamily="34" charset="0"/>
                <a:ea typeface="Times New Roman" panose="02020603050405020304" pitchFamily="18" charset="0"/>
                <a:cs typeface="Times New Roman" panose="02020603050405020304" pitchFamily="18" charset="0"/>
              </a:rPr>
              <a:t>.,</a:t>
            </a:r>
            <a:r>
              <a:rPr lang="es-ES" sz="1800" dirty="0">
                <a:solidFill>
                  <a:schemeClr val="tx1">
                    <a:lumMod val="95000"/>
                    <a:lumOff val="5000"/>
                  </a:schemeClr>
                </a:solidFill>
                <a:latin typeface="Arial" panose="020B0604020202020204" pitchFamily="34" charset="0"/>
                <a:ea typeface="Times New Roman" panose="02020603050405020304" pitchFamily="18" charset="0"/>
                <a:cs typeface="Times New Roman" panose="02020603050405020304" pitchFamily="18" charset="0"/>
              </a:rPr>
              <a:t> </a:t>
            </a:r>
            <a:endParaRPr lang="es-ES" sz="2000" dirty="0" smtClean="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000" b="1" dirty="0" smtClean="0"/>
              <a:t>The slopes of the mountain are covered with high density of trees. The lava flows from the eruption of 1944 are visible as they are not covered with vegetation. The fauna of the volcano is very interesting, with the presence of the dormouse, the </a:t>
            </a:r>
            <a:r>
              <a:rPr lang="en-US" sz="2000" b="1" dirty="0" err="1" smtClean="0"/>
              <a:t>garduna</a:t>
            </a:r>
            <a:r>
              <a:rPr lang="en-US" sz="2000" b="1" dirty="0" smtClean="0"/>
              <a:t>, the fox, the rabbit and the hare and more than 100 species of birds</a:t>
            </a:r>
            <a:endParaRPr lang="es-ES" sz="2000" b="1"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5599" y="4606925"/>
            <a:ext cx="2676525" cy="2002881"/>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64396" y="4302674"/>
            <a:ext cx="2612879" cy="2555326"/>
          </a:xfrm>
          <a:prstGeom prst="rect">
            <a:avLst/>
          </a:prstGeom>
        </p:spPr>
      </p:pic>
      <p:pic>
        <p:nvPicPr>
          <p:cNvPr id="6" name="Imagen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16799" y="4596900"/>
            <a:ext cx="2254430" cy="2143125"/>
          </a:xfrm>
          <a:prstGeom prst="rect">
            <a:avLst/>
          </a:prstGeom>
        </p:spPr>
      </p:pic>
      <p:pic>
        <p:nvPicPr>
          <p:cNvPr id="7" name="Imagen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2102" y="4921772"/>
            <a:ext cx="2378599" cy="1596594"/>
          </a:xfrm>
          <a:prstGeom prst="rect">
            <a:avLst/>
          </a:prstGeom>
        </p:spPr>
      </p:pic>
    </p:spTree>
    <p:extLst>
      <p:ext uri="{BB962C8B-B14F-4D97-AF65-F5344CB8AC3E}">
        <p14:creationId xmlns:p14="http://schemas.microsoft.com/office/powerpoint/2010/main" val="1559810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Curiosidades/ </a:t>
            </a:r>
            <a:r>
              <a:rPr lang="es-ES" dirty="0" err="1" smtClean="0"/>
              <a:t>Curiosities</a:t>
            </a:r>
            <a:r>
              <a:rPr lang="es-ES" dirty="0" smtClean="0"/>
              <a:t> </a:t>
            </a:r>
            <a:endParaRPr lang="es-ES" dirty="0"/>
          </a:p>
        </p:txBody>
      </p:sp>
      <p:sp>
        <p:nvSpPr>
          <p:cNvPr id="3" name="Marcador de contenido 2"/>
          <p:cNvSpPr>
            <a:spLocks noGrp="1"/>
          </p:cNvSpPr>
          <p:nvPr>
            <p:ph idx="1"/>
          </p:nvPr>
        </p:nvSpPr>
        <p:spPr/>
        <p:txBody>
          <a:bodyPr/>
          <a:lstStyle/>
          <a:p>
            <a:r>
              <a:rPr lang="es-ES" sz="1800" b="1" dirty="0"/>
              <a:t>Plinio el Joven</a:t>
            </a:r>
            <a:r>
              <a:rPr lang="es-ES" sz="1800" dirty="0"/>
              <a:t>, un político de la Antigua Roma, fue testigo del suceso desde la cercana ciudad de </a:t>
            </a:r>
            <a:r>
              <a:rPr lang="es-ES" sz="1800" dirty="0" err="1"/>
              <a:t>Miseno</a:t>
            </a:r>
            <a:r>
              <a:rPr lang="es-ES" sz="1800" dirty="0"/>
              <a:t> y lo documentó en sus cartas, lo que dio bastante información. En sus escritos </a:t>
            </a:r>
            <a:r>
              <a:rPr lang="es-ES" sz="1800" dirty="0" err="1"/>
              <a:t>decia</a:t>
            </a:r>
            <a:r>
              <a:rPr lang="es-ES" sz="1800" dirty="0"/>
              <a:t> que la erupción fue precedida por terremotos y hasta se produjo un </a:t>
            </a:r>
            <a:r>
              <a:rPr lang="es-ES" sz="1800" dirty="0" smtClean="0"/>
              <a:t>tsunami. </a:t>
            </a:r>
            <a:r>
              <a:rPr lang="es-ES" sz="1800" dirty="0"/>
              <a:t>Se levantó una gran columna de cenizas, sepultando, literalmente, a las ciudades de Pompeya y </a:t>
            </a:r>
            <a:r>
              <a:rPr lang="es-ES" sz="1800" dirty="0" err="1"/>
              <a:t>Herculano</a:t>
            </a:r>
            <a:r>
              <a:rPr lang="es-ES" sz="1800" dirty="0"/>
              <a:t>, y matando a miles de personas. El volcán volvió a lanzar su contenido en varios años posteriores, y la mayor ocurrió en 1631, causando una destrucción importante en la región. </a:t>
            </a:r>
          </a:p>
          <a:p>
            <a:r>
              <a:rPr lang="en-US" sz="1800" b="1" dirty="0" err="1" smtClean="0"/>
              <a:t>Pilino</a:t>
            </a:r>
            <a:r>
              <a:rPr lang="en-US" sz="1800" b="1" dirty="0" smtClean="0"/>
              <a:t> </a:t>
            </a:r>
            <a:r>
              <a:rPr lang="en-US" sz="1800" b="1" dirty="0" err="1" smtClean="0"/>
              <a:t>en</a:t>
            </a:r>
            <a:r>
              <a:rPr lang="en-US" sz="1800" b="1" dirty="0" smtClean="0"/>
              <a:t> </a:t>
            </a:r>
            <a:r>
              <a:rPr lang="en-US" sz="1800" b="1" dirty="0" err="1" smtClean="0"/>
              <a:t>Joven</a:t>
            </a:r>
            <a:r>
              <a:rPr lang="en-US" sz="1800" b="1" dirty="0" smtClean="0"/>
              <a:t>, a politician from Ancient Rome, witnessed the event from the nearby town of </a:t>
            </a:r>
            <a:r>
              <a:rPr lang="en-US" sz="1800" b="1" dirty="0" err="1" smtClean="0"/>
              <a:t>Miseno</a:t>
            </a:r>
            <a:r>
              <a:rPr lang="en-US" sz="1800" b="1" dirty="0" smtClean="0"/>
              <a:t> and documented it in his letters, which gave quite a bit of </a:t>
            </a:r>
            <a:r>
              <a:rPr lang="en-US" sz="1800" b="1" dirty="0" err="1" smtClean="0"/>
              <a:t>information.In</a:t>
            </a:r>
            <a:r>
              <a:rPr lang="en-US" sz="1800" b="1" dirty="0" smtClean="0"/>
              <a:t> his writings he said that the eruption was preceded by earthquakes and even a tsunami. A great column of ashes was erected, literally burying the cities of Pompeii and Herculaneum, and killing thousands of people. The volcano re-launched its contents several years later, and the largest occurred in 1631, causing a major destruction in the region. </a:t>
            </a:r>
            <a:endParaRPr lang="es-ES" sz="1800" b="1"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75122" y="4945248"/>
            <a:ext cx="3441518" cy="1780946"/>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9713" y="4865616"/>
            <a:ext cx="4754881" cy="1940210"/>
          </a:xfrm>
          <a:prstGeom prst="rect">
            <a:avLst/>
          </a:prstGeom>
        </p:spPr>
      </p:pic>
    </p:spTree>
    <p:extLst>
      <p:ext uri="{BB962C8B-B14F-4D97-AF65-F5344CB8AC3E}">
        <p14:creationId xmlns:p14="http://schemas.microsoft.com/office/powerpoint/2010/main" val="374174807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194</Words>
  <Application>Microsoft Office PowerPoint</Application>
  <PresentationFormat>Panorámica</PresentationFormat>
  <Paragraphs>16</Paragraphs>
  <Slides>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Arial</vt:lpstr>
      <vt:lpstr>Calibri</vt:lpstr>
      <vt:lpstr>Calibri Light</vt:lpstr>
      <vt:lpstr>Times New Roman</vt:lpstr>
      <vt:lpstr>Tema de Office</vt:lpstr>
      <vt:lpstr>EL VESUBIO</vt:lpstr>
      <vt:lpstr>Presentación de PowerPoint</vt:lpstr>
      <vt:lpstr>Formación/Formation  </vt:lpstr>
      <vt:lpstr>Erupciones/Eruptions </vt:lpstr>
      <vt:lpstr>Flora y fauna/ Flora and fauna.</vt:lpstr>
      <vt:lpstr>Curiosidades/ Curiosities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VESUBIO</dc:title>
  <dc:creator>usuario</dc:creator>
  <cp:lastModifiedBy>Usuario</cp:lastModifiedBy>
  <cp:revision>9</cp:revision>
  <dcterms:created xsi:type="dcterms:W3CDTF">2017-02-28T10:43:56Z</dcterms:created>
  <dcterms:modified xsi:type="dcterms:W3CDTF">2017-03-04T17:34:19Z</dcterms:modified>
</cp:coreProperties>
</file>