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57" r:id="rId6"/>
    <p:sldId id="258" r:id="rId7"/>
    <p:sldId id="259" r:id="rId8"/>
    <p:sldId id="260" r:id="rId9"/>
    <p:sldId id="261" r:id="rId10"/>
    <p:sldId id="262"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2BF758-DDFE-4293-B199-D141C8D33ABB}" type="datetimeFigureOut">
              <a:rPr lang="es-ES" smtClean="0"/>
              <a:t>05/03/2017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329735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2BF758-DDFE-4293-B199-D141C8D33ABB}" type="datetimeFigureOut">
              <a:rPr lang="es-ES" smtClean="0"/>
              <a:t>05/03/2017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346515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F2BF758-DDFE-4293-B199-D141C8D33ABB}" type="datetimeFigureOut">
              <a:rPr lang="es-ES" smtClean="0"/>
              <a:t>05/03/2017</a:t>
            </a:fld>
            <a:endParaRPr lang="es-ES"/>
          </a:p>
        </p:txBody>
      </p:sp>
      <p:sp>
        <p:nvSpPr>
          <p:cNvPr id="5" name="Footer Placeholder 4"/>
          <p:cNvSpPr>
            <a:spLocks noGrp="1"/>
          </p:cNvSpPr>
          <p:nvPr>
            <p:ph type="ftr" sz="quarter" idx="11"/>
          </p:nvPr>
        </p:nvSpPr>
        <p:spPr>
          <a:xfrm>
            <a:off x="3776135" y="6422854"/>
            <a:ext cx="4279669" cy="365125"/>
          </a:xfrm>
        </p:spPr>
        <p:txBody>
          <a:bodyPr/>
          <a:lstStyle/>
          <a:p>
            <a:endParaRPr lang="es-ES"/>
          </a:p>
        </p:txBody>
      </p:sp>
      <p:sp>
        <p:nvSpPr>
          <p:cNvPr id="6" name="Slide Number Placeholder 5"/>
          <p:cNvSpPr>
            <a:spLocks noGrp="1"/>
          </p:cNvSpPr>
          <p:nvPr>
            <p:ph type="sldNum" sz="quarter" idx="12"/>
          </p:nvPr>
        </p:nvSpPr>
        <p:spPr>
          <a:xfrm>
            <a:off x="8073048" y="6422854"/>
            <a:ext cx="879759" cy="365125"/>
          </a:xfrm>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319935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2BF758-DDFE-4293-B199-D141C8D33ABB}" type="datetimeFigureOut">
              <a:rPr lang="es-ES" smtClean="0"/>
              <a:t>05/03/2017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179558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CF2BF758-DDFE-4293-B199-D141C8D33ABB}" type="datetimeFigureOut">
              <a:rPr lang="es-ES" smtClean="0"/>
              <a:t>05/03/2017</a:t>
            </a:fld>
            <a:endParaRPr lang="es-E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E30E9E8-F86B-4093-94D9-F8BBF6B7A1EF}" type="slidenum">
              <a:rPr lang="es-ES" smtClean="0"/>
              <a:t>‹Nº›</a:t>
            </a:fld>
            <a:endParaRPr lang="es-ES"/>
          </a:p>
        </p:txBody>
      </p:sp>
    </p:spTree>
    <p:extLst>
      <p:ext uri="{BB962C8B-B14F-4D97-AF65-F5344CB8AC3E}">
        <p14:creationId xmlns:p14="http://schemas.microsoft.com/office/powerpoint/2010/main" val="42460860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F2BF758-DDFE-4293-B199-D141C8D33ABB}" type="datetimeFigureOut">
              <a:rPr lang="es-ES" smtClean="0"/>
              <a:t>05/03/2017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362081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F2BF758-DDFE-4293-B199-D141C8D33ABB}" type="datetimeFigureOut">
              <a:rPr lang="es-ES" smtClean="0"/>
              <a:t>05/03/2017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288630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F2BF758-DDFE-4293-B199-D141C8D33ABB}" type="datetimeFigureOut">
              <a:rPr lang="es-ES" smtClean="0"/>
              <a:t>05/03/2017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54323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BF758-DDFE-4293-B199-D141C8D33ABB}" type="datetimeFigureOut">
              <a:rPr lang="es-ES" smtClean="0"/>
              <a:t>05/03/2017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154464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2BF758-DDFE-4293-B199-D141C8D33ABB}" type="datetimeFigureOut">
              <a:rPr lang="es-ES" smtClean="0"/>
              <a:t>05/03/2017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226843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2BF758-DDFE-4293-B199-D141C8D33ABB}" type="datetimeFigureOut">
              <a:rPr lang="es-ES" smtClean="0"/>
              <a:t>05/03/2017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30E9E8-F86B-4093-94D9-F8BBF6B7A1EF}" type="slidenum">
              <a:rPr lang="es-ES" smtClean="0"/>
              <a:t>‹Nº›</a:t>
            </a:fld>
            <a:endParaRPr lang="es-ES"/>
          </a:p>
        </p:txBody>
      </p:sp>
    </p:spTree>
    <p:extLst>
      <p:ext uri="{BB962C8B-B14F-4D97-AF65-F5344CB8AC3E}">
        <p14:creationId xmlns:p14="http://schemas.microsoft.com/office/powerpoint/2010/main" val="133325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F2BF758-DDFE-4293-B199-D141C8D33ABB}" type="datetimeFigureOut">
              <a:rPr lang="es-ES" smtClean="0"/>
              <a:t>05/03/2017</a:t>
            </a:fld>
            <a:endParaRPr lang="es-E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s-E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E30E9E8-F86B-4093-94D9-F8BBF6B7A1EF}" type="slidenum">
              <a:rPr lang="es-ES" smtClean="0"/>
              <a:t>‹Nº›</a:t>
            </a:fld>
            <a:endParaRPr lang="es-ES"/>
          </a:p>
        </p:txBody>
      </p:sp>
    </p:spTree>
    <p:extLst>
      <p:ext uri="{BB962C8B-B14F-4D97-AF65-F5344CB8AC3E}">
        <p14:creationId xmlns:p14="http://schemas.microsoft.com/office/powerpoint/2010/main" val="29523629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
            </a:r>
            <a:br>
              <a:rPr lang="es-ES" dirty="0"/>
            </a:br>
            <a:r>
              <a:rPr lang="es-ES" dirty="0"/>
              <a:t/>
            </a:r>
            <a:br>
              <a:rPr lang="es-ES" dirty="0"/>
            </a:br>
            <a:r>
              <a:rPr lang="es-ES" dirty="0"/>
              <a:t/>
            </a:r>
            <a:br>
              <a:rPr lang="es-ES" dirty="0"/>
            </a:br>
            <a:r>
              <a:rPr lang="es-ES" dirty="0"/>
              <a:t/>
            </a:r>
            <a:br>
              <a:rPr lang="es-ES" dirty="0"/>
            </a:br>
            <a:r>
              <a:rPr lang="es-ES" dirty="0"/>
              <a:t>Campania </a:t>
            </a:r>
            <a:r>
              <a:rPr lang="es-ES" dirty="0" err="1"/>
              <a:t>eruption</a:t>
            </a:r>
            <a:r>
              <a:rPr lang="es-ES" dirty="0"/>
              <a:t/>
            </a:r>
            <a:br>
              <a:rPr lang="es-ES" dirty="0"/>
            </a:br>
            <a:r>
              <a:rPr lang="es-ES" dirty="0" smtClean="0"/>
              <a:t/>
            </a:r>
            <a:br>
              <a:rPr lang="es-ES" dirty="0" smtClean="0"/>
            </a:br>
            <a:r>
              <a:rPr lang="es-ES" dirty="0"/>
              <a:t/>
            </a:r>
            <a:br>
              <a:rPr lang="es-ES" dirty="0"/>
            </a:br>
            <a:r>
              <a:rPr lang="es-ES" dirty="0"/>
              <a:t/>
            </a:r>
            <a:br>
              <a:rPr lang="es-ES" dirty="0"/>
            </a:b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166005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SECOND CONSEQUENCE</a:t>
            </a:r>
            <a:endParaRPr lang="es-ES" dirty="0"/>
          </a:p>
        </p:txBody>
      </p:sp>
      <p:sp>
        <p:nvSpPr>
          <p:cNvPr id="3" name="Marcador de contenido 2"/>
          <p:cNvSpPr>
            <a:spLocks noGrp="1"/>
          </p:cNvSpPr>
          <p:nvPr>
            <p:ph idx="1"/>
          </p:nvPr>
        </p:nvSpPr>
        <p:spPr/>
        <p:txBody>
          <a:bodyPr/>
          <a:lstStyle/>
          <a:p>
            <a:r>
              <a:rPr lang="en-US" dirty="0" smtClean="0"/>
              <a:t>Such was the impact on fauna and flora that according to a study conducted by Benjamin A. Black and published in the journal "Geology" seems to support the hypothesis that this event was the cause of the extinction of the Neanderthals, since the moment Of the eruption coincides with the end of Homo </a:t>
            </a:r>
            <a:r>
              <a:rPr lang="en-US" dirty="0" err="1" smtClean="0"/>
              <a:t>Neanderthalensis</a:t>
            </a:r>
            <a:r>
              <a:rPr lang="en-US" dirty="0" smtClean="0"/>
              <a:t>.</a:t>
            </a:r>
            <a:endParaRPr lang="es-ES" dirty="0"/>
          </a:p>
        </p:txBody>
      </p:sp>
      <p:pic>
        <p:nvPicPr>
          <p:cNvPr id="4" name="Imagen 3"/>
          <p:cNvPicPr>
            <a:picLocks noChangeAspect="1"/>
          </p:cNvPicPr>
          <p:nvPr/>
        </p:nvPicPr>
        <p:blipFill>
          <a:blip r:embed="rId2"/>
          <a:stretch>
            <a:fillRect/>
          </a:stretch>
        </p:blipFill>
        <p:spPr>
          <a:xfrm>
            <a:off x="229239" y="3675668"/>
            <a:ext cx="4237087" cy="2542252"/>
          </a:xfrm>
          <a:prstGeom prst="rect">
            <a:avLst/>
          </a:prstGeom>
        </p:spPr>
      </p:pic>
      <p:pic>
        <p:nvPicPr>
          <p:cNvPr id="5" name="Imagen 4"/>
          <p:cNvPicPr>
            <a:picLocks noChangeAspect="1"/>
          </p:cNvPicPr>
          <p:nvPr/>
        </p:nvPicPr>
        <p:blipFill>
          <a:blip r:embed="rId3"/>
          <a:stretch>
            <a:fillRect/>
          </a:stretch>
        </p:blipFill>
        <p:spPr>
          <a:xfrm>
            <a:off x="4716686" y="3422783"/>
            <a:ext cx="2712955" cy="2036240"/>
          </a:xfrm>
          <a:prstGeom prst="rect">
            <a:avLst/>
          </a:prstGeom>
        </p:spPr>
      </p:pic>
      <p:pic>
        <p:nvPicPr>
          <p:cNvPr id="6" name="Imagen 5"/>
          <p:cNvPicPr>
            <a:picLocks noChangeAspect="1"/>
          </p:cNvPicPr>
          <p:nvPr/>
        </p:nvPicPr>
        <p:blipFill>
          <a:blip r:embed="rId4"/>
          <a:stretch>
            <a:fillRect/>
          </a:stretch>
        </p:blipFill>
        <p:spPr>
          <a:xfrm>
            <a:off x="7301297" y="4723191"/>
            <a:ext cx="2603218" cy="1950889"/>
          </a:xfrm>
          <a:prstGeom prst="rect">
            <a:avLst/>
          </a:prstGeom>
        </p:spPr>
      </p:pic>
      <p:pic>
        <p:nvPicPr>
          <p:cNvPr id="7" name="Imagen 6"/>
          <p:cNvPicPr>
            <a:picLocks noChangeAspect="1"/>
          </p:cNvPicPr>
          <p:nvPr/>
        </p:nvPicPr>
        <p:blipFill>
          <a:blip r:embed="rId5"/>
          <a:stretch>
            <a:fillRect/>
          </a:stretch>
        </p:blipFill>
        <p:spPr>
          <a:xfrm>
            <a:off x="9281027" y="3133190"/>
            <a:ext cx="2679652" cy="1783355"/>
          </a:xfrm>
          <a:prstGeom prst="rect">
            <a:avLst/>
          </a:prstGeom>
        </p:spPr>
      </p:pic>
    </p:spTree>
    <p:extLst>
      <p:ext uri="{BB962C8B-B14F-4D97-AF65-F5344CB8AC3E}">
        <p14:creationId xmlns:p14="http://schemas.microsoft.com/office/powerpoint/2010/main" val="1420370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Flange fields and ignimbrite emission</a:t>
            </a:r>
            <a:endParaRPr lang="es-ES" dirty="0"/>
          </a:p>
        </p:txBody>
      </p:sp>
      <p:sp>
        <p:nvSpPr>
          <p:cNvPr id="3" name="Marcador de contenido 2"/>
          <p:cNvSpPr>
            <a:spLocks noGrp="1"/>
          </p:cNvSpPr>
          <p:nvPr>
            <p:ph idx="1"/>
          </p:nvPr>
        </p:nvSpPr>
        <p:spPr/>
        <p:txBody>
          <a:bodyPr>
            <a:normAutofit/>
          </a:bodyPr>
          <a:lstStyle/>
          <a:p>
            <a:r>
              <a:rPr lang="en-US" sz="2000" dirty="0"/>
              <a:t>The entire volcanic field is entirely raised over eruptive rocks, ancient lava flows and domes. The fundamental characteristic of the </a:t>
            </a:r>
            <a:r>
              <a:rPr lang="en-US" sz="2000" dirty="0" err="1"/>
              <a:t>Phlegrean</a:t>
            </a:r>
            <a:r>
              <a:rPr lang="en-US" sz="2000" dirty="0"/>
              <a:t> Fields is the presence of a large caldera of more than 12 km. Generated in the eruption that the </a:t>
            </a:r>
            <a:r>
              <a:rPr lang="en-US" sz="2000" dirty="0" err="1"/>
              <a:t>Ignimbrita</a:t>
            </a:r>
            <a:r>
              <a:rPr lang="en-US" sz="2000" dirty="0"/>
              <a:t> of Campania emitted. The main eruptions that take place in the area are the one that emits is </a:t>
            </a:r>
            <a:r>
              <a:rPr lang="en-US" sz="2000" dirty="0" err="1"/>
              <a:t>ignimbrita</a:t>
            </a:r>
            <a:r>
              <a:rPr lang="en-US" sz="2000" dirty="0"/>
              <a:t> (39,000 </a:t>
            </a:r>
            <a:r>
              <a:rPr lang="en-US" sz="2000" dirty="0" smtClean="0"/>
              <a:t>years ago) </a:t>
            </a:r>
            <a:r>
              <a:rPr lang="en-US" sz="2000" dirty="0"/>
              <a:t>and the one that generates the </a:t>
            </a:r>
            <a:r>
              <a:rPr lang="en-US" sz="2000" dirty="0" err="1"/>
              <a:t>Tufo</a:t>
            </a:r>
            <a:r>
              <a:rPr lang="en-US" sz="2000" dirty="0"/>
              <a:t> </a:t>
            </a:r>
            <a:r>
              <a:rPr lang="en-US" sz="2000" dirty="0" err="1"/>
              <a:t>Giallo</a:t>
            </a:r>
            <a:r>
              <a:rPr lang="en-US" sz="2000" dirty="0"/>
              <a:t> Napolitano (12,000 </a:t>
            </a:r>
            <a:r>
              <a:rPr lang="en-US" sz="2000" dirty="0" smtClean="0"/>
              <a:t>years ago).</a:t>
            </a:r>
            <a:endParaRPr lang="es-ES" sz="2000" dirty="0"/>
          </a:p>
        </p:txBody>
      </p:sp>
      <p:pic>
        <p:nvPicPr>
          <p:cNvPr id="4" name="Imagen 3"/>
          <p:cNvPicPr>
            <a:picLocks noChangeAspect="1"/>
          </p:cNvPicPr>
          <p:nvPr/>
        </p:nvPicPr>
        <p:blipFill>
          <a:blip r:embed="rId2"/>
          <a:stretch>
            <a:fillRect/>
          </a:stretch>
        </p:blipFill>
        <p:spPr>
          <a:xfrm>
            <a:off x="8398857" y="3426940"/>
            <a:ext cx="3793143" cy="3431059"/>
          </a:xfrm>
          <a:prstGeom prst="rect">
            <a:avLst/>
          </a:prstGeom>
        </p:spPr>
      </p:pic>
    </p:spTree>
    <p:extLst>
      <p:ext uri="{BB962C8B-B14F-4D97-AF65-F5344CB8AC3E}">
        <p14:creationId xmlns:p14="http://schemas.microsoft.com/office/powerpoint/2010/main" val="136892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EXPLOSIVE ERUPTIONS AND TRAINING OF BOILERS IN THE FLÉGREOS FIELDS</a:t>
            </a:r>
            <a:endParaRPr lang="es-ES" dirty="0"/>
          </a:p>
        </p:txBody>
      </p:sp>
      <p:sp>
        <p:nvSpPr>
          <p:cNvPr id="3" name="Marcador de contenido 2"/>
          <p:cNvSpPr>
            <a:spLocks noGrp="1"/>
          </p:cNvSpPr>
          <p:nvPr>
            <p:ph idx="1"/>
          </p:nvPr>
        </p:nvSpPr>
        <p:spPr/>
        <p:txBody>
          <a:bodyPr/>
          <a:lstStyle/>
          <a:p>
            <a:r>
              <a:rPr lang="en-US" dirty="0"/>
              <a:t>The volcanic activity of the </a:t>
            </a:r>
            <a:r>
              <a:rPr lang="en-US" dirty="0" err="1"/>
              <a:t>Phlegrean</a:t>
            </a:r>
            <a:r>
              <a:rPr lang="en-US" dirty="0"/>
              <a:t> Fields is linked to the tectonic events of a </a:t>
            </a:r>
            <a:r>
              <a:rPr lang="en-US" dirty="0" err="1"/>
              <a:t>distensive</a:t>
            </a:r>
            <a:r>
              <a:rPr lang="en-US" dirty="0"/>
              <a:t> character that have determined the formation of the limited depression to the north by Monte </a:t>
            </a:r>
            <a:r>
              <a:rPr lang="en-US" dirty="0" err="1"/>
              <a:t>Massico</a:t>
            </a:r>
            <a:r>
              <a:rPr lang="en-US" dirty="0"/>
              <a:t> and the peninsula of Sorrento to the south. This depression is called "Campania Plain". The boiler of the </a:t>
            </a:r>
            <a:r>
              <a:rPr lang="en-US" dirty="0" err="1"/>
              <a:t>Phlegrean</a:t>
            </a:r>
            <a:r>
              <a:rPr lang="en-US" dirty="0"/>
              <a:t> Fields is the source of the emission of extensive deposits of pyroclastic flows.</a:t>
            </a:r>
            <a:endParaRPr lang="es-ES" dirty="0"/>
          </a:p>
        </p:txBody>
      </p:sp>
      <p:pic>
        <p:nvPicPr>
          <p:cNvPr id="4" name="Imagen 3"/>
          <p:cNvPicPr>
            <a:picLocks noChangeAspect="1"/>
          </p:cNvPicPr>
          <p:nvPr/>
        </p:nvPicPr>
        <p:blipFill>
          <a:blip r:embed="rId2"/>
          <a:stretch>
            <a:fillRect/>
          </a:stretch>
        </p:blipFill>
        <p:spPr>
          <a:xfrm>
            <a:off x="1369490" y="3654262"/>
            <a:ext cx="3060457" cy="2877561"/>
          </a:xfrm>
          <a:prstGeom prst="rect">
            <a:avLst/>
          </a:prstGeom>
        </p:spPr>
      </p:pic>
      <p:pic>
        <p:nvPicPr>
          <p:cNvPr id="5" name="Imagen 4"/>
          <p:cNvPicPr>
            <a:picLocks noChangeAspect="1"/>
          </p:cNvPicPr>
          <p:nvPr/>
        </p:nvPicPr>
        <p:blipFill>
          <a:blip r:embed="rId3"/>
          <a:stretch>
            <a:fillRect/>
          </a:stretch>
        </p:blipFill>
        <p:spPr>
          <a:xfrm>
            <a:off x="6494230" y="3654262"/>
            <a:ext cx="3487214" cy="2914141"/>
          </a:xfrm>
          <a:prstGeom prst="rect">
            <a:avLst/>
          </a:prstGeom>
        </p:spPr>
      </p:pic>
    </p:spTree>
    <p:extLst>
      <p:ext uri="{BB962C8B-B14F-4D97-AF65-F5344CB8AC3E}">
        <p14:creationId xmlns:p14="http://schemas.microsoft.com/office/powerpoint/2010/main" val="55012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Eruption of the </a:t>
            </a:r>
            <a:r>
              <a:rPr lang="en-US" dirty="0" err="1"/>
              <a:t>Ignimbrita</a:t>
            </a:r>
            <a:r>
              <a:rPr lang="en-US" dirty="0"/>
              <a:t> of Campania</a:t>
            </a:r>
            <a:endParaRPr lang="es-ES" dirty="0"/>
          </a:p>
        </p:txBody>
      </p:sp>
      <p:sp>
        <p:nvSpPr>
          <p:cNvPr id="3" name="Marcador de contenido 2"/>
          <p:cNvSpPr>
            <a:spLocks noGrp="1"/>
          </p:cNvSpPr>
          <p:nvPr>
            <p:ph idx="1"/>
          </p:nvPr>
        </p:nvSpPr>
        <p:spPr/>
        <p:txBody>
          <a:bodyPr/>
          <a:lstStyle/>
          <a:p>
            <a:r>
              <a:rPr lang="en-US" dirty="0"/>
              <a:t>The most important paroxysmal eruption of the area is the one that gave rise to the formation of the deposit of the </a:t>
            </a:r>
            <a:r>
              <a:rPr lang="en-US" dirty="0" err="1"/>
              <a:t>Ignimbrita</a:t>
            </a:r>
            <a:r>
              <a:rPr lang="en-US" dirty="0"/>
              <a:t> of Campania. This deposit of </a:t>
            </a:r>
            <a:r>
              <a:rPr lang="en-US" dirty="0" err="1"/>
              <a:t>trachetic-trachyphonolithic</a:t>
            </a:r>
            <a:r>
              <a:rPr lang="en-US" dirty="0"/>
              <a:t> magma, covers an area of ​​about 30,000 Km2.</a:t>
            </a:r>
            <a:endParaRPr lang="es-ES" dirty="0"/>
          </a:p>
        </p:txBody>
      </p:sp>
      <p:pic>
        <p:nvPicPr>
          <p:cNvPr id="4" name="Imagen 3"/>
          <p:cNvPicPr>
            <a:picLocks noChangeAspect="1"/>
          </p:cNvPicPr>
          <p:nvPr/>
        </p:nvPicPr>
        <p:blipFill>
          <a:blip r:embed="rId2"/>
          <a:stretch>
            <a:fillRect/>
          </a:stretch>
        </p:blipFill>
        <p:spPr>
          <a:xfrm>
            <a:off x="299184" y="3797734"/>
            <a:ext cx="11741914" cy="1700931"/>
          </a:xfrm>
          <a:prstGeom prst="rect">
            <a:avLst/>
          </a:prstGeom>
        </p:spPr>
      </p:pic>
    </p:spTree>
    <p:extLst>
      <p:ext uri="{BB962C8B-B14F-4D97-AF65-F5344CB8AC3E}">
        <p14:creationId xmlns:p14="http://schemas.microsoft.com/office/powerpoint/2010/main" val="114601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What</a:t>
            </a:r>
            <a:r>
              <a:rPr lang="es-ES" dirty="0"/>
              <a:t> </a:t>
            </a:r>
            <a:r>
              <a:rPr lang="es-ES" dirty="0" err="1"/>
              <a:t>is</a:t>
            </a:r>
            <a:r>
              <a:rPr lang="es-ES" dirty="0"/>
              <a:t> </a:t>
            </a:r>
            <a:r>
              <a:rPr lang="es-ES" dirty="0" err="1"/>
              <a:t>ignimbrita</a:t>
            </a:r>
            <a:r>
              <a:rPr lang="es-ES" dirty="0"/>
              <a:t>?</a:t>
            </a:r>
          </a:p>
        </p:txBody>
      </p:sp>
      <p:sp>
        <p:nvSpPr>
          <p:cNvPr id="3" name="Marcador de contenido 2"/>
          <p:cNvSpPr>
            <a:spLocks noGrp="1"/>
          </p:cNvSpPr>
          <p:nvPr>
            <p:ph idx="1"/>
          </p:nvPr>
        </p:nvSpPr>
        <p:spPr/>
        <p:txBody>
          <a:bodyPr/>
          <a:lstStyle/>
          <a:p>
            <a:r>
              <a:rPr lang="en-US" dirty="0" smtClean="0"/>
              <a:t>The ignimbrite is an igneous rock and volcanic deposit consisting of hard tuff composed of rock fragments and phenocrysts in an array of vitreous fragments. The </a:t>
            </a:r>
            <a:r>
              <a:rPr lang="en-US" dirty="0" err="1" smtClean="0"/>
              <a:t>ignimbritas</a:t>
            </a:r>
            <a:r>
              <a:rPr lang="en-US" dirty="0" smtClean="0"/>
              <a:t> are usually of intermediate composition to </a:t>
            </a:r>
            <a:r>
              <a:rPr lang="en-US" dirty="0" err="1" smtClean="0"/>
              <a:t>felsica</a:t>
            </a:r>
            <a:r>
              <a:rPr lang="en-US" dirty="0" smtClean="0"/>
              <a:t>.</a:t>
            </a:r>
            <a:endParaRPr lang="es-ES" dirty="0"/>
          </a:p>
        </p:txBody>
      </p:sp>
      <p:pic>
        <p:nvPicPr>
          <p:cNvPr id="4" name="Imagen 3"/>
          <p:cNvPicPr>
            <a:picLocks noChangeAspect="1"/>
          </p:cNvPicPr>
          <p:nvPr/>
        </p:nvPicPr>
        <p:blipFill>
          <a:blip r:embed="rId2"/>
          <a:stretch>
            <a:fillRect/>
          </a:stretch>
        </p:blipFill>
        <p:spPr>
          <a:xfrm>
            <a:off x="534319" y="3207605"/>
            <a:ext cx="3511600" cy="2914141"/>
          </a:xfrm>
          <a:prstGeom prst="rect">
            <a:avLst/>
          </a:prstGeom>
        </p:spPr>
      </p:pic>
      <p:pic>
        <p:nvPicPr>
          <p:cNvPr id="5" name="Imagen 4"/>
          <p:cNvPicPr>
            <a:picLocks noChangeAspect="1"/>
          </p:cNvPicPr>
          <p:nvPr/>
        </p:nvPicPr>
        <p:blipFill>
          <a:blip r:embed="rId3"/>
          <a:stretch>
            <a:fillRect/>
          </a:stretch>
        </p:blipFill>
        <p:spPr>
          <a:xfrm>
            <a:off x="4180654" y="3360296"/>
            <a:ext cx="4901609" cy="2914141"/>
          </a:xfrm>
          <a:prstGeom prst="rect">
            <a:avLst/>
          </a:prstGeom>
        </p:spPr>
      </p:pic>
      <p:pic>
        <p:nvPicPr>
          <p:cNvPr id="6" name="Imagen 5"/>
          <p:cNvPicPr>
            <a:picLocks noChangeAspect="1"/>
          </p:cNvPicPr>
          <p:nvPr/>
        </p:nvPicPr>
        <p:blipFill>
          <a:blip r:embed="rId4"/>
          <a:stretch>
            <a:fillRect/>
          </a:stretch>
        </p:blipFill>
        <p:spPr>
          <a:xfrm>
            <a:off x="9536147" y="3360296"/>
            <a:ext cx="2127688" cy="1883827"/>
          </a:xfrm>
          <a:prstGeom prst="rect">
            <a:avLst/>
          </a:prstGeom>
        </p:spPr>
      </p:pic>
    </p:spTree>
    <p:extLst>
      <p:ext uri="{BB962C8B-B14F-4D97-AF65-F5344CB8AC3E}">
        <p14:creationId xmlns:p14="http://schemas.microsoft.com/office/powerpoint/2010/main" val="332650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Zone that was affected by the eruption</a:t>
            </a:r>
            <a:endParaRPr lang="es-ES" dirty="0"/>
          </a:p>
        </p:txBody>
      </p:sp>
      <p:sp>
        <p:nvSpPr>
          <p:cNvPr id="3" name="Marcador de contenido 2"/>
          <p:cNvSpPr>
            <a:spLocks noGrp="1"/>
          </p:cNvSpPr>
          <p:nvPr>
            <p:ph idx="1"/>
          </p:nvPr>
        </p:nvSpPr>
        <p:spPr/>
        <p:txBody>
          <a:bodyPr/>
          <a:lstStyle/>
          <a:p>
            <a:r>
              <a:rPr lang="en-US" dirty="0" smtClean="0"/>
              <a:t>Some of the towns and villages in Italy such as </a:t>
            </a:r>
            <a:r>
              <a:rPr lang="en-US" dirty="0" err="1" smtClean="0"/>
              <a:t>Montesarchio</a:t>
            </a:r>
            <a:r>
              <a:rPr lang="en-US" dirty="0" smtClean="0"/>
              <a:t>, </a:t>
            </a:r>
            <a:r>
              <a:rPr lang="en-US" dirty="0" err="1" smtClean="0"/>
              <a:t>Arpaia</a:t>
            </a:r>
            <a:r>
              <a:rPr lang="en-US" dirty="0" smtClean="0"/>
              <a:t>, </a:t>
            </a:r>
            <a:r>
              <a:rPr lang="en-US" dirty="0" err="1" smtClean="0"/>
              <a:t>Forchia</a:t>
            </a:r>
            <a:r>
              <a:rPr lang="en-US" dirty="0" smtClean="0"/>
              <a:t> and San Martino </a:t>
            </a:r>
            <a:r>
              <a:rPr lang="en-US" dirty="0" err="1" smtClean="0"/>
              <a:t>Sannita</a:t>
            </a:r>
            <a:r>
              <a:rPr lang="en-US" dirty="0" smtClean="0"/>
              <a:t>, and other cities of Campania and its surroundings are built on ignimbrites.</a:t>
            </a:r>
          </a:p>
          <a:p>
            <a:endParaRPr lang="en-US" dirty="0"/>
          </a:p>
          <a:p>
            <a:endParaRPr lang="en-US" dirty="0" smtClean="0"/>
          </a:p>
          <a:p>
            <a:r>
              <a:rPr lang="en-US" dirty="0" err="1" smtClean="0"/>
              <a:t>Ignimbrita</a:t>
            </a:r>
            <a:r>
              <a:rPr lang="en-US" dirty="0" smtClean="0"/>
              <a:t> deposit of</a:t>
            </a:r>
          </a:p>
          <a:p>
            <a:pPr marL="0" indent="0">
              <a:buNone/>
            </a:pPr>
            <a:r>
              <a:rPr lang="en-US" dirty="0" smtClean="0"/>
              <a:t>The Campania and the </a:t>
            </a:r>
            <a:r>
              <a:rPr lang="en-US" dirty="0" err="1" smtClean="0"/>
              <a:t>Giallo</a:t>
            </a:r>
            <a:r>
              <a:rPr lang="en-US" dirty="0" smtClean="0"/>
              <a:t> tuff.</a:t>
            </a:r>
            <a:endParaRPr lang="es-ES" dirty="0"/>
          </a:p>
        </p:txBody>
      </p:sp>
      <p:pic>
        <p:nvPicPr>
          <p:cNvPr id="4" name="Imagen 3"/>
          <p:cNvPicPr>
            <a:picLocks noChangeAspect="1"/>
          </p:cNvPicPr>
          <p:nvPr/>
        </p:nvPicPr>
        <p:blipFill>
          <a:blip r:embed="rId2"/>
          <a:stretch>
            <a:fillRect/>
          </a:stretch>
        </p:blipFill>
        <p:spPr>
          <a:xfrm>
            <a:off x="8506002" y="2768380"/>
            <a:ext cx="3286029" cy="2523963"/>
          </a:xfrm>
          <a:prstGeom prst="rect">
            <a:avLst/>
          </a:prstGeom>
        </p:spPr>
      </p:pic>
      <p:pic>
        <p:nvPicPr>
          <p:cNvPr id="5" name="Imagen 4"/>
          <p:cNvPicPr>
            <a:picLocks noChangeAspect="1"/>
          </p:cNvPicPr>
          <p:nvPr/>
        </p:nvPicPr>
        <p:blipFill>
          <a:blip r:embed="rId3"/>
          <a:stretch>
            <a:fillRect/>
          </a:stretch>
        </p:blipFill>
        <p:spPr>
          <a:xfrm>
            <a:off x="5198344" y="3182323"/>
            <a:ext cx="3105396" cy="2742104"/>
          </a:xfrm>
          <a:prstGeom prst="rect">
            <a:avLst/>
          </a:prstGeom>
        </p:spPr>
      </p:pic>
    </p:spTree>
    <p:extLst>
      <p:ext uri="{BB962C8B-B14F-4D97-AF65-F5344CB8AC3E}">
        <p14:creationId xmlns:p14="http://schemas.microsoft.com/office/powerpoint/2010/main" val="4175340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GRAPH OF THE EXPANSION OF ERUPTION</a:t>
            </a:r>
            <a:endParaRPr lang="es-ES" dirty="0"/>
          </a:p>
        </p:txBody>
      </p:sp>
      <p:sp>
        <p:nvSpPr>
          <p:cNvPr id="3" name="Marcador de contenido 2"/>
          <p:cNvSpPr>
            <a:spLocks noGrp="1"/>
          </p:cNvSpPr>
          <p:nvPr>
            <p:ph idx="1"/>
          </p:nvPr>
        </p:nvSpPr>
        <p:spPr/>
        <p:txBody>
          <a:bodyPr/>
          <a:lstStyle/>
          <a:p>
            <a:r>
              <a:rPr lang="en-US" dirty="0" smtClean="0"/>
              <a:t>Reconstruction of the devastating Campanian ignimbrite eruption 39,000 years ago in Naples.</a:t>
            </a:r>
          </a:p>
          <a:p>
            <a:endParaRPr lang="en-US" dirty="0"/>
          </a:p>
          <a:p>
            <a:pPr lvl="8"/>
            <a:r>
              <a:rPr lang="en-US" dirty="0"/>
              <a:t>                                                                                   In the graph we can see the great</a:t>
            </a:r>
          </a:p>
          <a:p>
            <a:pPr lvl="8"/>
            <a:r>
              <a:rPr lang="en-US" dirty="0"/>
              <a:t>                                              </a:t>
            </a:r>
            <a:r>
              <a:rPr lang="en-US" dirty="0" smtClean="0"/>
              <a:t>                                     the </a:t>
            </a:r>
            <a:r>
              <a:rPr lang="en-US" dirty="0"/>
              <a:t>extent of this eruption because</a:t>
            </a:r>
          </a:p>
          <a:p>
            <a:pPr lvl="8"/>
            <a:r>
              <a:rPr lang="en-US" dirty="0"/>
              <a:t>                                             </a:t>
            </a:r>
            <a:r>
              <a:rPr lang="en-US" dirty="0" smtClean="0"/>
              <a:t>                                      </a:t>
            </a:r>
            <a:r>
              <a:rPr lang="en-US" dirty="0"/>
              <a:t>f</a:t>
            </a:r>
            <a:r>
              <a:rPr lang="en-US" dirty="0" smtClean="0"/>
              <a:t>rom </a:t>
            </a:r>
            <a:r>
              <a:rPr lang="en-US" dirty="0"/>
              <a:t>the region in which we find it reached </a:t>
            </a:r>
            <a:r>
              <a:rPr lang="en-US" dirty="0" smtClean="0"/>
              <a:t>                                                       				                territories </a:t>
            </a:r>
            <a:r>
              <a:rPr lang="en-US" dirty="0"/>
              <a:t>of countries</a:t>
            </a:r>
          </a:p>
          <a:p>
            <a:pPr lvl="8"/>
            <a:r>
              <a:rPr lang="en-US" dirty="0"/>
              <a:t>                                                 </a:t>
            </a:r>
            <a:r>
              <a:rPr lang="en-US" dirty="0" smtClean="0"/>
              <a:t>                                  From </a:t>
            </a:r>
            <a:r>
              <a:rPr lang="en-US" dirty="0"/>
              <a:t>the east like Russia and Ukraine.</a:t>
            </a:r>
            <a:endParaRPr lang="en-US" dirty="0" smtClean="0"/>
          </a:p>
          <a:p>
            <a:pPr lvl="8"/>
            <a:r>
              <a:rPr lang="en-US" dirty="0"/>
              <a:t> </a:t>
            </a:r>
            <a:r>
              <a:rPr lang="en-US" dirty="0" smtClean="0"/>
              <a:t>                                                                                          </a:t>
            </a:r>
            <a:endParaRPr lang="es-ES" dirty="0"/>
          </a:p>
        </p:txBody>
      </p:sp>
      <p:pic>
        <p:nvPicPr>
          <p:cNvPr id="4" name="Imagen 3"/>
          <p:cNvPicPr>
            <a:picLocks noChangeAspect="1"/>
          </p:cNvPicPr>
          <p:nvPr/>
        </p:nvPicPr>
        <p:blipFill>
          <a:blip r:embed="rId2"/>
          <a:stretch>
            <a:fillRect/>
          </a:stretch>
        </p:blipFill>
        <p:spPr>
          <a:xfrm>
            <a:off x="760169" y="2865154"/>
            <a:ext cx="5560034" cy="3481118"/>
          </a:xfrm>
          <a:prstGeom prst="rect">
            <a:avLst/>
          </a:prstGeom>
        </p:spPr>
      </p:pic>
    </p:spTree>
    <p:extLst>
      <p:ext uri="{BB962C8B-B14F-4D97-AF65-F5344CB8AC3E}">
        <p14:creationId xmlns:p14="http://schemas.microsoft.com/office/powerpoint/2010/main" val="72002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
            </a:r>
            <a:br>
              <a:rPr lang="es-ES" dirty="0"/>
            </a:br>
            <a:r>
              <a:rPr lang="es-ES" dirty="0"/>
              <a:t/>
            </a:r>
            <a:br>
              <a:rPr lang="es-ES" dirty="0"/>
            </a:br>
            <a:r>
              <a:rPr lang="es-ES" dirty="0"/>
              <a:t/>
            </a:r>
            <a:br>
              <a:rPr lang="es-ES" dirty="0"/>
            </a:br>
            <a:r>
              <a:rPr lang="es-ES" dirty="0"/>
              <a:t/>
            </a:r>
            <a:br>
              <a:rPr lang="es-ES" dirty="0"/>
            </a:br>
            <a:r>
              <a:rPr lang="es-ES" dirty="0" smtClean="0"/>
              <a:t>CONSEQUENCES</a:t>
            </a:r>
            <a:br>
              <a:rPr lang="es-ES" dirty="0" smtClean="0"/>
            </a:br>
            <a:r>
              <a:rPr lang="es-ES" dirty="0"/>
              <a:t/>
            </a:r>
            <a:br>
              <a:rPr lang="es-ES" dirty="0"/>
            </a:br>
            <a:r>
              <a:rPr lang="es-ES" dirty="0" smtClean="0"/>
              <a:t/>
            </a:r>
            <a:br>
              <a:rPr lang="es-ES" dirty="0" smtClean="0"/>
            </a:br>
            <a:r>
              <a:rPr lang="es-ES" dirty="0"/>
              <a:t/>
            </a:r>
            <a:br>
              <a:rPr lang="es-ES" dirty="0"/>
            </a:br>
            <a:endParaRPr lang="es-ES" dirty="0"/>
          </a:p>
        </p:txBody>
      </p:sp>
      <p:sp>
        <p:nvSpPr>
          <p:cNvPr id="3" name="Marcador de contenido 2"/>
          <p:cNvSpPr>
            <a:spLocks noGrp="1"/>
          </p:cNvSpPr>
          <p:nvPr>
            <p:ph idx="1"/>
          </p:nvPr>
        </p:nvSpPr>
        <p:spPr/>
        <p:txBody>
          <a:bodyPr/>
          <a:lstStyle/>
          <a:p>
            <a:r>
              <a:rPr lang="en-US" dirty="0" smtClean="0"/>
              <a:t>This eruption occurs 39,000 years ago and is considered one of the greatest catastrophes of all time. The eruption is called "</a:t>
            </a:r>
            <a:r>
              <a:rPr lang="en-US" dirty="0" err="1" smtClean="0"/>
              <a:t>Ignimbrita</a:t>
            </a:r>
            <a:r>
              <a:rPr lang="en-US" dirty="0" smtClean="0"/>
              <a:t> </a:t>
            </a:r>
            <a:r>
              <a:rPr lang="en-US" dirty="0" err="1" smtClean="0"/>
              <a:t>Campaniana</a:t>
            </a:r>
            <a:r>
              <a:rPr lang="en-US" dirty="0" smtClean="0"/>
              <a:t>" expelled large amounts of sulfur dioxide to the atmosphere with the harmful consequences for the fauna and flora of the time .</a:t>
            </a:r>
            <a:endParaRPr lang="es-ES" dirty="0"/>
          </a:p>
        </p:txBody>
      </p:sp>
      <p:pic>
        <p:nvPicPr>
          <p:cNvPr id="4" name="Imagen 3"/>
          <p:cNvPicPr>
            <a:picLocks noChangeAspect="1"/>
          </p:cNvPicPr>
          <p:nvPr/>
        </p:nvPicPr>
        <p:blipFill>
          <a:blip r:embed="rId2"/>
          <a:stretch>
            <a:fillRect/>
          </a:stretch>
        </p:blipFill>
        <p:spPr>
          <a:xfrm>
            <a:off x="3539917" y="3305124"/>
            <a:ext cx="4865030" cy="3328704"/>
          </a:xfrm>
          <a:prstGeom prst="rect">
            <a:avLst/>
          </a:prstGeom>
        </p:spPr>
      </p:pic>
    </p:spTree>
    <p:extLst>
      <p:ext uri="{BB962C8B-B14F-4D97-AF65-F5344CB8AC3E}">
        <p14:creationId xmlns:p14="http://schemas.microsoft.com/office/powerpoint/2010/main" val="3936086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FIRST CONSEQUENCE</a:t>
            </a:r>
            <a:endParaRPr lang="es-ES" dirty="0"/>
          </a:p>
        </p:txBody>
      </p:sp>
      <p:sp>
        <p:nvSpPr>
          <p:cNvPr id="3" name="Marcador de contenido 2"/>
          <p:cNvSpPr>
            <a:spLocks noGrp="1"/>
          </p:cNvSpPr>
          <p:nvPr>
            <p:ph idx="1"/>
          </p:nvPr>
        </p:nvSpPr>
        <p:spPr/>
        <p:txBody>
          <a:bodyPr/>
          <a:lstStyle/>
          <a:p>
            <a:r>
              <a:rPr lang="en-US" dirty="0" smtClean="0"/>
              <a:t>This event occurred in two phases during which a total ash volume of about 8 times the volume of Everest was reached between southern Italy and the Siberian plains.</a:t>
            </a:r>
          </a:p>
          <a:p>
            <a:r>
              <a:rPr lang="en-US" dirty="0" smtClean="0"/>
              <a:t>The overlap generated a 44Km high smoke column and 54Km of fall deposits in the nearest areas.</a:t>
            </a:r>
            <a:endParaRPr lang="es-ES" dirty="0"/>
          </a:p>
        </p:txBody>
      </p:sp>
      <p:pic>
        <p:nvPicPr>
          <p:cNvPr id="4" name="Imagen 3"/>
          <p:cNvPicPr>
            <a:picLocks noChangeAspect="1"/>
          </p:cNvPicPr>
          <p:nvPr/>
        </p:nvPicPr>
        <p:blipFill>
          <a:blip r:embed="rId2"/>
          <a:stretch>
            <a:fillRect/>
          </a:stretch>
        </p:blipFill>
        <p:spPr>
          <a:xfrm>
            <a:off x="1853858" y="3907998"/>
            <a:ext cx="3426249" cy="2633700"/>
          </a:xfrm>
          <a:prstGeom prst="rect">
            <a:avLst/>
          </a:prstGeom>
        </p:spPr>
      </p:pic>
      <p:pic>
        <p:nvPicPr>
          <p:cNvPr id="5" name="Imagen 4"/>
          <p:cNvPicPr>
            <a:picLocks noChangeAspect="1"/>
          </p:cNvPicPr>
          <p:nvPr/>
        </p:nvPicPr>
        <p:blipFill>
          <a:blip r:embed="rId3"/>
          <a:stretch>
            <a:fillRect/>
          </a:stretch>
        </p:blipFill>
        <p:spPr>
          <a:xfrm>
            <a:off x="6094959" y="3706150"/>
            <a:ext cx="3493884" cy="2861790"/>
          </a:xfrm>
          <a:prstGeom prst="rect">
            <a:avLst/>
          </a:prstGeom>
        </p:spPr>
      </p:pic>
    </p:spTree>
    <p:extLst>
      <p:ext uri="{BB962C8B-B14F-4D97-AF65-F5344CB8AC3E}">
        <p14:creationId xmlns:p14="http://schemas.microsoft.com/office/powerpoint/2010/main" val="2210118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Con banda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on ba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 band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Con bandas</Template>
  <TotalTime>51</TotalTime>
  <Words>507</Words>
  <Application>Microsoft Office PowerPoint</Application>
  <PresentationFormat>Panorámica</PresentationFormat>
  <Paragraphs>30</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Corbel</vt:lpstr>
      <vt:lpstr>Wingdings</vt:lpstr>
      <vt:lpstr>Con bandas</vt:lpstr>
      <vt:lpstr>    Campania eruption    </vt:lpstr>
      <vt:lpstr>Flange fields and ignimbrite emission</vt:lpstr>
      <vt:lpstr>EXPLOSIVE ERUPTIONS AND TRAINING OF BOILERS IN THE FLÉGREOS FIELDS</vt:lpstr>
      <vt:lpstr>Eruption of the Ignimbrita of Campania</vt:lpstr>
      <vt:lpstr>What is ignimbrita?</vt:lpstr>
      <vt:lpstr>Zone that was affected by the eruption</vt:lpstr>
      <vt:lpstr>GRAPH OF THE EXPANSION OF ERUPTION</vt:lpstr>
      <vt:lpstr>    CONSEQUENCES    </vt:lpstr>
      <vt:lpstr>FIRST CONSEQUENCE</vt:lpstr>
      <vt:lpstr>SECOND CONSEQUENCE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cp:revision>
  <dcterms:created xsi:type="dcterms:W3CDTF">2017-02-26T22:38:59Z</dcterms:created>
  <dcterms:modified xsi:type="dcterms:W3CDTF">2017-03-05T10:08:23Z</dcterms:modified>
</cp:coreProperties>
</file>