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4" r:id="rId9"/>
    <p:sldId id="262"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243356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384589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9367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32196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359417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199743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109837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236940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66841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13970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C53A55-64DB-4855-9191-25EB49F078DD}" type="datetimeFigureOut">
              <a:rPr lang="fr-FR" smtClean="0"/>
              <a:pPr/>
              <a:t>27/12/2017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D755C-C9DC-4ADE-97B2-0E1717F79BA9}" type="slidenum">
              <a:rPr lang="fr-FR" smtClean="0"/>
              <a:pPr/>
              <a:t>‹Nº›</a:t>
            </a:fld>
            <a:endParaRPr lang="fr-FR"/>
          </a:p>
        </p:txBody>
      </p:sp>
    </p:spTree>
    <p:extLst>
      <p:ext uri="{BB962C8B-B14F-4D97-AF65-F5344CB8AC3E}">
        <p14:creationId xmlns:p14="http://schemas.microsoft.com/office/powerpoint/2010/main" val="407450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53A55-64DB-4855-9191-25EB49F078DD}" type="datetimeFigureOut">
              <a:rPr lang="fr-FR" smtClean="0"/>
              <a:pPr/>
              <a:t>27/12/2017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D755C-C9DC-4ADE-97B2-0E1717F79BA9}" type="slidenum">
              <a:rPr lang="fr-FR" smtClean="0"/>
              <a:pPr/>
              <a:t>‹Nº›</a:t>
            </a:fld>
            <a:endParaRPr lang="fr-FR"/>
          </a:p>
        </p:txBody>
      </p:sp>
    </p:spTree>
    <p:extLst>
      <p:ext uri="{BB962C8B-B14F-4D97-AF65-F5344CB8AC3E}">
        <p14:creationId xmlns:p14="http://schemas.microsoft.com/office/powerpoint/2010/main" val="172998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culturetrip.com/europe/italy/articles/exploring-the-art-and-architecture-of-ancient-pompeii/" TargetMode="External"/><Relationship Id="rId2" Type="http://schemas.openxmlformats.org/officeDocument/2006/relationships/hyperlink" Target="https://theculturetrip.com/europe/greece/articles/the-top-10-things-to-do-and-see-in-cret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1956_Amorgos_earthquak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055768" y="6329536"/>
            <a:ext cx="2088232" cy="528464"/>
          </a:xfrm>
        </p:spPr>
        <p:txBody>
          <a:bodyPr>
            <a:normAutofit fontScale="40000" lnSpcReduction="20000"/>
          </a:bodyPr>
          <a:lstStyle/>
          <a:p>
            <a:r>
              <a:rPr lang="fr-FR" dirty="0" smtClean="0"/>
              <a:t>By: </a:t>
            </a:r>
            <a:r>
              <a:rPr lang="fr-FR" dirty="0" err="1" smtClean="0"/>
              <a:t>Flowy</a:t>
            </a:r>
            <a:r>
              <a:rPr lang="fr-FR" dirty="0" smtClean="0"/>
              <a:t>-Ann FONCLAUD </a:t>
            </a:r>
          </a:p>
          <a:p>
            <a:r>
              <a:rPr lang="fr-FR" dirty="0" err="1" smtClean="0"/>
              <a:t>Debora</a:t>
            </a:r>
            <a:r>
              <a:rPr lang="fr-FR" dirty="0" smtClean="0"/>
              <a:t> MANICORD</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9756"/>
            <a:ext cx="5760640" cy="553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757808" y="5387975"/>
            <a:ext cx="7772400" cy="1470025"/>
          </a:xfrm>
        </p:spPr>
        <p:txBody>
          <a:bodyPr/>
          <a:lstStyle/>
          <a:p>
            <a:r>
              <a:rPr lang="fr-FR" b="1" dirty="0" err="1" smtClean="0">
                <a:ln w="18415" cmpd="sng">
                  <a:solidFill>
                    <a:schemeClr val="tx1"/>
                  </a:solidFill>
                  <a:prstDash val="solid"/>
                </a:ln>
                <a:solidFill>
                  <a:schemeClr val="bg1"/>
                </a:solidFill>
                <a:effectLst>
                  <a:outerShdw blurRad="63500" dir="3600000" algn="tl" rotWithShape="0">
                    <a:srgbClr val="000000">
                      <a:alpha val="70000"/>
                    </a:srgbClr>
                  </a:outerShdw>
                </a:effectLst>
              </a:rPr>
              <a:t>Greek</a:t>
            </a:r>
            <a:r>
              <a:rPr lang="fr-FR" b="1" dirty="0" smtClean="0">
                <a:ln w="18415" cmpd="sng">
                  <a:solidFill>
                    <a:schemeClr val="tx1"/>
                  </a:solidFill>
                  <a:prstDash val="solid"/>
                </a:ln>
                <a:solidFill>
                  <a:schemeClr val="bg1"/>
                </a:solidFill>
                <a:effectLst>
                  <a:outerShdw blurRad="63500" dir="3600000" algn="tl" rotWithShape="0">
                    <a:srgbClr val="000000">
                      <a:alpha val="70000"/>
                    </a:srgbClr>
                  </a:outerShdw>
                </a:effectLst>
              </a:rPr>
              <a:t> </a:t>
            </a:r>
            <a:r>
              <a:rPr lang="fr-FR" b="1" dirty="0" err="1" smtClean="0">
                <a:ln w="18415" cmpd="sng">
                  <a:solidFill>
                    <a:schemeClr val="tx1"/>
                  </a:solidFill>
                  <a:prstDash val="solid"/>
                </a:ln>
                <a:solidFill>
                  <a:schemeClr val="bg1"/>
                </a:solidFill>
                <a:effectLst>
                  <a:outerShdw blurRad="63500" dir="3600000" algn="tl" rotWithShape="0">
                    <a:srgbClr val="000000">
                      <a:alpha val="70000"/>
                    </a:srgbClr>
                  </a:outerShdw>
                </a:effectLst>
              </a:rPr>
              <a:t>Volcanoes</a:t>
            </a:r>
            <a:r>
              <a:rPr lang="fr-FR" b="1" dirty="0" smtClean="0">
                <a:ln w="18415" cmpd="sng">
                  <a:solidFill>
                    <a:schemeClr val="tx1"/>
                  </a:solidFill>
                  <a:prstDash val="solid"/>
                </a:ln>
                <a:solidFill>
                  <a:schemeClr val="bg1"/>
                </a:solidFill>
                <a:effectLst>
                  <a:outerShdw blurRad="63500" dir="3600000" algn="tl" rotWithShape="0">
                    <a:srgbClr val="000000">
                      <a:alpha val="70000"/>
                    </a:srgbClr>
                  </a:outerShdw>
                </a:effectLst>
              </a:rPr>
              <a:t> and </a:t>
            </a:r>
            <a:r>
              <a:rPr lang="fr-FR" b="1" dirty="0" err="1" smtClean="0">
                <a:ln w="18415" cmpd="sng">
                  <a:solidFill>
                    <a:schemeClr val="tx1"/>
                  </a:solidFill>
                  <a:prstDash val="solid"/>
                </a:ln>
                <a:solidFill>
                  <a:schemeClr val="bg1"/>
                </a:solidFill>
                <a:effectLst>
                  <a:outerShdw blurRad="63500" dir="3600000" algn="tl" rotWithShape="0">
                    <a:srgbClr val="000000">
                      <a:alpha val="70000"/>
                    </a:srgbClr>
                  </a:outerShdw>
                </a:effectLst>
              </a:rPr>
              <a:t>Earthquakes</a:t>
            </a:r>
            <a:endParaRPr lang="fr-FR" b="1" dirty="0">
              <a:ln w="18415" cmpd="sng">
                <a:solidFill>
                  <a:schemeClr val="tx1"/>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8158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C00000"/>
                </a:solidFill>
                <a:effectLst>
                  <a:outerShdw blurRad="50800" dist="38100" dir="10800000" algn="r" rotWithShape="0">
                    <a:prstClr val="black">
                      <a:alpha val="40000"/>
                    </a:prstClr>
                  </a:outerShdw>
                </a:effectLst>
                <a:latin typeface="Bell MT" pitchFamily="18" charset="0"/>
              </a:rPr>
              <a:t>Greek</a:t>
            </a:r>
            <a:r>
              <a:rPr lang="fr-FR" dirty="0" smtClean="0">
                <a:solidFill>
                  <a:srgbClr val="C00000"/>
                </a:solidFill>
                <a:effectLst>
                  <a:outerShdw blurRad="50800" dist="38100" dir="10800000" algn="r" rotWithShape="0">
                    <a:prstClr val="black">
                      <a:alpha val="40000"/>
                    </a:prstClr>
                  </a:outerShdw>
                </a:effectLst>
                <a:latin typeface="Bell MT" pitchFamily="18" charset="0"/>
              </a:rPr>
              <a:t> </a:t>
            </a:r>
            <a:r>
              <a:rPr lang="fr-FR" dirty="0" err="1" smtClean="0">
                <a:solidFill>
                  <a:srgbClr val="C00000"/>
                </a:solidFill>
                <a:effectLst>
                  <a:outerShdw blurRad="50800" dist="38100" dir="10800000" algn="r" rotWithShape="0">
                    <a:prstClr val="black">
                      <a:alpha val="40000"/>
                    </a:prstClr>
                  </a:outerShdw>
                </a:effectLst>
                <a:latin typeface="Bell MT" pitchFamily="18" charset="0"/>
              </a:rPr>
              <a:t>Volcanoes</a:t>
            </a:r>
            <a:endParaRPr lang="fr-FR" dirty="0">
              <a:solidFill>
                <a:srgbClr val="C00000"/>
              </a:solidFill>
              <a:effectLst>
                <a:outerShdw blurRad="50800" dist="38100" dir="10800000" algn="r" rotWithShape="0">
                  <a:prstClr val="black">
                    <a:alpha val="40000"/>
                  </a:prstClr>
                </a:outerShdw>
              </a:effectLst>
              <a:latin typeface="Bell MT" pitchFamily="18" charset="0"/>
            </a:endParaRPr>
          </a:p>
        </p:txBody>
      </p:sp>
      <p:sp>
        <p:nvSpPr>
          <p:cNvPr id="3" name="Espace réservé du contenu 2"/>
          <p:cNvSpPr>
            <a:spLocks noGrp="1"/>
          </p:cNvSpPr>
          <p:nvPr>
            <p:ph idx="1"/>
          </p:nvPr>
        </p:nvSpPr>
        <p:spPr/>
        <p:txBody>
          <a:bodyPr/>
          <a:lstStyle/>
          <a:p>
            <a:r>
              <a:rPr lang="fr-FR" dirty="0" err="1" smtClean="0"/>
              <a:t>Methana</a:t>
            </a:r>
            <a:endParaRPr lang="fr-FR" dirty="0" smtClean="0"/>
          </a:p>
          <a:p>
            <a:r>
              <a:rPr lang="fr-FR" dirty="0" smtClean="0"/>
              <a:t>Kos</a:t>
            </a:r>
          </a:p>
          <a:p>
            <a:r>
              <a:rPr lang="fr-FR" dirty="0" err="1" smtClean="0"/>
              <a:t>Nisyros</a:t>
            </a:r>
            <a:endParaRPr lang="fr-FR" dirty="0" smtClean="0"/>
          </a:p>
          <a:p>
            <a:r>
              <a:rPr lang="fr-FR" dirty="0" err="1" smtClean="0"/>
              <a:t>Poros</a:t>
            </a:r>
            <a:endParaRPr lang="fr-FR" dirty="0" smtClean="0"/>
          </a:p>
          <a:p>
            <a:r>
              <a:rPr lang="fr-FR" dirty="0" err="1" smtClean="0"/>
              <a:t>Sanntorini</a:t>
            </a:r>
            <a:r>
              <a:rPr lang="fr-FR" dirty="0" smtClean="0"/>
              <a:t>(</a:t>
            </a:r>
            <a:r>
              <a:rPr lang="fr-FR" dirty="0" err="1" smtClean="0"/>
              <a:t>Nea</a:t>
            </a:r>
            <a:r>
              <a:rPr lang="fr-FR" dirty="0" smtClean="0"/>
              <a:t> </a:t>
            </a:r>
            <a:r>
              <a:rPr lang="fr-FR" dirty="0" err="1" smtClean="0"/>
              <a:t>Kameni</a:t>
            </a:r>
            <a:r>
              <a:rPr lang="fr-FR" dirty="0" smtClean="0"/>
              <a:t>)</a:t>
            </a:r>
          </a:p>
          <a:p>
            <a:r>
              <a:rPr lang="fr-FR" dirty="0" smtClean="0"/>
              <a:t>Yali</a:t>
            </a:r>
          </a:p>
          <a:p>
            <a:r>
              <a:rPr lang="fr-FR" dirty="0" err="1" smtClean="0"/>
              <a:t>Aegina</a:t>
            </a:r>
            <a:r>
              <a:rPr lang="fr-FR" dirty="0" smtClean="0"/>
              <a:t> </a:t>
            </a:r>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8" y="1714488"/>
            <a:ext cx="3312368" cy="271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5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Geological</a:t>
            </a:r>
            <a:r>
              <a:rPr lang="fr-FR" i="1" dirty="0"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Genesis</a:t>
            </a:r>
            <a:endParaRPr lang="fr-FR" i="1" dirty="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r>
              <a:rPr lang="fr-FR" dirty="0" smtClean="0"/>
              <a:t>                                 </a:t>
            </a:r>
          </a:p>
          <a:p>
            <a:endParaRPr lang="fr-FR" dirty="0"/>
          </a:p>
          <a:p>
            <a:endParaRPr lang="fr-FR" dirty="0" smtClean="0"/>
          </a:p>
          <a:p>
            <a:endParaRPr lang="fr-FR" dirty="0"/>
          </a:p>
          <a:p>
            <a:endParaRPr lang="fr-FR" dirty="0" smtClean="0"/>
          </a:p>
          <a:p>
            <a:r>
              <a:rPr lang="fr-FR" smtClean="0"/>
              <a:t>Add </a:t>
            </a:r>
            <a:r>
              <a:rPr lang="fr-FR" dirty="0" smtClean="0"/>
              <a:t>vidéo</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0" y="2143116"/>
            <a:ext cx="4165064" cy="431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05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5">
                    <a:lumMod val="50000"/>
                  </a:schemeClr>
                </a:solidFill>
                <a:effectLst>
                  <a:outerShdw blurRad="38100" dist="38100" dir="2700000" algn="tl">
                    <a:srgbClr val="000000">
                      <a:alpha val="43137"/>
                    </a:srgbClr>
                  </a:outerShdw>
                </a:effectLst>
                <a:latin typeface="Baskerville Old Face" pitchFamily="18" charset="0"/>
              </a:rPr>
              <a:t>Volcanic</a:t>
            </a:r>
            <a:r>
              <a:rPr lang="fr-FR" dirty="0" smtClean="0">
                <a:solidFill>
                  <a:schemeClr val="accent5">
                    <a:lumMod val="50000"/>
                  </a:schemeClr>
                </a:solidFill>
                <a:effectLst>
                  <a:outerShdw blurRad="38100" dist="38100" dir="2700000" algn="tl">
                    <a:srgbClr val="000000">
                      <a:alpha val="43137"/>
                    </a:srgbClr>
                  </a:outerShdw>
                </a:effectLst>
                <a:latin typeface="Baskerville Old Face" pitchFamily="18" charset="0"/>
              </a:rPr>
              <a:t> Caldera</a:t>
            </a:r>
            <a:endParaRPr lang="fr-FR" dirty="0">
              <a:solidFill>
                <a:schemeClr val="accent5">
                  <a:lumMod val="50000"/>
                </a:schemeClr>
              </a:solidFill>
              <a:effectLst>
                <a:outerShdw blurRad="38100" dist="38100" dir="2700000" algn="tl">
                  <a:srgbClr val="000000">
                    <a:alpha val="43137"/>
                  </a:srgbClr>
                </a:outerShdw>
              </a:effectLst>
              <a:latin typeface="Baskerville Old Face" pitchFamily="18" charset="0"/>
            </a:endParaRPr>
          </a:p>
        </p:txBody>
      </p:sp>
      <p:sp>
        <p:nvSpPr>
          <p:cNvPr id="3" name="Espace réservé du contenu 2"/>
          <p:cNvSpPr>
            <a:spLocks noGrp="1"/>
          </p:cNvSpPr>
          <p:nvPr>
            <p:ph idx="1"/>
          </p:nvPr>
        </p:nvSpPr>
        <p:spPr>
          <a:xfrm>
            <a:off x="457200" y="1600200"/>
            <a:ext cx="8229600" cy="4925144"/>
          </a:xfrm>
        </p:spPr>
        <p:txBody>
          <a:bodyPr>
            <a:noAutofit/>
          </a:bodyPr>
          <a:lstStyle/>
          <a:p>
            <a:r>
              <a:rPr lang="en-US" sz="1800" dirty="0"/>
              <a:t>T</a:t>
            </a:r>
            <a:r>
              <a:rPr lang="en-US" sz="1800" dirty="0" smtClean="0"/>
              <a:t>he largest known eruption happened about 3500 years ago and shaped the caldera we know today, which is considered one of the most beautiful in the world and which attracts hundreds of thousands of visitors every year, who come to admire the splendor of the sunset from </a:t>
            </a:r>
            <a:r>
              <a:rPr lang="en-US" sz="1800" dirty="0" err="1" smtClean="0"/>
              <a:t>Oia</a:t>
            </a:r>
            <a:r>
              <a:rPr lang="en-US" sz="1800" dirty="0" smtClean="0"/>
              <a:t>.</a:t>
            </a:r>
          </a:p>
          <a:p>
            <a:r>
              <a:rPr lang="en-US" sz="1800" dirty="0" err="1"/>
              <a:t>Santorini’s</a:t>
            </a:r>
            <a:r>
              <a:rPr lang="en-US" sz="1800" dirty="0"/>
              <a:t> half-moon-shaped bay is the center of the caldera (a cauldron-like volcanic depression), which collapsed after a volcanic eruption during the </a:t>
            </a:r>
            <a:r>
              <a:rPr lang="en-US" sz="1800" dirty="0">
                <a:hlinkClick r:id="rId2"/>
              </a:rPr>
              <a:t>Minoan civilization</a:t>
            </a:r>
            <a:r>
              <a:rPr lang="en-US" sz="1800" dirty="0"/>
              <a:t>, eventually leading to their decline, just like </a:t>
            </a:r>
            <a:r>
              <a:rPr lang="en-US" sz="1800" dirty="0">
                <a:hlinkClick r:id="rId3"/>
              </a:rPr>
              <a:t>Pompeii</a:t>
            </a:r>
            <a:endParaRPr lang="fr-FR" sz="1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778868"/>
            <a:ext cx="4074637" cy="254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22" y="3778868"/>
            <a:ext cx="2619222" cy="282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01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ln>
                  <a:solidFill>
                    <a:schemeClr val="accent6">
                      <a:lumMod val="50000"/>
                    </a:schemeClr>
                  </a:solidFill>
                </a:ln>
                <a:effectLst>
                  <a:outerShdw blurRad="38100" dist="38100" dir="2700000" algn="tl">
                    <a:srgbClr val="000000">
                      <a:alpha val="43137"/>
                    </a:srgbClr>
                  </a:outerShdw>
                </a:effectLst>
                <a:latin typeface="Bell MT" pitchFamily="18" charset="0"/>
              </a:rPr>
              <a:t>Minoan</a:t>
            </a:r>
            <a:r>
              <a:rPr lang="fr-FR" dirty="0" smtClean="0">
                <a:ln>
                  <a:solidFill>
                    <a:schemeClr val="accent6">
                      <a:lumMod val="50000"/>
                    </a:schemeClr>
                  </a:solidFill>
                </a:ln>
                <a:effectLst>
                  <a:outerShdw blurRad="38100" dist="38100" dir="2700000" algn="tl">
                    <a:srgbClr val="000000">
                      <a:alpha val="43137"/>
                    </a:srgbClr>
                  </a:outerShdw>
                </a:effectLst>
                <a:latin typeface="Bell MT" pitchFamily="18" charset="0"/>
              </a:rPr>
              <a:t> Eruption</a:t>
            </a:r>
            <a:endParaRPr lang="fr-FR" dirty="0">
              <a:ln>
                <a:solidFill>
                  <a:schemeClr val="accent6">
                    <a:lumMod val="50000"/>
                  </a:schemeClr>
                </a:solidFill>
              </a:ln>
              <a:effectLst>
                <a:outerShdw blurRad="38100" dist="38100" dir="2700000" algn="tl">
                  <a:srgbClr val="000000">
                    <a:alpha val="43137"/>
                  </a:srgbClr>
                </a:outerShdw>
              </a:effectLst>
              <a:latin typeface="Bell MT" pitchFamily="18"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4608512" cy="5040560"/>
          </a:xfrm>
          <a:prstGeom prst="rect">
            <a:avLst/>
          </a:prstGeom>
          <a:noFill/>
          <a:ln>
            <a:noFill/>
          </a:ln>
        </p:spPr>
      </p:pic>
      <p:pic>
        <p:nvPicPr>
          <p:cNvPr id="5" name="Espace réservé du contenu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3754760" cy="3600400"/>
          </a:xfrm>
          <a:prstGeom prst="rect">
            <a:avLst/>
          </a:prstGeom>
          <a:noFill/>
          <a:ln>
            <a:noFill/>
          </a:ln>
        </p:spPr>
      </p:pic>
    </p:spTree>
    <p:extLst>
      <p:ext uri="{BB962C8B-B14F-4D97-AF65-F5344CB8AC3E}">
        <p14:creationId xmlns:p14="http://schemas.microsoft.com/office/powerpoint/2010/main" val="348092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The </a:t>
            </a:r>
            <a:r>
              <a:rPr lang="fr-FR" dirty="0" err="1" smtClean="0"/>
              <a:t>Mycenaean</a:t>
            </a:r>
            <a:r>
              <a:rPr lang="fr-FR" dirty="0" smtClean="0"/>
              <a:t> </a:t>
            </a:r>
            <a:r>
              <a:rPr lang="fr-FR" dirty="0" err="1" smtClean="0"/>
              <a:t>Pompei</a:t>
            </a:r>
            <a:r>
              <a:rPr lang="fr-FR" dirty="0" smtClean="0"/>
              <a:t> »</a:t>
            </a:r>
            <a:endParaRPr lang="fr-FR" dirty="0"/>
          </a:p>
        </p:txBody>
      </p:sp>
      <p:sp>
        <p:nvSpPr>
          <p:cNvPr id="3" name="Espace réservé du contenu 2"/>
          <p:cNvSpPr>
            <a:spLocks noGrp="1"/>
          </p:cNvSpPr>
          <p:nvPr>
            <p:ph idx="1"/>
          </p:nvPr>
        </p:nvSpPr>
        <p:spPr/>
        <p:txBody>
          <a:bodyPr>
            <a:normAutofit fontScale="92500" lnSpcReduction="10000"/>
          </a:bodyPr>
          <a:lstStyle/>
          <a:p>
            <a:r>
              <a:rPr lang="en-US" dirty="0" smtClean="0"/>
              <a:t>“</a:t>
            </a:r>
            <a:r>
              <a:rPr lang="en-US" dirty="0" err="1" smtClean="0"/>
              <a:t>nuées</a:t>
            </a:r>
            <a:r>
              <a:rPr lang="en-US" dirty="0" smtClean="0"/>
              <a:t> </a:t>
            </a:r>
            <a:r>
              <a:rPr lang="en-US" dirty="0" err="1" smtClean="0"/>
              <a:t>ardentes</a:t>
            </a:r>
            <a:r>
              <a:rPr lang="en-US" dirty="0" smtClean="0"/>
              <a:t>” were released through a “split” in the cone wall, of limited area, generating a high velocity jet of tephra fluidized in a red hot gas stream. Such a jet is immensely destructive and lethal, causing death by pulmonary </a:t>
            </a:r>
            <a:r>
              <a:rPr lang="en-US" dirty="0" err="1" smtClean="0"/>
              <a:t>oedema</a:t>
            </a:r>
            <a:r>
              <a:rPr lang="en-US" dirty="0" smtClean="0"/>
              <a:t>. The shape (like a blowtorch) and course of the ash fallout, as measured by deep sea cores, shows that these </a:t>
            </a:r>
            <a:r>
              <a:rPr lang="en-US" dirty="0" err="1" smtClean="0"/>
              <a:t>nuées</a:t>
            </a:r>
            <a:r>
              <a:rPr lang="en-US" dirty="0" smtClean="0"/>
              <a:t> </a:t>
            </a:r>
            <a:r>
              <a:rPr lang="en-US" dirty="0" err="1" smtClean="0"/>
              <a:t>ardentes</a:t>
            </a:r>
            <a:r>
              <a:rPr lang="en-US" dirty="0" smtClean="0"/>
              <a:t> passed over the eastern part of Crete, causing severe destruction and depopulation.</a:t>
            </a:r>
            <a:endParaRPr lang="fr-FR" dirty="0"/>
          </a:p>
        </p:txBody>
      </p:sp>
    </p:spTree>
    <p:extLst>
      <p:ext uri="{BB962C8B-B14F-4D97-AF65-F5344CB8AC3E}">
        <p14:creationId xmlns:p14="http://schemas.microsoft.com/office/powerpoint/2010/main" val="78013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Greek</a:t>
            </a:r>
            <a:r>
              <a:rPr lang="fr-FR" dirty="0"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 </a:t>
            </a:r>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Earthquakes</a:t>
            </a:r>
            <a:endParaRPr lang="fr-FR" dirty="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17" y="1430327"/>
            <a:ext cx="868886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3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Greek</a:t>
            </a:r>
            <a:r>
              <a:rPr lang="fr-FR" dirty="0"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 </a:t>
            </a:r>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Earthquakes</a:t>
            </a:r>
            <a:endParaRPr lang="fr-FR" dirty="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5" name="Espace réservé du contenu 4"/>
          <p:cNvSpPr>
            <a:spLocks noGrp="1"/>
          </p:cNvSpPr>
          <p:nvPr>
            <p:ph idx="1"/>
          </p:nvPr>
        </p:nvSpPr>
        <p:spPr/>
        <p:txBody>
          <a:bodyPr/>
          <a:lstStyle/>
          <a:p>
            <a:r>
              <a:rPr lang="en-US" dirty="0"/>
              <a:t> In 1956, an </a:t>
            </a:r>
            <a:r>
              <a:rPr lang="en-US" dirty="0">
                <a:hlinkClick r:id="rId2"/>
              </a:rPr>
              <a:t>earthquake</a:t>
            </a:r>
            <a:r>
              <a:rPr lang="en-US" dirty="0"/>
              <a:t> struck the island, which led to the collapse of the volcano’s magma chamber. The disaster also destroyed over 2,000 houses.</a:t>
            </a:r>
            <a:endParaRPr lang="fr-FR"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13" r="778" b="2214"/>
          <a:stretch/>
        </p:blipFill>
        <p:spPr bwMode="auto">
          <a:xfrm>
            <a:off x="179512" y="3768541"/>
            <a:ext cx="8583078" cy="292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56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err="1"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Geological</a:t>
            </a:r>
            <a:r>
              <a:rPr lang="fr-FR" i="1" dirty="0"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Genesis of </a:t>
            </a:r>
            <a:r>
              <a:rPr lang="fr-FR" i="1" dirty="0" err="1"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earthquakes</a:t>
            </a:r>
            <a:endParaRPr lang="fr-FR" i="1" dirty="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85000" lnSpcReduction="10000"/>
          </a:bodyPr>
          <a:lstStyle/>
          <a:p>
            <a:r>
              <a:rPr lang="fr-FR" sz="2600" dirty="0"/>
              <a:t>The </a:t>
            </a:r>
            <a:r>
              <a:rPr lang="fr-FR" sz="2600" dirty="0" err="1"/>
              <a:t>high</a:t>
            </a:r>
            <a:r>
              <a:rPr lang="fr-FR" sz="2600" dirty="0"/>
              <a:t> </a:t>
            </a:r>
            <a:r>
              <a:rPr lang="fr-FR" sz="2600" dirty="0" err="1"/>
              <a:t>seismic</a:t>
            </a:r>
            <a:r>
              <a:rPr lang="fr-FR" sz="2600" dirty="0"/>
              <a:t> </a:t>
            </a:r>
            <a:r>
              <a:rPr lang="fr-FR" sz="2600" dirty="0" err="1"/>
              <a:t>activity</a:t>
            </a:r>
            <a:r>
              <a:rPr lang="fr-FR" sz="2600" dirty="0"/>
              <a:t> of the country </a:t>
            </a:r>
            <a:r>
              <a:rPr lang="fr-FR" sz="2600" dirty="0" err="1"/>
              <a:t>is</a:t>
            </a:r>
            <a:r>
              <a:rPr lang="fr-FR" sz="2600" dirty="0"/>
              <a:t> due to the </a:t>
            </a:r>
            <a:r>
              <a:rPr lang="fr-FR" sz="2600" dirty="0" err="1"/>
              <a:t>fact</a:t>
            </a:r>
            <a:r>
              <a:rPr lang="fr-FR" sz="2600" dirty="0"/>
              <a:t> </a:t>
            </a:r>
            <a:r>
              <a:rPr lang="fr-FR" sz="2600" dirty="0" err="1"/>
              <a:t>that</a:t>
            </a:r>
            <a:r>
              <a:rPr lang="fr-FR" sz="2600" dirty="0"/>
              <a:t> </a:t>
            </a:r>
            <a:r>
              <a:rPr lang="fr-FR" sz="2600" dirty="0" err="1"/>
              <a:t>it</a:t>
            </a:r>
            <a:r>
              <a:rPr lang="fr-FR" sz="2600" dirty="0"/>
              <a:t> </a:t>
            </a:r>
            <a:r>
              <a:rPr lang="fr-FR" sz="2600" dirty="0" err="1"/>
              <a:t>is</a:t>
            </a:r>
            <a:r>
              <a:rPr lang="fr-FR" sz="2600" dirty="0"/>
              <a:t> </a:t>
            </a:r>
            <a:r>
              <a:rPr lang="fr-FR" sz="2600" dirty="0" err="1"/>
              <a:t>located</a:t>
            </a:r>
            <a:r>
              <a:rPr lang="fr-FR" sz="2600" dirty="0"/>
              <a:t> </a:t>
            </a:r>
            <a:r>
              <a:rPr lang="fr-FR" sz="2600" dirty="0" err="1"/>
              <a:t>at</a:t>
            </a:r>
            <a:r>
              <a:rPr lang="fr-FR" sz="2600" dirty="0"/>
              <a:t> the </a:t>
            </a:r>
            <a:r>
              <a:rPr lang="fr-FR" sz="2600" dirty="0" err="1"/>
              <a:t>boundary</a:t>
            </a:r>
            <a:r>
              <a:rPr lang="fr-FR" sz="2600" dirty="0"/>
              <a:t> of the </a:t>
            </a:r>
            <a:r>
              <a:rPr lang="fr-FR" sz="2600" dirty="0" err="1"/>
              <a:t>Africa-Eurasia</a:t>
            </a:r>
            <a:r>
              <a:rPr lang="fr-FR" sz="2600" dirty="0"/>
              <a:t> convergence. </a:t>
            </a:r>
            <a:r>
              <a:rPr lang="fr-FR" sz="2600" dirty="0" err="1"/>
              <a:t>Within</a:t>
            </a:r>
            <a:r>
              <a:rPr lang="fr-FR" sz="2600" dirty="0"/>
              <a:t> </a:t>
            </a:r>
            <a:r>
              <a:rPr lang="fr-FR" sz="2600" dirty="0" err="1"/>
              <a:t>this</a:t>
            </a:r>
            <a:r>
              <a:rPr lang="fr-FR" sz="2600" dirty="0"/>
              <a:t> </a:t>
            </a:r>
            <a:r>
              <a:rPr lang="fr-FR" sz="2600" dirty="0" err="1"/>
              <a:t>framework</a:t>
            </a:r>
            <a:r>
              <a:rPr lang="fr-FR" sz="2600" dirty="0"/>
              <a:t>, the </a:t>
            </a:r>
            <a:r>
              <a:rPr lang="fr-FR" sz="2600" dirty="0" err="1"/>
              <a:t>Anatolian</a:t>
            </a:r>
            <a:r>
              <a:rPr lang="fr-FR" sz="2600" dirty="0"/>
              <a:t> plate </a:t>
            </a:r>
            <a:r>
              <a:rPr lang="fr-FR" sz="2600" dirty="0" err="1"/>
              <a:t>rotates</a:t>
            </a:r>
            <a:r>
              <a:rPr lang="fr-FR" sz="2600" dirty="0"/>
              <a:t> </a:t>
            </a:r>
            <a:r>
              <a:rPr lang="fr-FR" sz="2600" dirty="0" err="1"/>
              <a:t>counterclockwise</a:t>
            </a:r>
            <a:r>
              <a:rPr lang="fr-FR" sz="2600" dirty="0"/>
              <a:t>(fig. 1). </a:t>
            </a:r>
            <a:r>
              <a:rPr lang="fr-FR" sz="2600" dirty="0" err="1"/>
              <a:t>From</a:t>
            </a:r>
            <a:r>
              <a:rPr lang="fr-FR" sz="2600" dirty="0"/>
              <a:t> the </a:t>
            </a:r>
            <a:r>
              <a:rPr lang="fr-FR" sz="2600" dirty="0" err="1"/>
              <a:t>west</a:t>
            </a:r>
            <a:r>
              <a:rPr lang="fr-FR" sz="2600" dirty="0"/>
              <a:t>, the </a:t>
            </a:r>
            <a:r>
              <a:rPr lang="fr-FR" sz="2600" dirty="0" err="1"/>
              <a:t>Adria</a:t>
            </a:r>
            <a:r>
              <a:rPr lang="fr-FR" sz="2600" dirty="0"/>
              <a:t> </a:t>
            </a:r>
            <a:r>
              <a:rPr lang="fr-FR" sz="2600" dirty="0" err="1"/>
              <a:t>microplate</a:t>
            </a:r>
            <a:r>
              <a:rPr lang="fr-FR" sz="2600" dirty="0"/>
              <a:t> </a:t>
            </a:r>
            <a:r>
              <a:rPr lang="fr-FR" sz="2600" dirty="0" err="1"/>
              <a:t>rotates</a:t>
            </a:r>
            <a:r>
              <a:rPr lang="fr-FR" sz="2600" dirty="0"/>
              <a:t> </a:t>
            </a:r>
            <a:r>
              <a:rPr lang="fr-FR" sz="2600" dirty="0" err="1"/>
              <a:t>counterclockwise</a:t>
            </a:r>
            <a:r>
              <a:rPr lang="fr-FR" sz="2600" dirty="0"/>
              <a:t>. As a </a:t>
            </a:r>
            <a:r>
              <a:rPr lang="fr-FR" sz="2600" dirty="0" err="1"/>
              <a:t>consequence</a:t>
            </a:r>
            <a:r>
              <a:rPr lang="fr-FR" sz="2600" dirty="0"/>
              <a:t>, the </a:t>
            </a:r>
            <a:r>
              <a:rPr lang="fr-FR" sz="2600" dirty="0" err="1"/>
              <a:t>Aegean</a:t>
            </a:r>
            <a:r>
              <a:rPr lang="fr-FR" sz="2600" dirty="0"/>
              <a:t> </a:t>
            </a:r>
            <a:r>
              <a:rPr lang="fr-FR" sz="2600" dirty="0" err="1"/>
              <a:t>microplate</a:t>
            </a:r>
            <a:r>
              <a:rPr lang="fr-FR" sz="2600" dirty="0"/>
              <a:t> moves </a:t>
            </a:r>
            <a:r>
              <a:rPr lang="fr-FR" sz="2600" dirty="0" err="1"/>
              <a:t>fast</a:t>
            </a:r>
            <a:r>
              <a:rPr lang="fr-FR" sz="2600" dirty="0"/>
              <a:t> </a:t>
            </a:r>
            <a:r>
              <a:rPr lang="fr-FR" sz="2600" dirty="0" err="1"/>
              <a:t>towards</a:t>
            </a:r>
            <a:r>
              <a:rPr lang="fr-FR" sz="2600" dirty="0"/>
              <a:t> SW. The </a:t>
            </a:r>
            <a:r>
              <a:rPr lang="fr-FR" sz="2600" dirty="0" err="1"/>
              <a:t>external</a:t>
            </a:r>
            <a:r>
              <a:rPr lang="fr-FR" sz="2600" dirty="0"/>
              <a:t> </a:t>
            </a:r>
            <a:r>
              <a:rPr lang="fr-FR" sz="2600" dirty="0" err="1"/>
              <a:t>Aegean</a:t>
            </a:r>
            <a:r>
              <a:rPr lang="fr-FR" sz="2600" dirty="0"/>
              <a:t> area </a:t>
            </a:r>
            <a:r>
              <a:rPr lang="fr-FR" sz="2600" dirty="0" err="1"/>
              <a:t>is</a:t>
            </a:r>
            <a:r>
              <a:rPr lang="fr-FR" sz="2600" dirty="0"/>
              <a:t> </a:t>
            </a:r>
            <a:r>
              <a:rPr lang="fr-FR" sz="2600" dirty="0" err="1"/>
              <a:t>subject</a:t>
            </a:r>
            <a:r>
              <a:rPr lang="fr-FR" sz="2600" dirty="0"/>
              <a:t> to a </a:t>
            </a:r>
            <a:r>
              <a:rPr lang="fr-FR" sz="2600" dirty="0" err="1"/>
              <a:t>general</a:t>
            </a:r>
            <a:r>
              <a:rPr lang="fr-FR" sz="2600" dirty="0"/>
              <a:t> </a:t>
            </a:r>
            <a:r>
              <a:rPr lang="fr-FR" sz="2600" dirty="0" err="1"/>
              <a:t>compressional</a:t>
            </a:r>
            <a:r>
              <a:rPr lang="fr-FR" sz="2600" dirty="0"/>
              <a:t> stress </a:t>
            </a:r>
            <a:r>
              <a:rPr lang="fr-FR" sz="2600" dirty="0" err="1"/>
              <a:t>field</a:t>
            </a:r>
            <a:r>
              <a:rPr lang="fr-FR" sz="2600" dirty="0"/>
              <a:t> and the </a:t>
            </a:r>
            <a:r>
              <a:rPr lang="fr-FR" sz="2600" dirty="0" err="1"/>
              <a:t>inner</a:t>
            </a:r>
            <a:r>
              <a:rPr lang="fr-FR" sz="2600" dirty="0"/>
              <a:t> </a:t>
            </a:r>
            <a:r>
              <a:rPr lang="fr-FR" sz="2600" dirty="0" err="1"/>
              <a:t>Aegean</a:t>
            </a:r>
            <a:r>
              <a:rPr lang="fr-FR" sz="2600" dirty="0"/>
              <a:t> area </a:t>
            </a:r>
            <a:r>
              <a:rPr lang="fr-FR" sz="2600" dirty="0" err="1"/>
              <a:t>experiences</a:t>
            </a:r>
            <a:r>
              <a:rPr lang="fr-FR" sz="2600" dirty="0"/>
              <a:t> a </a:t>
            </a:r>
            <a:r>
              <a:rPr lang="fr-FR" sz="2600" dirty="0" err="1"/>
              <a:t>general</a:t>
            </a:r>
            <a:r>
              <a:rPr lang="fr-FR" sz="2600" dirty="0"/>
              <a:t> </a:t>
            </a:r>
            <a:r>
              <a:rPr lang="fr-FR" sz="2600" dirty="0" err="1"/>
              <a:t>extensional</a:t>
            </a:r>
            <a:r>
              <a:rPr lang="fr-FR" sz="2600" dirty="0"/>
              <a:t> stress </a:t>
            </a:r>
            <a:r>
              <a:rPr lang="fr-FR" sz="2600" dirty="0" err="1"/>
              <a:t>field</a:t>
            </a:r>
            <a:r>
              <a:rPr lang="fr-FR" sz="2600" dirty="0"/>
              <a:t>.</a:t>
            </a:r>
          </a:p>
          <a:p>
            <a:r>
              <a:rPr lang="fr-FR" sz="2600" dirty="0" err="1"/>
              <a:t>Many</a:t>
            </a:r>
            <a:r>
              <a:rPr lang="fr-FR" sz="2600" dirty="0"/>
              <a:t> of the </a:t>
            </a:r>
            <a:r>
              <a:rPr lang="fr-FR" sz="2600" dirty="0" err="1"/>
              <a:t>quakes</a:t>
            </a:r>
            <a:r>
              <a:rPr lang="fr-FR" sz="2600" dirty="0"/>
              <a:t> </a:t>
            </a:r>
            <a:r>
              <a:rPr lang="fr-FR" sz="2600" dirty="0" err="1"/>
              <a:t>that</a:t>
            </a:r>
            <a:r>
              <a:rPr lang="fr-FR" sz="2600" dirty="0"/>
              <a:t> </a:t>
            </a:r>
            <a:r>
              <a:rPr lang="fr-FR" sz="2600" dirty="0" err="1"/>
              <a:t>strike</a:t>
            </a:r>
            <a:r>
              <a:rPr lang="fr-FR" sz="2600" dirty="0"/>
              <a:t> </a:t>
            </a:r>
            <a:r>
              <a:rPr lang="fr-FR" sz="2600" dirty="0" err="1"/>
              <a:t>Greece</a:t>
            </a:r>
            <a:r>
              <a:rPr lang="fr-FR" sz="2600" dirty="0"/>
              <a:t> have </a:t>
            </a:r>
            <a:r>
              <a:rPr lang="fr-FR" sz="2600" dirty="0" err="1"/>
              <a:t>their</a:t>
            </a:r>
            <a:r>
              <a:rPr lang="fr-FR" sz="2600" dirty="0"/>
              <a:t> </a:t>
            </a:r>
            <a:r>
              <a:rPr lang="fr-FR" sz="2600" dirty="0" err="1"/>
              <a:t>epicenters</a:t>
            </a:r>
            <a:r>
              <a:rPr lang="fr-FR" sz="2600" dirty="0"/>
              <a:t> </a:t>
            </a:r>
            <a:r>
              <a:rPr lang="fr-FR" sz="2600" dirty="0" err="1"/>
              <a:t>under</a:t>
            </a:r>
            <a:r>
              <a:rPr lang="fr-FR" sz="2600" dirty="0"/>
              <a:t> the </a:t>
            </a:r>
            <a:r>
              <a:rPr lang="fr-FR" sz="2600" dirty="0" err="1"/>
              <a:t>sea.While</a:t>
            </a:r>
            <a:r>
              <a:rPr lang="fr-FR" sz="2600" dirty="0"/>
              <a:t> </a:t>
            </a:r>
            <a:r>
              <a:rPr lang="fr-FR" sz="2600" dirty="0" err="1"/>
              <a:t>these</a:t>
            </a:r>
            <a:r>
              <a:rPr lang="fr-FR" sz="2600" dirty="0"/>
              <a:t> </a:t>
            </a:r>
            <a:r>
              <a:rPr lang="fr-FR" sz="2600" dirty="0" err="1"/>
              <a:t>can</a:t>
            </a:r>
            <a:r>
              <a:rPr lang="fr-FR" sz="2600" dirty="0"/>
              <a:t> </a:t>
            </a:r>
            <a:r>
              <a:rPr lang="fr-FR" sz="2600" dirty="0" err="1"/>
              <a:t>shake</a:t>
            </a:r>
            <a:r>
              <a:rPr lang="fr-FR" sz="2600" dirty="0"/>
              <a:t> up </a:t>
            </a:r>
            <a:r>
              <a:rPr lang="fr-FR" sz="2600" dirty="0" err="1"/>
              <a:t>surrounding</a:t>
            </a:r>
            <a:r>
              <a:rPr lang="fr-FR" sz="2600" dirty="0"/>
              <a:t> </a:t>
            </a:r>
            <a:r>
              <a:rPr lang="fr-FR" sz="2600" dirty="0" err="1"/>
              <a:t>islands</a:t>
            </a:r>
            <a:r>
              <a:rPr lang="fr-FR" sz="2600" dirty="0"/>
              <a:t>, </a:t>
            </a:r>
            <a:r>
              <a:rPr lang="fr-FR" sz="2600" dirty="0" err="1"/>
              <a:t>they</a:t>
            </a:r>
            <a:r>
              <a:rPr lang="fr-FR" sz="2600" dirty="0"/>
              <a:t> </a:t>
            </a:r>
            <a:r>
              <a:rPr lang="fr-FR" sz="2600" dirty="0" err="1"/>
              <a:t>rarely</a:t>
            </a:r>
            <a:r>
              <a:rPr lang="fr-FR" sz="2600" dirty="0"/>
              <a:t> cause </a:t>
            </a:r>
            <a:r>
              <a:rPr lang="fr-FR" sz="2600" dirty="0" err="1"/>
              <a:t>severe</a:t>
            </a:r>
            <a:r>
              <a:rPr lang="fr-FR" sz="2600" dirty="0"/>
              <a:t> damage. The </a:t>
            </a:r>
            <a:r>
              <a:rPr lang="fr-FR" sz="2600" dirty="0" err="1"/>
              <a:t>ancient</a:t>
            </a:r>
            <a:r>
              <a:rPr lang="fr-FR" sz="2600" dirty="0"/>
              <a:t> </a:t>
            </a:r>
            <a:r>
              <a:rPr lang="fr-FR" sz="2600" dirty="0" err="1"/>
              <a:t>Greeks</a:t>
            </a:r>
            <a:r>
              <a:rPr lang="fr-FR" sz="2600" dirty="0"/>
              <a:t> </a:t>
            </a:r>
            <a:r>
              <a:rPr lang="fr-FR" sz="2600" dirty="0" err="1"/>
              <a:t>attributed</a:t>
            </a:r>
            <a:r>
              <a:rPr lang="fr-FR" sz="2600" dirty="0"/>
              <a:t> </a:t>
            </a:r>
            <a:r>
              <a:rPr lang="fr-FR" sz="2600" dirty="0" err="1"/>
              <a:t>earthquakes</a:t>
            </a:r>
            <a:r>
              <a:rPr lang="fr-FR" sz="2600" dirty="0"/>
              <a:t> to the </a:t>
            </a:r>
            <a:r>
              <a:rPr lang="fr-FR" sz="2600" dirty="0" err="1"/>
              <a:t>God</a:t>
            </a:r>
            <a:r>
              <a:rPr lang="fr-FR" sz="2600" dirty="0"/>
              <a:t> of the </a:t>
            </a:r>
            <a:r>
              <a:rPr lang="fr-FR" sz="2600" dirty="0" err="1"/>
              <a:t>Sea</a:t>
            </a:r>
            <a:r>
              <a:rPr lang="fr-FR" sz="2600" dirty="0"/>
              <a:t>, </a:t>
            </a:r>
            <a:r>
              <a:rPr lang="fr-FR" sz="2600" dirty="0" err="1"/>
              <a:t>Poseidon</a:t>
            </a:r>
            <a:r>
              <a:rPr lang="fr-FR" sz="2600" dirty="0"/>
              <a:t>, </a:t>
            </a:r>
            <a:r>
              <a:rPr lang="fr-FR" sz="2600" dirty="0" err="1"/>
              <a:t>perhaps</a:t>
            </a:r>
            <a:r>
              <a:rPr lang="fr-FR" sz="2600" dirty="0"/>
              <a:t> </a:t>
            </a:r>
            <a:r>
              <a:rPr lang="fr-FR" sz="2600" dirty="0" err="1"/>
              <a:t>because</a:t>
            </a:r>
            <a:r>
              <a:rPr lang="fr-FR" sz="2600" dirty="0"/>
              <a:t> </a:t>
            </a:r>
            <a:r>
              <a:rPr lang="fr-FR" sz="2600" dirty="0" err="1"/>
              <a:t>so</a:t>
            </a:r>
            <a:r>
              <a:rPr lang="fr-FR" sz="2600" dirty="0"/>
              <a:t> </a:t>
            </a:r>
            <a:r>
              <a:rPr lang="fr-FR" sz="2600" dirty="0" err="1"/>
              <a:t>many</a:t>
            </a:r>
            <a:r>
              <a:rPr lang="fr-FR" sz="2600" dirty="0"/>
              <a:t> of </a:t>
            </a:r>
            <a:r>
              <a:rPr lang="fr-FR" sz="2600" dirty="0" err="1"/>
              <a:t>them</a:t>
            </a:r>
            <a:r>
              <a:rPr lang="fr-FR" sz="2600" dirty="0"/>
              <a:t> </a:t>
            </a:r>
            <a:r>
              <a:rPr lang="fr-FR" sz="2600" dirty="0" err="1"/>
              <a:t>were</a:t>
            </a:r>
            <a:r>
              <a:rPr lang="fr-FR" sz="2600" dirty="0"/>
              <a:t> </a:t>
            </a:r>
            <a:r>
              <a:rPr lang="fr-FR" sz="2600" dirty="0" err="1"/>
              <a:t>centered</a:t>
            </a:r>
            <a:r>
              <a:rPr lang="fr-FR" sz="2600" dirty="0"/>
              <a:t> </a:t>
            </a:r>
            <a:r>
              <a:rPr lang="fr-FR" sz="2600" dirty="0" err="1"/>
              <a:t>under</a:t>
            </a:r>
            <a:r>
              <a:rPr lang="fr-FR" sz="2600" dirty="0"/>
              <a:t> the waters.</a:t>
            </a:r>
          </a:p>
          <a:p>
            <a:endParaRPr lang="fr-FR" dirty="0"/>
          </a:p>
        </p:txBody>
      </p:sp>
    </p:spTree>
    <p:extLst>
      <p:ext uri="{BB962C8B-B14F-4D97-AF65-F5344CB8AC3E}">
        <p14:creationId xmlns:p14="http://schemas.microsoft.com/office/powerpoint/2010/main" val="295160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315</Words>
  <Application>Microsoft Office PowerPoint</Application>
  <PresentationFormat>Presentación en pantalla (4:3)</PresentationFormat>
  <Paragraphs>30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Baskerville Old Face</vt:lpstr>
      <vt:lpstr>Bell MT</vt:lpstr>
      <vt:lpstr>Calibri</vt:lpstr>
      <vt:lpstr>FrankRuehl</vt:lpstr>
      <vt:lpstr>Sakkal Majalla</vt:lpstr>
      <vt:lpstr>Thème Office</vt:lpstr>
      <vt:lpstr>Greek Volcanoes and Earthquakes</vt:lpstr>
      <vt:lpstr>Greek Volcanoes</vt:lpstr>
      <vt:lpstr>Geological Genesis</vt:lpstr>
      <vt:lpstr>Volcanic Caldera</vt:lpstr>
      <vt:lpstr>Minoan Eruption</vt:lpstr>
      <vt:lpstr>« The Mycenaean Pompei »</vt:lpstr>
      <vt:lpstr>Greek Earthquakes</vt:lpstr>
      <vt:lpstr>Greek Earthquakes</vt:lpstr>
      <vt:lpstr>Geological Genesis of earthquakes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Volcanoes and Earthquakes</dc:title>
  <dc:creator>poste 2</dc:creator>
  <cp:lastModifiedBy>Usuario</cp:lastModifiedBy>
  <cp:revision>9</cp:revision>
  <dcterms:created xsi:type="dcterms:W3CDTF">2017-10-07T13:32:45Z</dcterms:created>
  <dcterms:modified xsi:type="dcterms:W3CDTF">2017-12-27T11:39:19Z</dcterms:modified>
</cp:coreProperties>
</file>