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5" r:id="rId7"/>
    <p:sldId id="276" r:id="rId8"/>
    <p:sldId id="277" r:id="rId9"/>
    <p:sldId id="265" r:id="rId10"/>
    <p:sldId id="261" r:id="rId11"/>
    <p:sldId id="264" r:id="rId12"/>
    <p:sldId id="267" r:id="rId13"/>
    <p:sldId id="262" r:id="rId14"/>
    <p:sldId id="270" r:id="rId15"/>
    <p:sldId id="271" r:id="rId16"/>
    <p:sldId id="272" r:id="rId17"/>
    <p:sldId id="273" r:id="rId18"/>
    <p:sldId id="278"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54"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243356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3845895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93672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321968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359417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1997433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1098375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236940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66841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139705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3C53A55-64DB-4855-9191-25EB49F078DD}" type="datetimeFigureOut">
              <a:rPr lang="fr-FR" smtClean="0"/>
              <a:pPr/>
              <a:t>29/10/2017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D755C-C9DC-4ADE-97B2-0E1717F79BA9}" type="slidenum">
              <a:rPr lang="fr-FR" smtClean="0"/>
              <a:pPr/>
              <a:t>‹#›</a:t>
            </a:fld>
            <a:endParaRPr lang="fr-FR"/>
          </a:p>
        </p:txBody>
      </p:sp>
    </p:spTree>
    <p:extLst>
      <p:ext uri="{BB962C8B-B14F-4D97-AF65-F5344CB8AC3E}">
        <p14:creationId xmlns:p14="http://schemas.microsoft.com/office/powerpoint/2010/main" val="4074501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C53A55-64DB-4855-9191-25EB49F078DD}" type="datetimeFigureOut">
              <a:rPr lang="fr-FR" smtClean="0"/>
              <a:pPr/>
              <a:t>29/10/2017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D755C-C9DC-4ADE-97B2-0E1717F79BA9}" type="slidenum">
              <a:rPr lang="fr-FR" smtClean="0"/>
              <a:pPr/>
              <a:t>‹#›</a:t>
            </a:fld>
            <a:endParaRPr lang="fr-FR"/>
          </a:p>
        </p:txBody>
      </p:sp>
    </p:spTree>
    <p:extLst>
      <p:ext uri="{BB962C8B-B14F-4D97-AF65-F5344CB8AC3E}">
        <p14:creationId xmlns:p14="http://schemas.microsoft.com/office/powerpoint/2010/main" val="1729985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1956_Amorgos_earthquak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n.wikipedia.org/wiki/1956_Amorgos_earthquak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culturetrip.com/europe/italy/articles/exploring-the-art-and-architecture-of-ancient-pompeii/" TargetMode="External"/><Relationship Id="rId2" Type="http://schemas.openxmlformats.org/officeDocument/2006/relationships/hyperlink" Target="https://theculturetrip.com/europe/greece/articles/the-top-10-things-to-do-and-see-in-crete/"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decadevolcano.net/santorini/atlantis.htm"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houghtco.com/minoans-bronze-age-civilization-171840"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055768" y="6329536"/>
            <a:ext cx="2088232" cy="528464"/>
          </a:xfrm>
        </p:spPr>
        <p:txBody>
          <a:bodyPr>
            <a:normAutofit fontScale="32500" lnSpcReduction="20000"/>
          </a:bodyPr>
          <a:lstStyle/>
          <a:p>
            <a:r>
              <a:rPr lang="fr-FR" dirty="0" smtClean="0"/>
              <a:t>By: </a:t>
            </a:r>
            <a:r>
              <a:rPr lang="fr-FR" dirty="0" err="1" smtClean="0"/>
              <a:t>Flowy</a:t>
            </a:r>
            <a:r>
              <a:rPr lang="fr-FR" dirty="0" smtClean="0"/>
              <a:t>-Ann FONCLAUD </a:t>
            </a:r>
          </a:p>
          <a:p>
            <a:r>
              <a:rPr lang="fr-FR" dirty="0" err="1" smtClean="0"/>
              <a:t>Debora</a:t>
            </a:r>
            <a:r>
              <a:rPr lang="fr-FR" dirty="0" smtClean="0"/>
              <a:t> MANICORD</a:t>
            </a:r>
          </a:p>
          <a:p>
            <a:r>
              <a:rPr lang="fr-FR" dirty="0" err="1" smtClean="0"/>
              <a:t>Andriana</a:t>
            </a:r>
            <a:r>
              <a:rPr lang="fr-FR" dirty="0" smtClean="0"/>
              <a:t> PAPALANPROU</a:t>
            </a:r>
            <a:endParaRPr lang="fr-FR" dirty="0"/>
          </a:p>
        </p:txBody>
      </p:sp>
      <p:sp>
        <p:nvSpPr>
          <p:cNvPr id="2" name="Titre 1"/>
          <p:cNvSpPr>
            <a:spLocks noGrp="1"/>
          </p:cNvSpPr>
          <p:nvPr>
            <p:ph type="ctrTitle"/>
          </p:nvPr>
        </p:nvSpPr>
        <p:spPr>
          <a:xfrm>
            <a:off x="757808" y="5387975"/>
            <a:ext cx="7772400" cy="1470025"/>
          </a:xfrm>
        </p:spPr>
        <p:txBody>
          <a:bodyPr/>
          <a:lstStyle/>
          <a:p>
            <a:r>
              <a:rPr lang="fr-FR" b="1" dirty="0" err="1" smtClean="0">
                <a:ln w="18415" cmpd="sng">
                  <a:solidFill>
                    <a:schemeClr val="tx1"/>
                  </a:solidFill>
                  <a:prstDash val="solid"/>
                </a:ln>
                <a:solidFill>
                  <a:schemeClr val="bg1"/>
                </a:solidFill>
                <a:effectLst>
                  <a:outerShdw blurRad="63500" dir="3600000" algn="tl" rotWithShape="0">
                    <a:srgbClr val="000000">
                      <a:alpha val="70000"/>
                    </a:srgbClr>
                  </a:outerShdw>
                </a:effectLst>
              </a:rPr>
              <a:t>Greek</a:t>
            </a:r>
            <a:r>
              <a:rPr lang="fr-FR" b="1" dirty="0" smtClean="0">
                <a:ln w="18415" cmpd="sng">
                  <a:solidFill>
                    <a:schemeClr val="tx1"/>
                  </a:solidFill>
                  <a:prstDash val="solid"/>
                </a:ln>
                <a:solidFill>
                  <a:schemeClr val="bg1"/>
                </a:solidFill>
                <a:effectLst>
                  <a:outerShdw blurRad="63500" dir="3600000" algn="tl" rotWithShape="0">
                    <a:srgbClr val="000000">
                      <a:alpha val="70000"/>
                    </a:srgbClr>
                  </a:outerShdw>
                </a:effectLst>
              </a:rPr>
              <a:t> </a:t>
            </a:r>
            <a:r>
              <a:rPr lang="fr-FR" b="1" dirty="0" err="1" smtClean="0">
                <a:ln w="18415" cmpd="sng">
                  <a:solidFill>
                    <a:schemeClr val="tx1"/>
                  </a:solidFill>
                  <a:prstDash val="solid"/>
                </a:ln>
                <a:solidFill>
                  <a:schemeClr val="bg1"/>
                </a:solidFill>
                <a:effectLst>
                  <a:outerShdw blurRad="63500" dir="3600000" algn="tl" rotWithShape="0">
                    <a:srgbClr val="000000">
                      <a:alpha val="70000"/>
                    </a:srgbClr>
                  </a:outerShdw>
                </a:effectLst>
              </a:rPr>
              <a:t>Volcanoes</a:t>
            </a:r>
            <a:r>
              <a:rPr lang="fr-FR" b="1" dirty="0" smtClean="0">
                <a:ln w="18415" cmpd="sng">
                  <a:solidFill>
                    <a:schemeClr val="tx1"/>
                  </a:solidFill>
                  <a:prstDash val="solid"/>
                </a:ln>
                <a:solidFill>
                  <a:schemeClr val="bg1"/>
                </a:solidFill>
                <a:effectLst>
                  <a:outerShdw blurRad="63500" dir="3600000" algn="tl" rotWithShape="0">
                    <a:srgbClr val="000000">
                      <a:alpha val="70000"/>
                    </a:srgbClr>
                  </a:outerShdw>
                </a:effectLst>
              </a:rPr>
              <a:t> and </a:t>
            </a:r>
            <a:r>
              <a:rPr lang="fr-FR" b="1" dirty="0" err="1" smtClean="0">
                <a:ln w="18415" cmpd="sng">
                  <a:solidFill>
                    <a:schemeClr val="tx1"/>
                  </a:solidFill>
                  <a:prstDash val="solid"/>
                </a:ln>
                <a:solidFill>
                  <a:schemeClr val="bg1"/>
                </a:solidFill>
                <a:effectLst>
                  <a:outerShdw blurRad="63500" dir="3600000" algn="tl" rotWithShape="0">
                    <a:srgbClr val="000000">
                      <a:alpha val="70000"/>
                    </a:srgbClr>
                  </a:outerShdw>
                </a:effectLst>
              </a:rPr>
              <a:t>Earthquakes</a:t>
            </a:r>
            <a:endParaRPr lang="fr-FR" b="1" dirty="0">
              <a:ln w="18415" cmpd="sng">
                <a:solidFill>
                  <a:schemeClr val="tx1"/>
                </a:solidFill>
                <a:prstDash val="solid"/>
              </a:ln>
              <a:solidFill>
                <a:schemeClr val="bg1"/>
              </a:solidFill>
              <a:effectLst>
                <a:outerShdw blurRad="63500" dir="3600000" algn="tl" rotWithShape="0">
                  <a:srgbClr val="000000">
                    <a:alpha val="70000"/>
                  </a:srgbClr>
                </a:outerShdw>
              </a:effectLst>
            </a:endParaRPr>
          </a:p>
        </p:txBody>
      </p:sp>
      <p:pic>
        <p:nvPicPr>
          <p:cNvPr id="4" name="Picture 2" descr="http://www.ambafrance-gr.org/IMG/png/carte_des_circonscriptions_consulaire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2718" y="260648"/>
            <a:ext cx="6135415" cy="5184576"/>
          </a:xfrm>
          <a:prstGeom prst="rect">
            <a:avLst/>
          </a:prstGeom>
          <a:noFill/>
          <a:extLst>
            <a:ext uri="{909E8E84-426E-40DD-AFC4-6F175D3DCCD1}">
              <a14:hiddenFill xmlns:a14="http://schemas.microsoft.com/office/drawing/2010/main">
                <a:solidFill>
                  <a:srgbClr val="FFFFFF"/>
                </a:solidFill>
              </a14:hiddenFill>
            </a:ext>
          </a:extLst>
        </p:spPr>
      </p:pic>
      <p:sp>
        <p:nvSpPr>
          <p:cNvPr id="7" name="Flèche droite 6"/>
          <p:cNvSpPr/>
          <p:nvPr/>
        </p:nvSpPr>
        <p:spPr>
          <a:xfrm>
            <a:off x="4716015" y="4037803"/>
            <a:ext cx="67613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droite 7"/>
          <p:cNvSpPr/>
          <p:nvPr/>
        </p:nvSpPr>
        <p:spPr>
          <a:xfrm>
            <a:off x="4984892" y="3330449"/>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a:off x="3854364" y="2954394"/>
            <a:ext cx="576064" cy="235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1588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Greek</a:t>
            </a:r>
            <a:r>
              <a:rPr lang="fr-FR" dirty="0"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 </a:t>
            </a:r>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Earthquakes</a:t>
            </a:r>
            <a:endParaRPr lang="fr-FR" dirty="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17" y="1430327"/>
            <a:ext cx="868886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36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Greek</a:t>
            </a:r>
            <a:r>
              <a:rPr lang="fr-FR" dirty="0"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 </a:t>
            </a:r>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Earthquakes</a:t>
            </a:r>
            <a:endParaRPr lang="fr-FR" dirty="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5" name="Espace réservé du contenu 4"/>
          <p:cNvSpPr>
            <a:spLocks noGrp="1"/>
          </p:cNvSpPr>
          <p:nvPr>
            <p:ph idx="1"/>
          </p:nvPr>
        </p:nvSpPr>
        <p:spPr/>
        <p:txBody>
          <a:bodyPr/>
          <a:lstStyle/>
          <a:p>
            <a:r>
              <a:rPr lang="en-US" dirty="0"/>
              <a:t> In 1956, an </a:t>
            </a:r>
            <a:r>
              <a:rPr lang="en-US" dirty="0">
                <a:hlinkClick r:id="rId2"/>
              </a:rPr>
              <a:t>earthquake</a:t>
            </a:r>
            <a:r>
              <a:rPr lang="en-US" dirty="0"/>
              <a:t> struck the island, which led to the collapse of the volcano’s magma chamber. The disaster also destroyed over 2,000 houses.</a:t>
            </a:r>
            <a:endParaRPr lang="fr-FR"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13" r="778" b="2214"/>
          <a:stretch/>
        </p:blipFill>
        <p:spPr bwMode="auto">
          <a:xfrm>
            <a:off x="179512" y="3768541"/>
            <a:ext cx="8583078" cy="292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56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a:solidFill>
                  <a:schemeClr val="accent1">
                    <a:lumMod val="50000"/>
                  </a:schemeClr>
                </a:solidFill>
                <a:effectLst>
                  <a:outerShdw blurRad="38100" dist="38100" dir="2700000" algn="tl">
                    <a:srgbClr val="000000">
                      <a:alpha val="43137"/>
                    </a:srgbClr>
                  </a:outerShdw>
                </a:effectLst>
                <a:latin typeface="Algerian" panose="04020705040A02060702" pitchFamily="82" charset="0"/>
              </a:rPr>
              <a:t>IMPACT OF THE MINOAN ERUPTION</a:t>
            </a:r>
            <a:endParaRPr lang="el-GR" dirty="0">
              <a:solidFill>
                <a:schemeClr val="accent1">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179512" y="1340768"/>
            <a:ext cx="8229600" cy="4525963"/>
          </a:xfrm>
        </p:spPr>
        <p:txBody>
          <a:bodyPr>
            <a:normAutofit/>
          </a:bodyPr>
          <a:lstStyle/>
          <a:p>
            <a:r>
              <a:rPr lang="en-US" sz="1600" dirty="0"/>
              <a:t>Within a few </a:t>
            </a:r>
            <a:r>
              <a:rPr lang="en-US" sz="1600" dirty="0" smtClean="0"/>
              <a:t>days </a:t>
            </a:r>
            <a:r>
              <a:rPr lang="en-US" sz="1600" dirty="0"/>
              <a:t>magma in the form of pumice stone and ash covered the island of Thira and </a:t>
            </a:r>
            <a:r>
              <a:rPr lang="en-US" sz="1600" dirty="0" err="1"/>
              <a:t>Thirassia</a:t>
            </a:r>
            <a:r>
              <a:rPr lang="en-US" sz="1600" dirty="0"/>
              <a:t> with deposits of tens of meters thick</a:t>
            </a:r>
            <a:r>
              <a:rPr lang="en-US" sz="1600" dirty="0" smtClean="0"/>
              <a:t>. </a:t>
            </a:r>
            <a:r>
              <a:rPr lang="en-US" sz="1600" dirty="0"/>
              <a:t>The volcanic ash traveling eastwards spreads to the eastern Mediterranean and Asia Minor, depositing a layer of ash </a:t>
            </a:r>
            <a:r>
              <a:rPr lang="en-US" sz="1600" dirty="0" smtClean="0"/>
              <a:t>in </a:t>
            </a:r>
            <a:r>
              <a:rPr lang="en-US" sz="1600" dirty="0"/>
              <a:t>Rhodes and Kos </a:t>
            </a:r>
            <a:r>
              <a:rPr lang="en-US" sz="1600" dirty="0" smtClean="0"/>
              <a:t>and </a:t>
            </a:r>
            <a:r>
              <a:rPr lang="en-US" sz="1600" dirty="0"/>
              <a:t>in the lakes of Asia </a:t>
            </a:r>
            <a:r>
              <a:rPr lang="en-US" sz="1600" dirty="0" smtClean="0"/>
              <a:t>Minor.</a:t>
            </a:r>
          </a:p>
          <a:p>
            <a:r>
              <a:rPr lang="en-US" sz="1600" dirty="0"/>
              <a:t>Thin volcanic powder and sulfuric acid droplets enter the stratosphere and cover the entire globe causing volcanic winter with a temperature drop of 1-2 </a:t>
            </a:r>
            <a:r>
              <a:rPr lang="en-US" sz="1600" dirty="0" err="1"/>
              <a:t>oC.</a:t>
            </a:r>
            <a:r>
              <a:rPr lang="en-US" sz="1600" dirty="0"/>
              <a:t> Traces of ash have been found in glaciers in Greenland, while the effects of volcanic winter have been recorded on tree trunks in the US and Asia</a:t>
            </a:r>
            <a:r>
              <a:rPr lang="en-US" sz="1600" dirty="0" smtClean="0"/>
              <a:t>.</a:t>
            </a:r>
            <a:endParaRPr lang="el-GR" sz="1600" dirty="0"/>
          </a:p>
          <a:p>
            <a:r>
              <a:rPr lang="en-US" sz="1600" dirty="0"/>
              <a:t>Volcanic precipitation and caldera formation create enormous tsunami sweeping the Aegean and Eastern Mediterranean coasts</a:t>
            </a:r>
            <a:r>
              <a:rPr lang="en-US" sz="1600" dirty="0" smtClean="0"/>
              <a:t>.</a:t>
            </a:r>
            <a:endParaRPr lang="el-GR" sz="1600" dirty="0"/>
          </a:p>
          <a:p>
            <a:r>
              <a:rPr lang="en-US" sz="1600" dirty="0"/>
              <a:t>The volcanic products cover settlements of the late Bronze Age, which have meanwhile turned into ruins due to earthquakes. Archaeological excavations in </a:t>
            </a:r>
            <a:r>
              <a:rPr lang="en-US" sz="1600" dirty="0" err="1"/>
              <a:t>Akrotiri</a:t>
            </a:r>
            <a:r>
              <a:rPr lang="en-US" sz="1600" dirty="0"/>
              <a:t>, which begin systematically in </a:t>
            </a:r>
            <a:r>
              <a:rPr lang="en-US" sz="1600" dirty="0" smtClean="0"/>
              <a:t>1969, </a:t>
            </a:r>
            <a:r>
              <a:rPr lang="en-US" sz="1600" dirty="0"/>
              <a:t>reveal a civilization similar to that of Minoan Crete.</a:t>
            </a:r>
            <a:endParaRPr lang="el-GR" sz="1600" dirty="0"/>
          </a:p>
          <a:p>
            <a:endParaRPr lang="el-GR" sz="1600" dirty="0"/>
          </a:p>
        </p:txBody>
      </p:sp>
      <p:pic>
        <p:nvPicPr>
          <p:cNvPr id="4" name="Εικόνα 3" descr="Αποτέλεσμα εικόνας για minoan eruption in santorini"/>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797152"/>
            <a:ext cx="4823048" cy="1762125"/>
          </a:xfrm>
          <a:prstGeom prst="rect">
            <a:avLst/>
          </a:prstGeom>
          <a:noFill/>
          <a:ln>
            <a:noFill/>
          </a:ln>
        </p:spPr>
      </p:pic>
    </p:spTree>
    <p:extLst>
      <p:ext uri="{BB962C8B-B14F-4D97-AF65-F5344CB8AC3E}">
        <p14:creationId xmlns:p14="http://schemas.microsoft.com/office/powerpoint/2010/main" val="37946807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i="1" dirty="0" err="1"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Geological</a:t>
            </a:r>
            <a:r>
              <a:rPr lang="fr-FR" i="1" dirty="0"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Genesis of </a:t>
            </a:r>
            <a:r>
              <a:rPr lang="fr-FR" i="1" dirty="0" err="1"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earthquakes</a:t>
            </a:r>
            <a:endParaRPr lang="fr-FR" i="1" dirty="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p:txBody>
          <a:bodyPr>
            <a:normAutofit fontScale="85000" lnSpcReduction="10000"/>
          </a:bodyPr>
          <a:lstStyle/>
          <a:p>
            <a:r>
              <a:rPr lang="fr-FR" sz="2600" dirty="0"/>
              <a:t>The </a:t>
            </a:r>
            <a:r>
              <a:rPr lang="fr-FR" sz="2600" dirty="0" err="1"/>
              <a:t>high</a:t>
            </a:r>
            <a:r>
              <a:rPr lang="fr-FR" sz="2600" dirty="0"/>
              <a:t> </a:t>
            </a:r>
            <a:r>
              <a:rPr lang="fr-FR" sz="2600" dirty="0" err="1"/>
              <a:t>seismic</a:t>
            </a:r>
            <a:r>
              <a:rPr lang="fr-FR" sz="2600" dirty="0"/>
              <a:t> </a:t>
            </a:r>
            <a:r>
              <a:rPr lang="fr-FR" sz="2600" dirty="0" err="1"/>
              <a:t>activity</a:t>
            </a:r>
            <a:r>
              <a:rPr lang="fr-FR" sz="2600" dirty="0"/>
              <a:t> of the country </a:t>
            </a:r>
            <a:r>
              <a:rPr lang="fr-FR" sz="2600" dirty="0" err="1"/>
              <a:t>is</a:t>
            </a:r>
            <a:r>
              <a:rPr lang="fr-FR" sz="2600" dirty="0"/>
              <a:t> due to the </a:t>
            </a:r>
            <a:r>
              <a:rPr lang="fr-FR" sz="2600" dirty="0" err="1"/>
              <a:t>fact</a:t>
            </a:r>
            <a:r>
              <a:rPr lang="fr-FR" sz="2600" dirty="0"/>
              <a:t> </a:t>
            </a:r>
            <a:r>
              <a:rPr lang="fr-FR" sz="2600" dirty="0" err="1"/>
              <a:t>that</a:t>
            </a:r>
            <a:r>
              <a:rPr lang="fr-FR" sz="2600" dirty="0"/>
              <a:t> </a:t>
            </a:r>
            <a:r>
              <a:rPr lang="fr-FR" sz="2600" dirty="0" err="1"/>
              <a:t>it</a:t>
            </a:r>
            <a:r>
              <a:rPr lang="fr-FR" sz="2600" dirty="0"/>
              <a:t> </a:t>
            </a:r>
            <a:r>
              <a:rPr lang="fr-FR" sz="2600" dirty="0" err="1"/>
              <a:t>is</a:t>
            </a:r>
            <a:r>
              <a:rPr lang="fr-FR" sz="2600" dirty="0"/>
              <a:t> </a:t>
            </a:r>
            <a:r>
              <a:rPr lang="fr-FR" sz="2600" dirty="0" err="1"/>
              <a:t>located</a:t>
            </a:r>
            <a:r>
              <a:rPr lang="fr-FR" sz="2600" dirty="0"/>
              <a:t> </a:t>
            </a:r>
            <a:r>
              <a:rPr lang="fr-FR" sz="2600" dirty="0" err="1"/>
              <a:t>at</a:t>
            </a:r>
            <a:r>
              <a:rPr lang="fr-FR" sz="2600" dirty="0"/>
              <a:t> the </a:t>
            </a:r>
            <a:r>
              <a:rPr lang="fr-FR" sz="2600" dirty="0" err="1"/>
              <a:t>boundary</a:t>
            </a:r>
            <a:r>
              <a:rPr lang="fr-FR" sz="2600" dirty="0"/>
              <a:t> of the </a:t>
            </a:r>
            <a:r>
              <a:rPr lang="fr-FR" sz="2600" dirty="0" err="1"/>
              <a:t>Africa-Eurasia</a:t>
            </a:r>
            <a:r>
              <a:rPr lang="fr-FR" sz="2600" dirty="0"/>
              <a:t> convergence. </a:t>
            </a:r>
            <a:r>
              <a:rPr lang="fr-FR" sz="2600" dirty="0" err="1"/>
              <a:t>Within</a:t>
            </a:r>
            <a:r>
              <a:rPr lang="fr-FR" sz="2600" dirty="0"/>
              <a:t> </a:t>
            </a:r>
            <a:r>
              <a:rPr lang="fr-FR" sz="2600" dirty="0" err="1"/>
              <a:t>this</a:t>
            </a:r>
            <a:r>
              <a:rPr lang="fr-FR" sz="2600" dirty="0"/>
              <a:t> </a:t>
            </a:r>
            <a:r>
              <a:rPr lang="fr-FR" sz="2600" dirty="0" err="1"/>
              <a:t>framework</a:t>
            </a:r>
            <a:r>
              <a:rPr lang="fr-FR" sz="2600" dirty="0"/>
              <a:t>, the </a:t>
            </a:r>
            <a:r>
              <a:rPr lang="fr-FR" sz="2600" dirty="0" err="1"/>
              <a:t>Anatolian</a:t>
            </a:r>
            <a:r>
              <a:rPr lang="fr-FR" sz="2600" dirty="0"/>
              <a:t> plate </a:t>
            </a:r>
            <a:r>
              <a:rPr lang="fr-FR" sz="2600" dirty="0" err="1"/>
              <a:t>rotates</a:t>
            </a:r>
            <a:r>
              <a:rPr lang="fr-FR" sz="2600" dirty="0"/>
              <a:t> </a:t>
            </a:r>
            <a:r>
              <a:rPr lang="fr-FR" sz="2600" dirty="0" err="1"/>
              <a:t>counterclockwise</a:t>
            </a:r>
            <a:r>
              <a:rPr lang="fr-FR" sz="2600" dirty="0"/>
              <a:t>(fig. 1). </a:t>
            </a:r>
            <a:r>
              <a:rPr lang="fr-FR" sz="2600" dirty="0" err="1"/>
              <a:t>From</a:t>
            </a:r>
            <a:r>
              <a:rPr lang="fr-FR" sz="2600" dirty="0"/>
              <a:t> the </a:t>
            </a:r>
            <a:r>
              <a:rPr lang="fr-FR" sz="2600" dirty="0" err="1"/>
              <a:t>west</a:t>
            </a:r>
            <a:r>
              <a:rPr lang="fr-FR" sz="2600" dirty="0"/>
              <a:t>, the </a:t>
            </a:r>
            <a:r>
              <a:rPr lang="fr-FR" sz="2600" dirty="0" err="1"/>
              <a:t>Adria</a:t>
            </a:r>
            <a:r>
              <a:rPr lang="fr-FR" sz="2600" dirty="0"/>
              <a:t> </a:t>
            </a:r>
            <a:r>
              <a:rPr lang="fr-FR" sz="2600" dirty="0" err="1"/>
              <a:t>microplate</a:t>
            </a:r>
            <a:r>
              <a:rPr lang="fr-FR" sz="2600" dirty="0"/>
              <a:t> </a:t>
            </a:r>
            <a:r>
              <a:rPr lang="fr-FR" sz="2600" dirty="0" err="1"/>
              <a:t>rotates</a:t>
            </a:r>
            <a:r>
              <a:rPr lang="fr-FR" sz="2600" dirty="0"/>
              <a:t> </a:t>
            </a:r>
            <a:r>
              <a:rPr lang="fr-FR" sz="2600" dirty="0" err="1"/>
              <a:t>counterclockwise</a:t>
            </a:r>
            <a:r>
              <a:rPr lang="fr-FR" sz="2600" dirty="0"/>
              <a:t>. As a </a:t>
            </a:r>
            <a:r>
              <a:rPr lang="fr-FR" sz="2600" dirty="0" err="1"/>
              <a:t>consequence</a:t>
            </a:r>
            <a:r>
              <a:rPr lang="fr-FR" sz="2600" dirty="0"/>
              <a:t>, the </a:t>
            </a:r>
            <a:r>
              <a:rPr lang="fr-FR" sz="2600" dirty="0" err="1"/>
              <a:t>Aegean</a:t>
            </a:r>
            <a:r>
              <a:rPr lang="fr-FR" sz="2600" dirty="0"/>
              <a:t> </a:t>
            </a:r>
            <a:r>
              <a:rPr lang="fr-FR" sz="2600" dirty="0" err="1"/>
              <a:t>microplate</a:t>
            </a:r>
            <a:r>
              <a:rPr lang="fr-FR" sz="2600" dirty="0"/>
              <a:t> moves </a:t>
            </a:r>
            <a:r>
              <a:rPr lang="fr-FR" sz="2600" dirty="0" err="1"/>
              <a:t>fast</a:t>
            </a:r>
            <a:r>
              <a:rPr lang="fr-FR" sz="2600" dirty="0"/>
              <a:t> </a:t>
            </a:r>
            <a:r>
              <a:rPr lang="fr-FR" sz="2600" dirty="0" err="1"/>
              <a:t>towards</a:t>
            </a:r>
            <a:r>
              <a:rPr lang="fr-FR" sz="2600" dirty="0"/>
              <a:t> SW. The </a:t>
            </a:r>
            <a:r>
              <a:rPr lang="fr-FR" sz="2600" dirty="0" err="1"/>
              <a:t>external</a:t>
            </a:r>
            <a:r>
              <a:rPr lang="fr-FR" sz="2600" dirty="0"/>
              <a:t> </a:t>
            </a:r>
            <a:r>
              <a:rPr lang="fr-FR" sz="2600" dirty="0" err="1"/>
              <a:t>Aegean</a:t>
            </a:r>
            <a:r>
              <a:rPr lang="fr-FR" sz="2600" dirty="0"/>
              <a:t> area </a:t>
            </a:r>
            <a:r>
              <a:rPr lang="fr-FR" sz="2600" dirty="0" err="1"/>
              <a:t>is</a:t>
            </a:r>
            <a:r>
              <a:rPr lang="fr-FR" sz="2600" dirty="0"/>
              <a:t> </a:t>
            </a:r>
            <a:r>
              <a:rPr lang="fr-FR" sz="2600" dirty="0" err="1"/>
              <a:t>subject</a:t>
            </a:r>
            <a:r>
              <a:rPr lang="fr-FR" sz="2600" dirty="0"/>
              <a:t> to a </a:t>
            </a:r>
            <a:r>
              <a:rPr lang="fr-FR" sz="2600" dirty="0" err="1"/>
              <a:t>general</a:t>
            </a:r>
            <a:r>
              <a:rPr lang="fr-FR" sz="2600" dirty="0"/>
              <a:t> </a:t>
            </a:r>
            <a:r>
              <a:rPr lang="fr-FR" sz="2600" dirty="0" err="1"/>
              <a:t>compressional</a:t>
            </a:r>
            <a:r>
              <a:rPr lang="fr-FR" sz="2600" dirty="0"/>
              <a:t> stress </a:t>
            </a:r>
            <a:r>
              <a:rPr lang="fr-FR" sz="2600" dirty="0" err="1"/>
              <a:t>field</a:t>
            </a:r>
            <a:r>
              <a:rPr lang="fr-FR" sz="2600" dirty="0"/>
              <a:t> and the </a:t>
            </a:r>
            <a:r>
              <a:rPr lang="fr-FR" sz="2600" dirty="0" err="1"/>
              <a:t>inner</a:t>
            </a:r>
            <a:r>
              <a:rPr lang="fr-FR" sz="2600" dirty="0"/>
              <a:t> </a:t>
            </a:r>
            <a:r>
              <a:rPr lang="fr-FR" sz="2600" dirty="0" err="1"/>
              <a:t>Aegean</a:t>
            </a:r>
            <a:r>
              <a:rPr lang="fr-FR" sz="2600" dirty="0"/>
              <a:t> area </a:t>
            </a:r>
            <a:r>
              <a:rPr lang="fr-FR" sz="2600" dirty="0" err="1"/>
              <a:t>experiences</a:t>
            </a:r>
            <a:r>
              <a:rPr lang="fr-FR" sz="2600" dirty="0"/>
              <a:t> a </a:t>
            </a:r>
            <a:r>
              <a:rPr lang="fr-FR" sz="2600" dirty="0" err="1"/>
              <a:t>general</a:t>
            </a:r>
            <a:r>
              <a:rPr lang="fr-FR" sz="2600" dirty="0"/>
              <a:t> </a:t>
            </a:r>
            <a:r>
              <a:rPr lang="fr-FR" sz="2600" dirty="0" err="1"/>
              <a:t>extensional</a:t>
            </a:r>
            <a:r>
              <a:rPr lang="fr-FR" sz="2600" dirty="0"/>
              <a:t> stress </a:t>
            </a:r>
            <a:r>
              <a:rPr lang="fr-FR" sz="2600" dirty="0" err="1"/>
              <a:t>field</a:t>
            </a:r>
            <a:r>
              <a:rPr lang="fr-FR" sz="2600" dirty="0"/>
              <a:t>.</a:t>
            </a:r>
          </a:p>
          <a:p>
            <a:r>
              <a:rPr lang="fr-FR" sz="2600" dirty="0" err="1"/>
              <a:t>Many</a:t>
            </a:r>
            <a:r>
              <a:rPr lang="fr-FR" sz="2600" dirty="0"/>
              <a:t> of the </a:t>
            </a:r>
            <a:r>
              <a:rPr lang="fr-FR" sz="2600" dirty="0" err="1"/>
              <a:t>quakes</a:t>
            </a:r>
            <a:r>
              <a:rPr lang="fr-FR" sz="2600" dirty="0"/>
              <a:t> </a:t>
            </a:r>
            <a:r>
              <a:rPr lang="fr-FR" sz="2600" dirty="0" err="1"/>
              <a:t>that</a:t>
            </a:r>
            <a:r>
              <a:rPr lang="fr-FR" sz="2600" dirty="0"/>
              <a:t> </a:t>
            </a:r>
            <a:r>
              <a:rPr lang="fr-FR" sz="2600" dirty="0" err="1"/>
              <a:t>strike</a:t>
            </a:r>
            <a:r>
              <a:rPr lang="fr-FR" sz="2600" dirty="0"/>
              <a:t> </a:t>
            </a:r>
            <a:r>
              <a:rPr lang="fr-FR" sz="2600" dirty="0" err="1"/>
              <a:t>Greece</a:t>
            </a:r>
            <a:r>
              <a:rPr lang="fr-FR" sz="2600" dirty="0"/>
              <a:t> have </a:t>
            </a:r>
            <a:r>
              <a:rPr lang="fr-FR" sz="2600" dirty="0" err="1"/>
              <a:t>their</a:t>
            </a:r>
            <a:r>
              <a:rPr lang="fr-FR" sz="2600" dirty="0"/>
              <a:t> </a:t>
            </a:r>
            <a:r>
              <a:rPr lang="fr-FR" sz="2600" dirty="0" err="1"/>
              <a:t>epicenters</a:t>
            </a:r>
            <a:r>
              <a:rPr lang="fr-FR" sz="2600" dirty="0"/>
              <a:t> </a:t>
            </a:r>
            <a:r>
              <a:rPr lang="fr-FR" sz="2600" dirty="0" err="1"/>
              <a:t>under</a:t>
            </a:r>
            <a:r>
              <a:rPr lang="fr-FR" sz="2600" dirty="0"/>
              <a:t> the </a:t>
            </a:r>
            <a:r>
              <a:rPr lang="fr-FR" sz="2600" dirty="0" err="1"/>
              <a:t>sea.While</a:t>
            </a:r>
            <a:r>
              <a:rPr lang="fr-FR" sz="2600" dirty="0"/>
              <a:t> </a:t>
            </a:r>
            <a:r>
              <a:rPr lang="fr-FR" sz="2600" dirty="0" err="1"/>
              <a:t>these</a:t>
            </a:r>
            <a:r>
              <a:rPr lang="fr-FR" sz="2600" dirty="0"/>
              <a:t> </a:t>
            </a:r>
            <a:r>
              <a:rPr lang="fr-FR" sz="2600" dirty="0" err="1"/>
              <a:t>can</a:t>
            </a:r>
            <a:r>
              <a:rPr lang="fr-FR" sz="2600" dirty="0"/>
              <a:t> </a:t>
            </a:r>
            <a:r>
              <a:rPr lang="fr-FR" sz="2600" dirty="0" err="1"/>
              <a:t>shake</a:t>
            </a:r>
            <a:r>
              <a:rPr lang="fr-FR" sz="2600" dirty="0"/>
              <a:t> up </a:t>
            </a:r>
            <a:r>
              <a:rPr lang="fr-FR" sz="2600" dirty="0" err="1"/>
              <a:t>surrounding</a:t>
            </a:r>
            <a:r>
              <a:rPr lang="fr-FR" sz="2600" dirty="0"/>
              <a:t> </a:t>
            </a:r>
            <a:r>
              <a:rPr lang="fr-FR" sz="2600" dirty="0" err="1"/>
              <a:t>islands</a:t>
            </a:r>
            <a:r>
              <a:rPr lang="fr-FR" sz="2600" dirty="0"/>
              <a:t>, </a:t>
            </a:r>
            <a:r>
              <a:rPr lang="fr-FR" sz="2600" dirty="0" err="1"/>
              <a:t>they</a:t>
            </a:r>
            <a:r>
              <a:rPr lang="fr-FR" sz="2600" dirty="0"/>
              <a:t> </a:t>
            </a:r>
            <a:r>
              <a:rPr lang="fr-FR" sz="2600" dirty="0" err="1"/>
              <a:t>rarely</a:t>
            </a:r>
            <a:r>
              <a:rPr lang="fr-FR" sz="2600" dirty="0"/>
              <a:t> cause </a:t>
            </a:r>
            <a:r>
              <a:rPr lang="fr-FR" sz="2600" dirty="0" err="1"/>
              <a:t>severe</a:t>
            </a:r>
            <a:r>
              <a:rPr lang="fr-FR" sz="2600" dirty="0"/>
              <a:t> damage. The </a:t>
            </a:r>
            <a:r>
              <a:rPr lang="fr-FR" sz="2600" dirty="0" err="1"/>
              <a:t>ancient</a:t>
            </a:r>
            <a:r>
              <a:rPr lang="fr-FR" sz="2600" dirty="0"/>
              <a:t> </a:t>
            </a:r>
            <a:r>
              <a:rPr lang="fr-FR" sz="2600" dirty="0" err="1"/>
              <a:t>Greeks</a:t>
            </a:r>
            <a:r>
              <a:rPr lang="fr-FR" sz="2600" dirty="0"/>
              <a:t> </a:t>
            </a:r>
            <a:r>
              <a:rPr lang="fr-FR" sz="2600" dirty="0" err="1"/>
              <a:t>attributed</a:t>
            </a:r>
            <a:r>
              <a:rPr lang="fr-FR" sz="2600" dirty="0"/>
              <a:t> </a:t>
            </a:r>
            <a:r>
              <a:rPr lang="fr-FR" sz="2600" dirty="0" err="1"/>
              <a:t>earthquakes</a:t>
            </a:r>
            <a:r>
              <a:rPr lang="fr-FR" sz="2600" dirty="0"/>
              <a:t> to the </a:t>
            </a:r>
            <a:r>
              <a:rPr lang="fr-FR" sz="2600" dirty="0" err="1"/>
              <a:t>God</a:t>
            </a:r>
            <a:r>
              <a:rPr lang="fr-FR" sz="2600" dirty="0"/>
              <a:t> of the </a:t>
            </a:r>
            <a:r>
              <a:rPr lang="fr-FR" sz="2600" dirty="0" err="1"/>
              <a:t>Sea</a:t>
            </a:r>
            <a:r>
              <a:rPr lang="fr-FR" sz="2600" dirty="0"/>
              <a:t>, </a:t>
            </a:r>
            <a:r>
              <a:rPr lang="fr-FR" sz="2600" dirty="0" err="1"/>
              <a:t>Poseidon</a:t>
            </a:r>
            <a:r>
              <a:rPr lang="fr-FR" sz="2600" dirty="0"/>
              <a:t>, </a:t>
            </a:r>
            <a:r>
              <a:rPr lang="fr-FR" sz="2600" dirty="0" err="1"/>
              <a:t>perhaps</a:t>
            </a:r>
            <a:r>
              <a:rPr lang="fr-FR" sz="2600" dirty="0"/>
              <a:t> </a:t>
            </a:r>
            <a:r>
              <a:rPr lang="fr-FR" sz="2600" dirty="0" err="1"/>
              <a:t>because</a:t>
            </a:r>
            <a:r>
              <a:rPr lang="fr-FR" sz="2600" dirty="0"/>
              <a:t> </a:t>
            </a:r>
            <a:r>
              <a:rPr lang="fr-FR" sz="2600" dirty="0" err="1"/>
              <a:t>so</a:t>
            </a:r>
            <a:r>
              <a:rPr lang="fr-FR" sz="2600" dirty="0"/>
              <a:t> </a:t>
            </a:r>
            <a:r>
              <a:rPr lang="fr-FR" sz="2600" dirty="0" err="1"/>
              <a:t>many</a:t>
            </a:r>
            <a:r>
              <a:rPr lang="fr-FR" sz="2600" dirty="0"/>
              <a:t> of </a:t>
            </a:r>
            <a:r>
              <a:rPr lang="fr-FR" sz="2600" dirty="0" err="1"/>
              <a:t>them</a:t>
            </a:r>
            <a:r>
              <a:rPr lang="fr-FR" sz="2600" dirty="0"/>
              <a:t> </a:t>
            </a:r>
            <a:r>
              <a:rPr lang="fr-FR" sz="2600" dirty="0" err="1"/>
              <a:t>were</a:t>
            </a:r>
            <a:r>
              <a:rPr lang="fr-FR" sz="2600" dirty="0"/>
              <a:t> </a:t>
            </a:r>
            <a:r>
              <a:rPr lang="fr-FR" sz="2600" dirty="0" err="1"/>
              <a:t>centered</a:t>
            </a:r>
            <a:r>
              <a:rPr lang="fr-FR" sz="2600" dirty="0"/>
              <a:t> </a:t>
            </a:r>
            <a:r>
              <a:rPr lang="fr-FR" sz="2600" dirty="0" err="1"/>
              <a:t>under</a:t>
            </a:r>
            <a:r>
              <a:rPr lang="fr-FR" sz="2600" dirty="0"/>
              <a:t> the waters.</a:t>
            </a:r>
          </a:p>
          <a:p>
            <a:endParaRPr lang="fr-FR" dirty="0"/>
          </a:p>
        </p:txBody>
      </p:sp>
    </p:spTree>
    <p:extLst>
      <p:ext uri="{BB962C8B-B14F-4D97-AF65-F5344CB8AC3E}">
        <p14:creationId xmlns:p14="http://schemas.microsoft.com/office/powerpoint/2010/main" val="2951608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solidFill>
                  <a:schemeClr val="accent5">
                    <a:lumMod val="50000"/>
                  </a:schemeClr>
                </a:solidFill>
                <a:effectLst>
                  <a:outerShdw blurRad="38100" dist="38100" dir="2700000" algn="tl">
                    <a:srgbClr val="000000">
                      <a:alpha val="43137"/>
                    </a:srgbClr>
                  </a:outerShdw>
                </a:effectLst>
              </a:rPr>
              <a:t>Analysis of the thermal </a:t>
            </a:r>
            <a:r>
              <a:rPr lang="en-US" dirty="0" smtClean="0">
                <a:solidFill>
                  <a:schemeClr val="accent5">
                    <a:lumMod val="50000"/>
                  </a:schemeClr>
                </a:solidFill>
                <a:effectLst>
                  <a:outerShdw blurRad="38100" dist="38100" dir="2700000" algn="tl">
                    <a:srgbClr val="000000">
                      <a:alpha val="43137"/>
                    </a:srgbClr>
                  </a:outerShdw>
                </a:effectLst>
              </a:rPr>
              <a:t>waters.</a:t>
            </a:r>
            <a:endParaRPr lang="el-GR" dirty="0">
              <a:solidFill>
                <a:schemeClr val="accent5">
                  <a:lumMod val="50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lnSpcReduction="10000"/>
          </a:bodyPr>
          <a:lstStyle/>
          <a:p>
            <a:r>
              <a:rPr lang="en-US" sz="1600" dirty="0"/>
              <a:t>The geochemical study of Santorini waters has been carried out on the following types of samples: cold, thermal (</a:t>
            </a:r>
            <a:r>
              <a:rPr lang="en-US" sz="1600" dirty="0" err="1"/>
              <a:t>Palea</a:t>
            </a:r>
            <a:r>
              <a:rPr lang="en-US" sz="1600" dirty="0"/>
              <a:t> </a:t>
            </a:r>
            <a:r>
              <a:rPr lang="en-US" sz="1600" dirty="0" err="1"/>
              <a:t>Kammeni</a:t>
            </a:r>
            <a:r>
              <a:rPr lang="en-US" sz="1600" dirty="0"/>
              <a:t> and Santorini Island), sea and rain waters, gas emissions in </a:t>
            </a:r>
            <a:r>
              <a:rPr lang="en-US" sz="1600" dirty="0" err="1"/>
              <a:t>Nea</a:t>
            </a:r>
            <a:r>
              <a:rPr lang="en-US" sz="1600" dirty="0"/>
              <a:t> </a:t>
            </a:r>
            <a:r>
              <a:rPr lang="en-US" sz="1600" dirty="0" err="1"/>
              <a:t>Kammeni</a:t>
            </a:r>
            <a:r>
              <a:rPr lang="en-US" sz="1600" dirty="0"/>
              <a:t> crater and carbonate rocks in Santorini Island</a:t>
            </a:r>
            <a:r>
              <a:rPr lang="en-US" sz="1600" dirty="0" smtClean="0"/>
              <a:t>.</a:t>
            </a:r>
          </a:p>
          <a:p>
            <a:r>
              <a:rPr lang="en-US" sz="1600" dirty="0" smtClean="0"/>
              <a:t> </a:t>
            </a:r>
            <a:r>
              <a:rPr lang="en-US" sz="1600" dirty="0"/>
              <a:t>The </a:t>
            </a:r>
            <a:r>
              <a:rPr lang="en-US" sz="1600" dirty="0" err="1"/>
              <a:t>Palea</a:t>
            </a:r>
            <a:r>
              <a:rPr lang="en-US" sz="1600" dirty="0"/>
              <a:t> </a:t>
            </a:r>
            <a:r>
              <a:rPr lang="en-US" sz="1600" dirty="0" err="1"/>
              <a:t>Kammeni</a:t>
            </a:r>
            <a:r>
              <a:rPr lang="en-US" sz="1600" dirty="0"/>
              <a:t> island is made up entirely of volcanic products. The surface manifestations of the deep hydrothermal system are represented by a hot spring, </a:t>
            </a:r>
            <a:r>
              <a:rPr lang="en-US" sz="1600" dirty="0" err="1"/>
              <a:t>Palea</a:t>
            </a:r>
            <a:r>
              <a:rPr lang="en-US" sz="1600" dirty="0"/>
              <a:t> </a:t>
            </a:r>
            <a:r>
              <a:rPr lang="en-US" sz="1600" dirty="0" err="1"/>
              <a:t>Kammeni</a:t>
            </a:r>
            <a:r>
              <a:rPr lang="en-US" sz="1600" dirty="0"/>
              <a:t>, at temperature of 37 °C, emerging in the sea and three springs, </a:t>
            </a:r>
            <a:r>
              <a:rPr lang="en-US" sz="1600" dirty="0" err="1"/>
              <a:t>Plaka</a:t>
            </a:r>
            <a:r>
              <a:rPr lang="en-US" sz="1600" dirty="0"/>
              <a:t>, </a:t>
            </a:r>
            <a:r>
              <a:rPr lang="en-US" sz="1600" dirty="0" err="1"/>
              <a:t>Vlychada</a:t>
            </a:r>
            <a:r>
              <a:rPr lang="en-US" sz="1600" dirty="0"/>
              <a:t> and Christou, emerging in Santorini Island. All the others waters are discharged from shallow wells. Neutral chloride waters are dominant at Santorini. The thermal water from </a:t>
            </a:r>
            <a:r>
              <a:rPr lang="en-US" sz="1600" dirty="0" err="1"/>
              <a:t>Palea</a:t>
            </a:r>
            <a:r>
              <a:rPr lang="en-US" sz="1600" dirty="0"/>
              <a:t> </a:t>
            </a:r>
            <a:r>
              <a:rPr lang="en-US" sz="1600" dirty="0" err="1"/>
              <a:t>Kammeni</a:t>
            </a:r>
            <a:r>
              <a:rPr lang="en-US" sz="1600" dirty="0"/>
              <a:t> has isotope and chemical compositions practically coinciding with those of local seawater. The thermal springs of </a:t>
            </a:r>
            <a:r>
              <a:rPr lang="en-US" sz="1600" dirty="0" err="1"/>
              <a:t>Plaka</a:t>
            </a:r>
            <a:r>
              <a:rPr lang="en-US" sz="1600" dirty="0"/>
              <a:t>, Christou and </a:t>
            </a:r>
            <a:r>
              <a:rPr lang="en-US" sz="1600" dirty="0" err="1"/>
              <a:t>Vlychada</a:t>
            </a:r>
            <a:r>
              <a:rPr lang="en-US" sz="1600" dirty="0"/>
              <a:t> are close to the mixing line between seawater and cold </a:t>
            </a:r>
            <a:r>
              <a:rPr lang="en-US" sz="1600" dirty="0" err="1"/>
              <a:t>groundwaters</a:t>
            </a:r>
            <a:r>
              <a:rPr lang="en-US" sz="1600" dirty="0"/>
              <a:t> suggesting that these thermal waters proceed from shallow aquifers</a:t>
            </a:r>
            <a:r>
              <a:rPr lang="en-US" sz="1600" dirty="0" smtClean="0"/>
              <a:t>.</a:t>
            </a:r>
          </a:p>
          <a:p>
            <a:r>
              <a:rPr lang="en-US" sz="1600" dirty="0" smtClean="0"/>
              <a:t> </a:t>
            </a:r>
            <a:r>
              <a:rPr lang="en-US" sz="1600" dirty="0"/>
              <a:t>The marine (or heated marine) contributions close to 25% are evaluated. Also the epithermal waters from Santorini Island are distributed along the mixing line joining local seawater with local cold </a:t>
            </a:r>
            <a:r>
              <a:rPr lang="en-US" sz="1600" dirty="0" err="1"/>
              <a:t>groundwaters</a:t>
            </a:r>
            <a:r>
              <a:rPr lang="en-US" sz="1600" dirty="0"/>
              <a:t>, suggesting that seawater intrusion in the shallow aquifers of Santorini Island is a widespread process. For the quantification of seawater participation there were samples used and the results showed that the mean value of the local cold ground waters is of meteoric origin.</a:t>
            </a:r>
            <a:endParaRPr lang="el-GR" sz="1600" dirty="0"/>
          </a:p>
        </p:txBody>
      </p:sp>
      <p:pic>
        <p:nvPicPr>
          <p:cNvPr id="4" name="Εικόνα 3" descr="Αποτέλεσμα εικόνας για hot springs santorini"/>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5468717"/>
            <a:ext cx="2736304" cy="1263284"/>
          </a:xfrm>
          <a:prstGeom prst="rect">
            <a:avLst/>
          </a:prstGeom>
          <a:noFill/>
          <a:ln>
            <a:noFill/>
          </a:ln>
        </p:spPr>
      </p:pic>
    </p:spTree>
    <p:extLst>
      <p:ext uri="{BB962C8B-B14F-4D97-AF65-F5344CB8AC3E}">
        <p14:creationId xmlns:p14="http://schemas.microsoft.com/office/powerpoint/2010/main" val="8426625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Greek</a:t>
            </a:r>
            <a:r>
              <a:rPr lang="fr-FR" dirty="0"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 </a:t>
            </a:r>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Earthquakes</a:t>
            </a:r>
            <a:endParaRPr lang="fr-FR" dirty="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17" y="1430327"/>
            <a:ext cx="868886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3366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lstStyle/>
          <a:p>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Greek</a:t>
            </a:r>
            <a:r>
              <a:rPr lang="fr-FR" dirty="0"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 </a:t>
            </a:r>
            <a:r>
              <a:rPr lang="fr-FR" dirty="0" err="1" smtClean="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rPr>
              <a:t>Earthquakes</a:t>
            </a:r>
            <a:endParaRPr lang="fr-FR" dirty="0">
              <a:solidFill>
                <a:schemeClr val="accent6">
                  <a:lumMod val="50000"/>
                </a:schemeClr>
              </a:solidFill>
              <a:effectLst>
                <a:outerShdw blurRad="38100" dist="38100" dir="2700000" algn="tl">
                  <a:srgbClr val="000000">
                    <a:alpha val="43137"/>
                  </a:srgbClr>
                </a:outerShdw>
              </a:effectLst>
              <a:latin typeface="FrankRuehl" pitchFamily="34" charset="-79"/>
              <a:cs typeface="FrankRuehl" pitchFamily="34" charset="-79"/>
            </a:endParaRPr>
          </a:p>
        </p:txBody>
      </p:sp>
      <p:sp>
        <p:nvSpPr>
          <p:cNvPr id="5" name="Espace réservé du contenu 4"/>
          <p:cNvSpPr>
            <a:spLocks noGrp="1"/>
          </p:cNvSpPr>
          <p:nvPr>
            <p:ph idx="1"/>
          </p:nvPr>
        </p:nvSpPr>
        <p:spPr/>
        <p:txBody>
          <a:bodyPr/>
          <a:lstStyle/>
          <a:p>
            <a:r>
              <a:rPr lang="en-US" dirty="0"/>
              <a:t> In 1956, an </a:t>
            </a:r>
            <a:r>
              <a:rPr lang="en-US" dirty="0">
                <a:hlinkClick r:id="rId2"/>
              </a:rPr>
              <a:t>earthquake</a:t>
            </a:r>
            <a:r>
              <a:rPr lang="en-US" dirty="0"/>
              <a:t> struck the island, which led to the collapse of the volcano’s magma chamber. The disaster also destroyed over 2,000 houses.</a:t>
            </a:r>
            <a:endParaRPr lang="fr-FR" dirty="0"/>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13" r="778" b="2214"/>
          <a:stretch/>
        </p:blipFill>
        <p:spPr bwMode="auto">
          <a:xfrm>
            <a:off x="179512" y="3768541"/>
            <a:ext cx="8583078" cy="2926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1561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332656"/>
            <a:ext cx="8229600" cy="1143000"/>
          </a:xfrm>
        </p:spPr>
        <p:txBody>
          <a:bodyPr>
            <a:normAutofit fontScale="90000"/>
          </a:bodyPr>
          <a:lstStyle/>
          <a:p>
            <a:r>
              <a:rPr lang="en-US" dirty="0" err="1">
                <a:solidFill>
                  <a:srgbClr val="C2390E"/>
                </a:solidFill>
                <a:effectLst>
                  <a:outerShdw blurRad="38100" dist="38100" dir="2700000" algn="tl">
                    <a:srgbClr val="000000">
                      <a:alpha val="43137"/>
                    </a:srgbClr>
                  </a:outerShdw>
                </a:effectLst>
              </a:rPr>
              <a:t>Pyrgos</a:t>
            </a:r>
            <a:r>
              <a:rPr lang="en-US" dirty="0">
                <a:solidFill>
                  <a:srgbClr val="C2390E"/>
                </a:solidFill>
                <a:effectLst>
                  <a:outerShdw blurRad="38100" dist="38100" dir="2700000" algn="tl">
                    <a:srgbClr val="000000">
                      <a:alpha val="43137"/>
                    </a:srgbClr>
                  </a:outerShdw>
                </a:effectLst>
              </a:rPr>
              <a:t> earthquake analysis of </a:t>
            </a:r>
            <a:r>
              <a:rPr lang="en-US" dirty="0" smtClean="0">
                <a:solidFill>
                  <a:srgbClr val="C2390E"/>
                </a:solidFill>
                <a:effectLst>
                  <a:outerShdw blurRad="38100" dist="38100" dir="2700000" algn="tl">
                    <a:srgbClr val="000000">
                      <a:alpha val="43137"/>
                    </a:srgbClr>
                  </a:outerShdw>
                </a:effectLst>
              </a:rPr>
              <a:t>1993.</a:t>
            </a:r>
            <a:endParaRPr lang="el-GR" dirty="0">
              <a:solidFill>
                <a:srgbClr val="C2390E"/>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467544" y="1484784"/>
            <a:ext cx="8229600" cy="4525963"/>
          </a:xfrm>
        </p:spPr>
        <p:txBody>
          <a:bodyPr>
            <a:normAutofit fontScale="25000" lnSpcReduction="20000"/>
          </a:bodyPr>
          <a:lstStyle/>
          <a:p>
            <a:r>
              <a:rPr lang="en-US" sz="5600" dirty="0"/>
              <a:t>On March 26, 1993, the major earthquake </a:t>
            </a:r>
            <a:r>
              <a:rPr lang="en-US" sz="5600" dirty="0" smtClean="0"/>
              <a:t>in </a:t>
            </a:r>
            <a:r>
              <a:rPr lang="en-US" sz="5600" dirty="0" err="1"/>
              <a:t>Pyrgos</a:t>
            </a:r>
            <a:r>
              <a:rPr lang="en-US" sz="5600" dirty="0"/>
              <a:t> </a:t>
            </a:r>
            <a:r>
              <a:rPr lang="en-US" sz="5600" dirty="0" err="1" smtClean="0"/>
              <a:t>Ilias</a:t>
            </a:r>
            <a:r>
              <a:rPr lang="en-US" sz="5600" dirty="0"/>
              <a:t> occurred</a:t>
            </a:r>
            <a:r>
              <a:rPr lang="en-US" sz="5600" dirty="0" smtClean="0"/>
              <a:t> </a:t>
            </a:r>
            <a:r>
              <a:rPr lang="en-US" sz="5600" dirty="0"/>
              <a:t>at 14:10. The earthquake was divided into two earthquakes of 5.5 and 5.8R and in terms of time 3 minutes of gap between the two major vibrations, so the damage was mitigated and that we have no victims. This sharing of the earthquake was a scientifically striking phenomenon. Long hours ago, small vibrations were taking place in the evenings, as a warning that the inhabitants had taken the elementary measures and were ready for the time of the great </a:t>
            </a:r>
            <a:r>
              <a:rPr lang="en-US" sz="5600" dirty="0" smtClean="0"/>
              <a:t>earthquake.</a:t>
            </a:r>
            <a:endParaRPr lang="el-GR" sz="5600" dirty="0"/>
          </a:p>
          <a:p>
            <a:r>
              <a:rPr lang="en-US" sz="5600" dirty="0" smtClean="0"/>
              <a:t>It’s </a:t>
            </a:r>
            <a:r>
              <a:rPr lang="en-US" sz="5600" dirty="0"/>
              <a:t>dramatic ending occurred at 2:10 pm on the 26th of March when the twin earthquake of magnitude 5, 5 and 5.8 degrees of the Richter Scale, of small focal depth, and centered around the city, in the area of ​​</a:t>
            </a:r>
            <a:r>
              <a:rPr lang="en-US" sz="5600" dirty="0" err="1"/>
              <a:t>Dexamenis</a:t>
            </a:r>
            <a:r>
              <a:rPr lang="en-US" sz="5600" dirty="0"/>
              <a:t>, caused considerable damage to the buildings of </a:t>
            </a:r>
            <a:r>
              <a:rPr lang="en-US" sz="5600" dirty="0" err="1" smtClean="0"/>
              <a:t>Pyrgos</a:t>
            </a:r>
            <a:r>
              <a:rPr lang="en-US" sz="5600" dirty="0" smtClean="0"/>
              <a:t> and </a:t>
            </a:r>
            <a:r>
              <a:rPr lang="en-US" sz="5600" dirty="0"/>
              <a:t>some villages in the wider region. The interval between the two vibrations was three minutes. This time gap, as well as the sharing of seismic detonation in two vibrations instead of one, saved many human lives and the area from huge disasters.</a:t>
            </a:r>
            <a:endParaRPr lang="el-GR" sz="5600" dirty="0"/>
          </a:p>
          <a:p>
            <a:r>
              <a:rPr lang="en-US" sz="5600" dirty="0"/>
              <a:t>The phenomenon of the seismic sequence for more than a month and the twin earthquake that marked its peak was a scientifically striking phenomenon and has since been an example in the scientific literature. This, however, has prompted the inhabitants to take the basic measures and be on hand for the time of the great earthquake. There was only one victim, an old woman, who died </a:t>
            </a:r>
            <a:r>
              <a:rPr lang="en-US" sz="5600" dirty="0" smtClean="0"/>
              <a:t>due to </a:t>
            </a:r>
            <a:r>
              <a:rPr lang="en-US" sz="5600" dirty="0"/>
              <a:t>a heart attack.</a:t>
            </a:r>
            <a:endParaRPr lang="el-GR" sz="5600" dirty="0"/>
          </a:p>
          <a:p>
            <a:r>
              <a:rPr lang="en-US" sz="5600" dirty="0"/>
              <a:t>Many old buildings in the city and surrounding villages were damaged and then demolished. The monumental buildings of the city, such as the </a:t>
            </a:r>
            <a:r>
              <a:rPr lang="en-US" sz="5600" dirty="0" err="1"/>
              <a:t>Manolopoulio</a:t>
            </a:r>
            <a:r>
              <a:rPr lang="en-US" sz="5600" dirty="0"/>
              <a:t> Hospital, the Metropolitan Palace, the churches of </a:t>
            </a:r>
            <a:r>
              <a:rPr lang="en-US" sz="5600" dirty="0" err="1"/>
              <a:t>Agios</a:t>
            </a:r>
            <a:r>
              <a:rPr lang="en-US" sz="5600" dirty="0"/>
              <a:t> Nikolaos, </a:t>
            </a:r>
            <a:r>
              <a:rPr lang="en-US" sz="5600" dirty="0" err="1"/>
              <a:t>Agia</a:t>
            </a:r>
            <a:r>
              <a:rPr lang="en-US" sz="5600" dirty="0"/>
              <a:t> </a:t>
            </a:r>
            <a:r>
              <a:rPr lang="en-US" sz="5600" dirty="0" err="1"/>
              <a:t>Kyriaki</a:t>
            </a:r>
            <a:r>
              <a:rPr lang="en-US" sz="5600" dirty="0"/>
              <a:t> and </a:t>
            </a:r>
            <a:r>
              <a:rPr lang="en-US" sz="5600" dirty="0" err="1"/>
              <a:t>Agios</a:t>
            </a:r>
            <a:r>
              <a:rPr lang="en-US" sz="5600" dirty="0"/>
              <a:t> </a:t>
            </a:r>
            <a:r>
              <a:rPr lang="en-US" sz="5600" dirty="0" err="1"/>
              <a:t>Dionysios</a:t>
            </a:r>
            <a:r>
              <a:rPr lang="en-US" sz="5600" dirty="0"/>
              <a:t>, suffered significant damage. The worst salvation of the city was attributed to the protector of Saint </a:t>
            </a:r>
            <a:r>
              <a:rPr lang="en-US" sz="5600" dirty="0" err="1"/>
              <a:t>Charalambos</a:t>
            </a:r>
            <a:r>
              <a:rPr lang="en-US" sz="5600" dirty="0"/>
              <a:t>, whose the presence of several residents. For this reason, the image of the Saint in the city was also perched. The years that followed were quite difficult, but they had significant economic growth and great reconstruction with anti-seismic constructions. Several listed buildings have been renovated, but others such as </a:t>
            </a:r>
            <a:r>
              <a:rPr lang="en-US" sz="5600" dirty="0" err="1"/>
              <a:t>Manolopouleio</a:t>
            </a:r>
            <a:r>
              <a:rPr lang="en-US" sz="5600" dirty="0"/>
              <a:t> and </a:t>
            </a:r>
            <a:r>
              <a:rPr lang="en-US" sz="5600" dirty="0" err="1"/>
              <a:t>Papagianni</a:t>
            </a:r>
            <a:r>
              <a:rPr lang="en-US" sz="5600" dirty="0"/>
              <a:t> House in </a:t>
            </a:r>
            <a:r>
              <a:rPr lang="en-US" sz="5600" dirty="0" err="1"/>
              <a:t>Ermou</a:t>
            </a:r>
            <a:r>
              <a:rPr lang="en-US" sz="5600" dirty="0"/>
              <a:t> street are still harshly wounded, reminding of the destruction of that day and the outrageous unreliability of the Greek State and the Local Government. After March 1993, </a:t>
            </a:r>
            <a:r>
              <a:rPr lang="en-US" sz="5600" dirty="0" err="1" smtClean="0"/>
              <a:t>Pyrgos</a:t>
            </a:r>
            <a:r>
              <a:rPr lang="en-US" sz="5600" dirty="0" smtClean="0"/>
              <a:t> acquired </a:t>
            </a:r>
            <a:r>
              <a:rPr lang="en-US" sz="5600" dirty="0"/>
              <a:t>a new face, not necessarily more beautiful. The estimation of the earthquake in </a:t>
            </a:r>
            <a:r>
              <a:rPr lang="en-US" sz="5600" dirty="0" err="1"/>
              <a:t>Mercalli</a:t>
            </a:r>
            <a:r>
              <a:rPr lang="en-US" sz="5600" dirty="0"/>
              <a:t> scale is VI. Strong.</a:t>
            </a:r>
            <a:endParaRPr lang="el-GR" sz="5600" dirty="0"/>
          </a:p>
          <a:p>
            <a:endParaRPr lang="el-GR" dirty="0"/>
          </a:p>
        </p:txBody>
      </p:sp>
    </p:spTree>
    <p:extLst>
      <p:ext uri="{BB962C8B-B14F-4D97-AF65-F5344CB8AC3E}">
        <p14:creationId xmlns:p14="http://schemas.microsoft.com/office/powerpoint/2010/main" val="5021856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002060"/>
                </a:solidFill>
                <a:effectLst>
                  <a:outerShdw blurRad="38100" dist="38100" dir="2700000" algn="tl">
                    <a:srgbClr val="000000">
                      <a:alpha val="43137"/>
                    </a:srgbClr>
                  </a:outerShdw>
                </a:effectLst>
                <a:latin typeface="Castellar" panose="020A0402060406010301" pitchFamily="18" charset="0"/>
              </a:rPr>
              <a:t>Ancient Olympia </a:t>
            </a:r>
            <a:endParaRPr lang="el-GR" dirty="0">
              <a:solidFill>
                <a:srgbClr val="00206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a:xfrm>
            <a:off x="251520" y="1268760"/>
            <a:ext cx="8435280" cy="4857403"/>
          </a:xfrm>
        </p:spPr>
        <p:txBody>
          <a:bodyPr>
            <a:normAutofit fontScale="47500" lnSpcReduction="20000"/>
          </a:bodyPr>
          <a:lstStyle/>
          <a:p>
            <a:r>
              <a:rPr lang="en-US" sz="2900" dirty="0" smtClean="0"/>
              <a:t>In </a:t>
            </a:r>
            <a:r>
              <a:rPr lang="en-US" sz="2900" dirty="0"/>
              <a:t>western Peloponnese, in the beautiful valley of the </a:t>
            </a:r>
            <a:r>
              <a:rPr lang="en-US" sz="2900" dirty="0" err="1"/>
              <a:t>Alpheios</a:t>
            </a:r>
            <a:r>
              <a:rPr lang="en-US" sz="2900" dirty="0"/>
              <a:t> river, lies the most celebrated sanctuary of ancient Greece. Dedicated to Zeus, the father of the gods, it sprawls over the southwest foot of Mount </a:t>
            </a:r>
            <a:r>
              <a:rPr lang="en-US" sz="2900" dirty="0" err="1"/>
              <a:t>Kronios</a:t>
            </a:r>
            <a:r>
              <a:rPr lang="en-US" sz="2900" dirty="0"/>
              <a:t>, at the confluence of the </a:t>
            </a:r>
            <a:r>
              <a:rPr lang="en-US" sz="2900" dirty="0" err="1"/>
              <a:t>Alpheios</a:t>
            </a:r>
            <a:r>
              <a:rPr lang="en-US" sz="2900" dirty="0"/>
              <a:t> and the </a:t>
            </a:r>
            <a:r>
              <a:rPr lang="en-US" sz="2900" dirty="0" err="1"/>
              <a:t>Kladeos</a:t>
            </a:r>
            <a:r>
              <a:rPr lang="en-US" sz="2900" dirty="0"/>
              <a:t> rivers, in a lush, green landscape. Although secluded near the west coast of the Peloponnese, Olympia became the most important religious and athletic </a:t>
            </a:r>
            <a:r>
              <a:rPr lang="en-US" sz="2900" dirty="0" err="1"/>
              <a:t>centre</a:t>
            </a:r>
            <a:r>
              <a:rPr lang="en-US" sz="2900" dirty="0"/>
              <a:t> in Greece. Its fame rests upon the Olympic Games, the greatest national festival and a highly prestigious one world-wide, which was held every four years to </a:t>
            </a:r>
            <a:r>
              <a:rPr lang="en-US" sz="2900" dirty="0" err="1"/>
              <a:t>honour</a:t>
            </a:r>
            <a:r>
              <a:rPr lang="en-US" sz="2900" dirty="0"/>
              <a:t> Zeus. The origin of the cult and of the festival went back many centuries</a:t>
            </a:r>
            <a:r>
              <a:rPr lang="en-US" sz="2900" dirty="0" smtClean="0"/>
              <a:t>.</a:t>
            </a:r>
          </a:p>
          <a:p>
            <a:r>
              <a:rPr lang="en-US" sz="2900" dirty="0" smtClean="0"/>
              <a:t>The </a:t>
            </a:r>
            <a:r>
              <a:rPr lang="en-US" sz="2900" dirty="0"/>
              <a:t>Olympic flame of the modern-day Olympic Games is lit by reflection of sunlight in a parabolic mirror in front of the Temple of Hera and then transported by a torch to the place where the games are held. When the modern Olympics came to Athens in 2004, the men's and women's shot put competition was held at the restored Olympia stadium</a:t>
            </a:r>
            <a:r>
              <a:rPr lang="en-US" sz="2900" dirty="0" smtClean="0"/>
              <a:t>.</a:t>
            </a:r>
            <a:endParaRPr lang="en-US" sz="2900" dirty="0"/>
          </a:p>
          <a:p>
            <a:r>
              <a:rPr lang="en-US" sz="2900" dirty="0"/>
              <a:t>The town has a train station and is the easternmost terminus of the line of Olympia-</a:t>
            </a:r>
            <a:r>
              <a:rPr lang="en-US" sz="2900" dirty="0" err="1"/>
              <a:t>Pyrgos</a:t>
            </a:r>
            <a:r>
              <a:rPr lang="en-US" sz="2900" dirty="0"/>
              <a:t> (Ilia). The train station with the freight yard to its west is located about 300 m east of the town </a:t>
            </a:r>
            <a:r>
              <a:rPr lang="en-US" sz="2900" dirty="0" err="1"/>
              <a:t>centre</a:t>
            </a:r>
            <a:r>
              <a:rPr lang="en-US" sz="2900" dirty="0"/>
              <a:t>. </a:t>
            </a:r>
            <a:r>
              <a:rPr lang="en-US" sz="2900" dirty="0" smtClean="0"/>
              <a:t>The </a:t>
            </a:r>
            <a:r>
              <a:rPr lang="en-US" sz="2900" dirty="0"/>
              <a:t>distance from </a:t>
            </a:r>
            <a:r>
              <a:rPr lang="en-US" sz="2900" dirty="0" err="1"/>
              <a:t>Pyrgos</a:t>
            </a:r>
            <a:r>
              <a:rPr lang="en-US" sz="2900" dirty="0"/>
              <a:t> is 20 km (12 </a:t>
            </a:r>
            <a:r>
              <a:rPr lang="en-US" sz="2900" dirty="0" smtClean="0"/>
              <a:t>mi). The </a:t>
            </a:r>
            <a:r>
              <a:rPr lang="en-US" sz="2900" dirty="0"/>
              <a:t>highway passes north of the ancient ruins. A reservoir is located 2 km (1 mi) southwest, damming up the </a:t>
            </a:r>
            <a:r>
              <a:rPr lang="en-US" sz="2900" dirty="0" err="1"/>
              <a:t>Alfeios</a:t>
            </a:r>
            <a:r>
              <a:rPr lang="en-US" sz="2900" dirty="0"/>
              <a:t> River. The area is hilly and mountainous; most of the area within Olympia is forested</a:t>
            </a:r>
            <a:r>
              <a:rPr lang="en-US" sz="2900" dirty="0" smtClean="0"/>
              <a:t>.</a:t>
            </a:r>
            <a:endParaRPr lang="en-US" sz="2900" dirty="0"/>
          </a:p>
          <a:p>
            <a:r>
              <a:rPr lang="en-US" sz="2900" dirty="0"/>
              <a:t>Panagiotis </a:t>
            </a:r>
            <a:r>
              <a:rPr lang="en-US" sz="2900" dirty="0" err="1"/>
              <a:t>Kondylis</a:t>
            </a:r>
            <a:r>
              <a:rPr lang="en-US" sz="2900" dirty="0"/>
              <a:t>, one of the most prominent modern Greek thinkers and philosophers, was born and raised in Olympia. When Pierre de Coubertin, the founder of the International Olympic Committee, died in 1937, a monument to him was erected at ancient Olympia. Emulating </a:t>
            </a:r>
            <a:r>
              <a:rPr lang="en-US" sz="2900" dirty="0" err="1"/>
              <a:t>Evangelis</a:t>
            </a:r>
            <a:r>
              <a:rPr lang="en-US" sz="2900" dirty="0"/>
              <a:t> </a:t>
            </a:r>
            <a:r>
              <a:rPr lang="en-US" sz="2900" dirty="0" err="1"/>
              <a:t>Zappas</a:t>
            </a:r>
            <a:r>
              <a:rPr lang="en-US" sz="2900" dirty="0"/>
              <a:t>, whose head is buried under a statue in front of the Zappeion, his heart was buried at the monument</a:t>
            </a:r>
            <a:r>
              <a:rPr lang="en-US" sz="2900" dirty="0" smtClean="0"/>
              <a:t>.</a:t>
            </a:r>
            <a:endParaRPr lang="en-US" sz="2900" dirty="0"/>
          </a:p>
          <a:p>
            <a:r>
              <a:rPr lang="en-US" sz="2900" dirty="0"/>
              <a:t>The site and town of Olympia were majorly threatened and nearly damaged by the 2007 forest fires.</a:t>
            </a:r>
          </a:p>
          <a:p>
            <a:endParaRPr lang="en-US" sz="1800" dirty="0"/>
          </a:p>
          <a:p>
            <a:pPr marL="0" indent="0">
              <a:buNone/>
            </a:pPr>
            <a:endParaRPr lang="el-GR" sz="1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45" y="5300450"/>
            <a:ext cx="3369109" cy="1340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5144523"/>
            <a:ext cx="2770779" cy="150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07259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rgbClr val="C00000"/>
                </a:solidFill>
                <a:effectLst>
                  <a:outerShdw blurRad="50800" dist="38100" dir="10800000" algn="r" rotWithShape="0">
                    <a:prstClr val="black">
                      <a:alpha val="40000"/>
                    </a:prstClr>
                  </a:outerShdw>
                </a:effectLst>
                <a:latin typeface="Bell MT" pitchFamily="18" charset="0"/>
              </a:rPr>
              <a:t>Greek</a:t>
            </a:r>
            <a:r>
              <a:rPr lang="fr-FR" dirty="0" smtClean="0">
                <a:solidFill>
                  <a:srgbClr val="C00000"/>
                </a:solidFill>
                <a:effectLst>
                  <a:outerShdw blurRad="50800" dist="38100" dir="10800000" algn="r" rotWithShape="0">
                    <a:prstClr val="black">
                      <a:alpha val="40000"/>
                    </a:prstClr>
                  </a:outerShdw>
                </a:effectLst>
                <a:latin typeface="Bell MT" pitchFamily="18" charset="0"/>
              </a:rPr>
              <a:t> </a:t>
            </a:r>
            <a:r>
              <a:rPr lang="fr-FR" dirty="0" err="1" smtClean="0">
                <a:solidFill>
                  <a:srgbClr val="C00000"/>
                </a:solidFill>
                <a:effectLst>
                  <a:outerShdw blurRad="50800" dist="38100" dir="10800000" algn="r" rotWithShape="0">
                    <a:prstClr val="black">
                      <a:alpha val="40000"/>
                    </a:prstClr>
                  </a:outerShdw>
                </a:effectLst>
                <a:latin typeface="Bell MT" pitchFamily="18" charset="0"/>
              </a:rPr>
              <a:t>Volcanoes</a:t>
            </a:r>
            <a:endParaRPr lang="fr-FR" dirty="0">
              <a:solidFill>
                <a:srgbClr val="C00000"/>
              </a:solidFill>
              <a:effectLst>
                <a:outerShdw blurRad="50800" dist="38100" dir="10800000" algn="r" rotWithShape="0">
                  <a:prstClr val="black">
                    <a:alpha val="40000"/>
                  </a:prstClr>
                </a:outerShdw>
              </a:effectLst>
              <a:latin typeface="Bell MT" pitchFamily="18" charset="0"/>
            </a:endParaRPr>
          </a:p>
        </p:txBody>
      </p:sp>
      <p:sp>
        <p:nvSpPr>
          <p:cNvPr id="3" name="Espace réservé du contenu 2"/>
          <p:cNvSpPr>
            <a:spLocks noGrp="1"/>
          </p:cNvSpPr>
          <p:nvPr>
            <p:ph idx="1"/>
          </p:nvPr>
        </p:nvSpPr>
        <p:spPr/>
        <p:txBody>
          <a:bodyPr>
            <a:normAutofit lnSpcReduction="10000"/>
          </a:bodyPr>
          <a:lstStyle/>
          <a:p>
            <a:r>
              <a:rPr lang="fr-FR" dirty="0" err="1" smtClean="0"/>
              <a:t>Methana</a:t>
            </a:r>
            <a:endParaRPr lang="fr-FR" dirty="0" smtClean="0"/>
          </a:p>
          <a:p>
            <a:r>
              <a:rPr lang="fr-FR" dirty="0" smtClean="0"/>
              <a:t>Kos</a:t>
            </a:r>
          </a:p>
          <a:p>
            <a:r>
              <a:rPr lang="fr-FR" dirty="0" err="1" smtClean="0"/>
              <a:t>Nisyros</a:t>
            </a:r>
            <a:endParaRPr lang="fr-FR" dirty="0" smtClean="0"/>
          </a:p>
          <a:p>
            <a:r>
              <a:rPr lang="fr-FR" dirty="0" err="1" smtClean="0"/>
              <a:t>Poros</a:t>
            </a:r>
            <a:endParaRPr lang="fr-FR" dirty="0" smtClean="0"/>
          </a:p>
          <a:p>
            <a:r>
              <a:rPr lang="fr-FR" dirty="0" err="1" smtClean="0"/>
              <a:t>Perissa</a:t>
            </a:r>
            <a:r>
              <a:rPr lang="fr-FR" dirty="0" smtClean="0"/>
              <a:t> </a:t>
            </a:r>
          </a:p>
          <a:p>
            <a:r>
              <a:rPr lang="fr-FR" dirty="0" err="1" smtClean="0"/>
              <a:t>Santorini</a:t>
            </a:r>
            <a:r>
              <a:rPr lang="fr-FR" dirty="0" smtClean="0"/>
              <a:t>(</a:t>
            </a:r>
            <a:r>
              <a:rPr lang="fr-FR" dirty="0" err="1" smtClean="0"/>
              <a:t>Nea</a:t>
            </a:r>
            <a:r>
              <a:rPr lang="fr-FR" dirty="0" smtClean="0"/>
              <a:t> </a:t>
            </a:r>
            <a:r>
              <a:rPr lang="fr-FR" dirty="0" err="1" smtClean="0"/>
              <a:t>Kameni</a:t>
            </a:r>
            <a:r>
              <a:rPr lang="fr-FR" dirty="0" smtClean="0"/>
              <a:t>)</a:t>
            </a:r>
          </a:p>
          <a:p>
            <a:r>
              <a:rPr lang="fr-FR" dirty="0" smtClean="0"/>
              <a:t>Yali</a:t>
            </a:r>
          </a:p>
          <a:p>
            <a:r>
              <a:rPr lang="fr-FR" dirty="0" err="1" smtClean="0"/>
              <a:t>Aegina</a:t>
            </a:r>
            <a:r>
              <a:rPr lang="fr-FR" dirty="0" smtClean="0"/>
              <a:t> </a:t>
            </a:r>
            <a:endParaRPr lang="fr-F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0628" y="1714488"/>
            <a:ext cx="3312368" cy="271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555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Geological</a:t>
            </a:r>
            <a:r>
              <a:rPr lang="fr-FR" i="1" dirty="0" smtClean="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rPr>
              <a:t> Genesis</a:t>
            </a:r>
            <a:endParaRPr lang="fr-FR" i="1" dirty="0">
              <a:solidFill>
                <a:schemeClr val="accent3">
                  <a:lumMod val="50000"/>
                </a:schemeClr>
              </a:solidFill>
              <a:effectLst>
                <a:outerShdw blurRad="38100" dist="38100" dir="2700000" algn="tl">
                  <a:srgbClr val="000000">
                    <a:alpha val="43137"/>
                  </a:srgbClr>
                </a:outerShdw>
              </a:effectLst>
              <a:latin typeface="Sakkal Majalla" pitchFamily="2" charset="-78"/>
              <a:cs typeface="Sakkal Majalla" pitchFamily="2" charset="-78"/>
            </a:endParaRPr>
          </a:p>
        </p:txBody>
      </p:sp>
      <p:sp>
        <p:nvSpPr>
          <p:cNvPr id="3" name="Espace réservé du contenu 2"/>
          <p:cNvSpPr>
            <a:spLocks noGrp="1"/>
          </p:cNvSpPr>
          <p:nvPr>
            <p:ph idx="1"/>
          </p:nvPr>
        </p:nvSpPr>
        <p:spPr/>
        <p:txBody>
          <a:bodyPr/>
          <a:lstStyle/>
          <a:p>
            <a:r>
              <a:rPr lang="fr-FR" dirty="0" smtClean="0"/>
              <a:t>                                 </a:t>
            </a:r>
          </a:p>
          <a:p>
            <a:endParaRPr lang="fr-FR" dirty="0"/>
          </a:p>
          <a:p>
            <a:endParaRPr lang="fr-FR" dirty="0" smtClean="0"/>
          </a:p>
          <a:p>
            <a:endParaRPr lang="fr-FR" dirty="0"/>
          </a:p>
          <a:p>
            <a:endParaRPr lang="fr-FR" dirty="0" smtClean="0"/>
          </a:p>
          <a:p>
            <a:r>
              <a:rPr lang="fr-FR" smtClean="0"/>
              <a:t>Add </a:t>
            </a:r>
            <a:r>
              <a:rPr lang="fr-FR" dirty="0" smtClean="0"/>
              <a:t>vidéo</a:t>
            </a: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661" y="1340768"/>
            <a:ext cx="2868920" cy="297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050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solidFill>
                  <a:schemeClr val="accent5">
                    <a:lumMod val="50000"/>
                  </a:schemeClr>
                </a:solidFill>
                <a:effectLst>
                  <a:outerShdw blurRad="38100" dist="38100" dir="2700000" algn="tl">
                    <a:srgbClr val="000000">
                      <a:alpha val="43137"/>
                    </a:srgbClr>
                  </a:outerShdw>
                </a:effectLst>
                <a:latin typeface="Baskerville Old Face" pitchFamily="18" charset="0"/>
              </a:rPr>
              <a:t>Volcanic</a:t>
            </a:r>
            <a:r>
              <a:rPr lang="fr-FR" dirty="0" smtClean="0">
                <a:solidFill>
                  <a:schemeClr val="accent5">
                    <a:lumMod val="50000"/>
                  </a:schemeClr>
                </a:solidFill>
                <a:effectLst>
                  <a:outerShdw blurRad="38100" dist="38100" dir="2700000" algn="tl">
                    <a:srgbClr val="000000">
                      <a:alpha val="43137"/>
                    </a:srgbClr>
                  </a:outerShdw>
                </a:effectLst>
                <a:latin typeface="Baskerville Old Face" pitchFamily="18" charset="0"/>
              </a:rPr>
              <a:t> Caldera</a:t>
            </a:r>
            <a:endParaRPr lang="fr-FR" dirty="0">
              <a:solidFill>
                <a:schemeClr val="accent5">
                  <a:lumMod val="50000"/>
                </a:schemeClr>
              </a:solidFill>
              <a:effectLst>
                <a:outerShdw blurRad="38100" dist="38100" dir="2700000" algn="tl">
                  <a:srgbClr val="000000">
                    <a:alpha val="43137"/>
                  </a:srgbClr>
                </a:outerShdw>
              </a:effectLst>
              <a:latin typeface="Baskerville Old Face" pitchFamily="18" charset="0"/>
            </a:endParaRPr>
          </a:p>
        </p:txBody>
      </p:sp>
      <p:sp>
        <p:nvSpPr>
          <p:cNvPr id="3" name="Espace réservé du contenu 2"/>
          <p:cNvSpPr>
            <a:spLocks noGrp="1"/>
          </p:cNvSpPr>
          <p:nvPr>
            <p:ph idx="1"/>
          </p:nvPr>
        </p:nvSpPr>
        <p:spPr>
          <a:xfrm>
            <a:off x="457200" y="1600200"/>
            <a:ext cx="8229600" cy="4925144"/>
          </a:xfrm>
        </p:spPr>
        <p:txBody>
          <a:bodyPr>
            <a:noAutofit/>
          </a:bodyPr>
          <a:lstStyle/>
          <a:p>
            <a:r>
              <a:rPr lang="en-US" sz="1800" dirty="0"/>
              <a:t>T</a:t>
            </a:r>
            <a:r>
              <a:rPr lang="en-US" sz="1800" dirty="0" smtClean="0"/>
              <a:t>he largest known eruption happened about 3500 years ago and shaped the caldera we know today, which is considered one of the most beautiful in the world and which attracts hundreds of thousands of visitors every year, who come to admire the splendor of the sunset from </a:t>
            </a:r>
            <a:r>
              <a:rPr lang="en-US" sz="1800" dirty="0" err="1" smtClean="0"/>
              <a:t>Oia</a:t>
            </a:r>
            <a:r>
              <a:rPr lang="en-US" sz="1800" dirty="0" smtClean="0"/>
              <a:t>.</a:t>
            </a:r>
          </a:p>
          <a:p>
            <a:r>
              <a:rPr lang="en-US" sz="1800" dirty="0" err="1"/>
              <a:t>Santorini’s</a:t>
            </a:r>
            <a:r>
              <a:rPr lang="en-US" sz="1800" dirty="0"/>
              <a:t> half-moon-shaped bay is the center of the caldera (a cauldron-like volcanic depression), which collapsed after a volcanic eruption during the </a:t>
            </a:r>
            <a:r>
              <a:rPr lang="en-US" sz="1800" dirty="0">
                <a:hlinkClick r:id="rId2"/>
              </a:rPr>
              <a:t>Minoan civilization</a:t>
            </a:r>
            <a:r>
              <a:rPr lang="en-US" sz="1800" dirty="0"/>
              <a:t>, eventually leading to their decline, just like </a:t>
            </a:r>
            <a:r>
              <a:rPr lang="en-US" sz="1800" dirty="0">
                <a:hlinkClick r:id="rId3"/>
              </a:rPr>
              <a:t>Pompeii</a:t>
            </a:r>
            <a:endParaRPr lang="fr-FR" sz="1800"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778868"/>
            <a:ext cx="4074637" cy="254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422" y="3778868"/>
            <a:ext cx="2619222" cy="282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00173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ln>
                  <a:solidFill>
                    <a:schemeClr val="accent6">
                      <a:lumMod val="50000"/>
                    </a:schemeClr>
                  </a:solidFill>
                </a:ln>
                <a:effectLst>
                  <a:outerShdw blurRad="38100" dist="38100" dir="2700000" algn="tl">
                    <a:srgbClr val="000000">
                      <a:alpha val="43137"/>
                    </a:srgbClr>
                  </a:outerShdw>
                </a:effectLst>
                <a:latin typeface="Bell MT" pitchFamily="18" charset="0"/>
              </a:rPr>
              <a:t>Minoan</a:t>
            </a:r>
            <a:r>
              <a:rPr lang="fr-FR" dirty="0" smtClean="0">
                <a:ln>
                  <a:solidFill>
                    <a:schemeClr val="accent6">
                      <a:lumMod val="50000"/>
                    </a:schemeClr>
                  </a:solidFill>
                </a:ln>
                <a:effectLst>
                  <a:outerShdw blurRad="38100" dist="38100" dir="2700000" algn="tl">
                    <a:srgbClr val="000000">
                      <a:alpha val="43137"/>
                    </a:srgbClr>
                  </a:outerShdw>
                </a:effectLst>
                <a:latin typeface="Bell MT" pitchFamily="18" charset="0"/>
              </a:rPr>
              <a:t> Eruption</a:t>
            </a:r>
            <a:endParaRPr lang="fr-FR" dirty="0">
              <a:ln>
                <a:solidFill>
                  <a:schemeClr val="accent6">
                    <a:lumMod val="50000"/>
                  </a:schemeClr>
                </a:solidFill>
              </a:ln>
              <a:effectLst>
                <a:outerShdw blurRad="38100" dist="38100" dir="2700000" algn="tl">
                  <a:srgbClr val="000000">
                    <a:alpha val="43137"/>
                  </a:srgbClr>
                </a:outerShdw>
              </a:effectLst>
              <a:latin typeface="Bell MT" pitchFamily="18" charset="0"/>
            </a:endParaRPr>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2285984" y="1285860"/>
            <a:ext cx="4857784" cy="4786346"/>
          </a:xfrm>
          <a:prstGeom prst="rect">
            <a:avLst/>
          </a:prstGeom>
          <a:noFill/>
          <a:ln>
            <a:noFill/>
          </a:ln>
        </p:spPr>
      </p:pic>
      <p:sp>
        <p:nvSpPr>
          <p:cNvPr id="6" name="Espace réservé du contenu 5"/>
          <p:cNvSpPr>
            <a:spLocks noGrp="1"/>
          </p:cNvSpPr>
          <p:nvPr>
            <p:ph idx="1"/>
          </p:nvPr>
        </p:nvSpPr>
        <p:spPr/>
        <p:txBody>
          <a:bodyPr/>
          <a:lstStyle/>
          <a:p>
            <a:endParaRPr lang="fr-FR" dirty="0"/>
          </a:p>
        </p:txBody>
      </p:sp>
    </p:spTree>
    <p:extLst>
      <p:ext uri="{BB962C8B-B14F-4D97-AF65-F5344CB8AC3E}">
        <p14:creationId xmlns:p14="http://schemas.microsoft.com/office/powerpoint/2010/main" val="3480925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9" name="Espace réservé du contenu 8" descr="minoanash.jpg"/>
          <p:cNvPicPr>
            <a:picLocks noGrp="1" noChangeAspect="1"/>
          </p:cNvPicPr>
          <p:nvPr>
            <p:ph idx="1"/>
          </p:nvPr>
        </p:nvPicPr>
        <p:blipFill>
          <a:blip r:embed="rId2"/>
          <a:stretch>
            <a:fillRect/>
          </a:stretch>
        </p:blipFill>
        <p:spPr>
          <a:xfrm>
            <a:off x="3357554" y="4143380"/>
            <a:ext cx="2341101" cy="2428892"/>
          </a:xfrm>
        </p:spPr>
      </p:pic>
      <p:sp>
        <p:nvSpPr>
          <p:cNvPr id="4" name="Rectangle 3"/>
          <p:cNvSpPr/>
          <p:nvPr/>
        </p:nvSpPr>
        <p:spPr>
          <a:xfrm>
            <a:off x="785786" y="1714488"/>
            <a:ext cx="7715304" cy="1200329"/>
          </a:xfrm>
          <a:prstGeom prst="rect">
            <a:avLst/>
          </a:prstGeom>
        </p:spPr>
        <p:txBody>
          <a:bodyPr wrap="square">
            <a:spAutoFit/>
          </a:bodyPr>
          <a:lstStyle/>
          <a:p>
            <a:r>
              <a:rPr lang="en-US" dirty="0" smtClean="0"/>
              <a:t>The Minoan eruption happened around 1645 BC in the Late Bronze Age. It was one of the largest </a:t>
            </a:r>
            <a:r>
              <a:rPr lang="en-US" dirty="0" err="1" smtClean="0"/>
              <a:t>plinian</a:t>
            </a:r>
            <a:r>
              <a:rPr lang="en-US" dirty="0" smtClean="0"/>
              <a:t> eruptions in younger time. </a:t>
            </a:r>
          </a:p>
          <a:p>
            <a:endParaRPr lang="en-US" dirty="0" smtClean="0"/>
          </a:p>
          <a:p>
            <a:endParaRPr lang="fr-FR" dirty="0"/>
          </a:p>
        </p:txBody>
      </p:sp>
      <p:sp>
        <p:nvSpPr>
          <p:cNvPr id="5" name="Rectangle 4"/>
          <p:cNvSpPr/>
          <p:nvPr/>
        </p:nvSpPr>
        <p:spPr>
          <a:xfrm>
            <a:off x="642910" y="2643182"/>
            <a:ext cx="7786742" cy="646331"/>
          </a:xfrm>
          <a:prstGeom prst="rect">
            <a:avLst/>
          </a:prstGeom>
        </p:spPr>
        <p:txBody>
          <a:bodyPr wrap="square">
            <a:spAutoFit/>
          </a:bodyPr>
          <a:lstStyle/>
          <a:p>
            <a:r>
              <a:rPr lang="en-US" dirty="0" smtClean="0"/>
              <a:t>The eruption destroyed an inhabited and culturally high-developed island which perhaps might be the origin of the </a:t>
            </a:r>
            <a:r>
              <a:rPr lang="en-US" dirty="0" smtClean="0">
                <a:hlinkClick r:id="rId3"/>
              </a:rPr>
              <a:t>Atlantis legend</a:t>
            </a:r>
            <a:r>
              <a:rPr lang="en-US" dirty="0" smtClean="0"/>
              <a:t> as many scientists believe. </a:t>
            </a:r>
            <a:endParaRPr lang="fr-FR" dirty="0"/>
          </a:p>
        </p:txBody>
      </p:sp>
      <p:sp>
        <p:nvSpPr>
          <p:cNvPr id="6" name="Rectangle 5"/>
          <p:cNvSpPr/>
          <p:nvPr/>
        </p:nvSpPr>
        <p:spPr>
          <a:xfrm>
            <a:off x="785786" y="3500438"/>
            <a:ext cx="7358114" cy="646331"/>
          </a:xfrm>
          <a:prstGeom prst="rect">
            <a:avLst/>
          </a:prstGeom>
        </p:spPr>
        <p:txBody>
          <a:bodyPr wrap="square">
            <a:spAutoFit/>
          </a:bodyPr>
          <a:lstStyle/>
          <a:p>
            <a:r>
              <a:rPr lang="en-US" dirty="0" smtClean="0"/>
              <a:t>The Minoan eruption has been studied in detail and described by many authors</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err="1" smtClean="0"/>
              <a:t>Akrotiri,Minoan</a:t>
            </a:r>
            <a:r>
              <a:rPr lang="fr-FR" dirty="0" smtClean="0"/>
              <a:t> city on the </a:t>
            </a:r>
            <a:r>
              <a:rPr lang="fr-FR" dirty="0" err="1" smtClean="0"/>
              <a:t>island</a:t>
            </a:r>
            <a:r>
              <a:rPr lang="fr-FR" dirty="0" smtClean="0"/>
              <a:t> of </a:t>
            </a:r>
            <a:r>
              <a:rPr lang="fr-FR" dirty="0" err="1" smtClean="0"/>
              <a:t>Santorini</a:t>
            </a:r>
            <a:endParaRPr lang="fr-FR" dirty="0"/>
          </a:p>
        </p:txBody>
      </p:sp>
      <p:pic>
        <p:nvPicPr>
          <p:cNvPr id="5" name="Espace réservé du contenu 4" descr="akrotiri-56a01f7b5f9b58eba4af11ff.jpg"/>
          <p:cNvPicPr>
            <a:picLocks noGrp="1" noChangeAspect="1"/>
          </p:cNvPicPr>
          <p:nvPr>
            <p:ph idx="1"/>
          </p:nvPr>
        </p:nvPicPr>
        <p:blipFill>
          <a:blip r:embed="rId2"/>
          <a:stretch>
            <a:fillRect/>
          </a:stretch>
        </p:blipFill>
        <p:spPr>
          <a:xfrm>
            <a:off x="4000496" y="3357562"/>
            <a:ext cx="2019519" cy="3095789"/>
          </a:xfrm>
        </p:spPr>
      </p:pic>
      <p:sp>
        <p:nvSpPr>
          <p:cNvPr id="4" name="Rectangle 3"/>
          <p:cNvSpPr/>
          <p:nvPr/>
        </p:nvSpPr>
        <p:spPr>
          <a:xfrm>
            <a:off x="714348" y="1500174"/>
            <a:ext cx="8215370" cy="2031325"/>
          </a:xfrm>
          <a:prstGeom prst="rect">
            <a:avLst/>
          </a:prstGeom>
        </p:spPr>
        <p:txBody>
          <a:bodyPr wrap="square">
            <a:spAutoFit/>
          </a:bodyPr>
          <a:lstStyle/>
          <a:p>
            <a:r>
              <a:rPr lang="en-US" dirty="0" err="1" smtClean="0"/>
              <a:t>Akrotiri</a:t>
            </a:r>
            <a:r>
              <a:rPr lang="en-US" dirty="0" smtClean="0"/>
              <a:t> is the name of a small </a:t>
            </a:r>
            <a:r>
              <a:rPr lang="en-US" dirty="0" smtClean="0">
                <a:hlinkClick r:id="rId3"/>
              </a:rPr>
              <a:t>Minoan</a:t>
            </a:r>
            <a:r>
              <a:rPr lang="en-US" dirty="0" smtClean="0"/>
              <a:t> settlement located on the volcanic island of </a:t>
            </a:r>
            <a:r>
              <a:rPr lang="en-US" dirty="0" err="1" smtClean="0"/>
              <a:t>Thera</a:t>
            </a:r>
            <a:r>
              <a:rPr lang="en-US" dirty="0" smtClean="0"/>
              <a:t> (or </a:t>
            </a:r>
            <a:r>
              <a:rPr lang="en-US" dirty="0" err="1" smtClean="0"/>
              <a:t>Santorini</a:t>
            </a:r>
            <a:r>
              <a:rPr lang="en-US" dirty="0" smtClean="0"/>
              <a:t>) in the Aegean Sea. Occupied first in the late Neolithic period during the fourth millennium BC, </a:t>
            </a:r>
            <a:r>
              <a:rPr lang="en-US" dirty="0" err="1" smtClean="0"/>
              <a:t>Akrotiri</a:t>
            </a:r>
            <a:r>
              <a:rPr lang="en-US" dirty="0" smtClean="0"/>
              <a:t> grew to an important trade center during the middle and late Bronze Age, with an elaborate drainage system and a palace.</a:t>
            </a:r>
          </a:p>
          <a:p>
            <a:r>
              <a:rPr lang="en-US" dirty="0" smtClean="0"/>
              <a:t>In the late 17th century BC, a series of earthquakes forced the abandonment of the town, and a good thing too: </a:t>
            </a:r>
            <a:r>
              <a:rPr lang="en-US" dirty="0" err="1" smtClean="0"/>
              <a:t>Thera</a:t>
            </a:r>
            <a:r>
              <a:rPr lang="en-US" dirty="0" smtClean="0"/>
              <a:t> erupted shortly afterward, covering the city in ash and splitting the island in two.</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 name="Espace réservé du contenu 7" descr="santorini-map-1500-56b2976f3df78cdfa0040338.png"/>
          <p:cNvPicPr>
            <a:picLocks noGrp="1" noChangeAspect="1"/>
          </p:cNvPicPr>
          <p:nvPr>
            <p:ph idx="1"/>
          </p:nvPr>
        </p:nvPicPr>
        <p:blipFill>
          <a:blip r:embed="rId2"/>
          <a:stretch>
            <a:fillRect/>
          </a:stretch>
        </p:blipFill>
        <p:spPr>
          <a:xfrm>
            <a:off x="714348" y="1142984"/>
            <a:ext cx="7429552" cy="4953034"/>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The </a:t>
            </a:r>
            <a:r>
              <a:rPr lang="fr-FR" dirty="0" err="1" smtClean="0"/>
              <a:t>Mycenaean</a:t>
            </a:r>
            <a:r>
              <a:rPr lang="fr-FR" dirty="0" smtClean="0"/>
              <a:t> </a:t>
            </a:r>
            <a:r>
              <a:rPr lang="fr-FR" dirty="0" err="1" smtClean="0"/>
              <a:t>Pompei</a:t>
            </a:r>
            <a:r>
              <a:rPr lang="fr-FR" dirty="0" smtClean="0"/>
              <a:t> »</a:t>
            </a:r>
            <a:endParaRPr lang="fr-FR" dirty="0"/>
          </a:p>
        </p:txBody>
      </p:sp>
      <p:sp>
        <p:nvSpPr>
          <p:cNvPr id="3" name="Espace réservé du contenu 2"/>
          <p:cNvSpPr>
            <a:spLocks noGrp="1"/>
          </p:cNvSpPr>
          <p:nvPr>
            <p:ph idx="1"/>
          </p:nvPr>
        </p:nvSpPr>
        <p:spPr/>
        <p:txBody>
          <a:bodyPr>
            <a:normAutofit lnSpcReduction="10000"/>
          </a:bodyPr>
          <a:lstStyle/>
          <a:p>
            <a:r>
              <a:rPr lang="en-US" dirty="0" smtClean="0"/>
              <a:t>“</a:t>
            </a:r>
            <a:r>
              <a:rPr lang="en-US" dirty="0" err="1" smtClean="0"/>
              <a:t>pyroclastic</a:t>
            </a:r>
            <a:r>
              <a:rPr lang="en-US" dirty="0" smtClean="0"/>
              <a:t> flows” were released through a “split” in the cone wall, of limited area, generating a high velocity jet of tephra fluidized in a red hot gas stream. Such a jet is immensely destructive and lethal, causing death by pulmonary </a:t>
            </a:r>
            <a:r>
              <a:rPr lang="en-US" dirty="0" err="1" smtClean="0"/>
              <a:t>oedema</a:t>
            </a:r>
            <a:r>
              <a:rPr lang="en-US" dirty="0" smtClean="0"/>
              <a:t>. The shape (like a blowtorch) and course of the ash fallout, as measured by deep sea cores, shows that these  passed over the eastern part of Crete, causing severe destruction and depopulation.</a:t>
            </a:r>
            <a:endParaRPr lang="fr-FR" dirty="0"/>
          </a:p>
        </p:txBody>
      </p:sp>
    </p:spTree>
    <p:extLst>
      <p:ext uri="{BB962C8B-B14F-4D97-AF65-F5344CB8AC3E}">
        <p14:creationId xmlns:p14="http://schemas.microsoft.com/office/powerpoint/2010/main" val="780132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TotalTime>
  <Words>1768</Words>
  <Application>Microsoft Office PowerPoint</Application>
  <PresentationFormat>Προβολή στην οθόνη (4:3)</PresentationFormat>
  <Paragraphs>61</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Thème Office</vt:lpstr>
      <vt:lpstr>Greek Volcanoes and Earthquakes</vt:lpstr>
      <vt:lpstr>Greek Volcanoes</vt:lpstr>
      <vt:lpstr>Geological Genesis</vt:lpstr>
      <vt:lpstr>Volcanic Caldera</vt:lpstr>
      <vt:lpstr>Minoan Eruption</vt:lpstr>
      <vt:lpstr>Παρουσίαση του PowerPoint</vt:lpstr>
      <vt:lpstr>Akrotiri,Minoan city on the island of Santorini</vt:lpstr>
      <vt:lpstr>Παρουσίαση του PowerPoint</vt:lpstr>
      <vt:lpstr>« The Mycenaean Pompei »</vt:lpstr>
      <vt:lpstr>Greek Earthquakes</vt:lpstr>
      <vt:lpstr>Greek Earthquakes</vt:lpstr>
      <vt:lpstr>IMPACT OF THE MINOAN ERUPTION</vt:lpstr>
      <vt:lpstr>Geological Genesis of earthquakes</vt:lpstr>
      <vt:lpstr>Analysis of the thermal waters.</vt:lpstr>
      <vt:lpstr>Greek Earthquakes</vt:lpstr>
      <vt:lpstr>Greek Earthquakes</vt:lpstr>
      <vt:lpstr>Pyrgos earthquake analysis of 1993.</vt:lpstr>
      <vt:lpstr>Ancient Olympia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Greek Volcanoes and Earthquakes</dc:title>
  <dc:creator>poste 2</dc:creator>
  <cp:lastModifiedBy>Άγγελος</cp:lastModifiedBy>
  <cp:revision>20</cp:revision>
  <dcterms:created xsi:type="dcterms:W3CDTF">2017-10-07T13:32:45Z</dcterms:created>
  <dcterms:modified xsi:type="dcterms:W3CDTF">2017-10-29T09:43:43Z</dcterms:modified>
</cp:coreProperties>
</file>