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a:srgbClr val="BF1503"/>
    <a:srgbClr val="FF9900"/>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6" d="100"/>
          <a:sy n="136" d="100"/>
        </p:scale>
        <p:origin x="-894" y="10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A249BB1-95B8-42ED-81A7-5812D9243DE3}" type="datetimeFigureOut">
              <a:rPr lang="fr-FR" smtClean="0"/>
              <a:pPr/>
              <a:t>07/12/2017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C6A2DB-7322-4E6C-964F-468914EC486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249BB1-95B8-42ED-81A7-5812D9243DE3}" type="datetimeFigureOut">
              <a:rPr lang="fr-FR" smtClean="0"/>
              <a:pPr/>
              <a:t>07/12/2017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C6A2DB-7322-4E6C-964F-468914EC486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249BB1-95B8-42ED-81A7-5812D9243DE3}" type="datetimeFigureOut">
              <a:rPr lang="fr-FR" smtClean="0"/>
              <a:pPr/>
              <a:t>07/12/2017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C6A2DB-7322-4E6C-964F-468914EC486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249BB1-95B8-42ED-81A7-5812D9243DE3}" type="datetimeFigureOut">
              <a:rPr lang="fr-FR" smtClean="0"/>
              <a:pPr/>
              <a:t>07/12/2017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C6A2DB-7322-4E6C-964F-468914EC486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A249BB1-95B8-42ED-81A7-5812D9243DE3}" type="datetimeFigureOut">
              <a:rPr lang="fr-FR" smtClean="0"/>
              <a:pPr/>
              <a:t>07/12/2017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C6A2DB-7322-4E6C-964F-468914EC486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A249BB1-95B8-42ED-81A7-5812D9243DE3}" type="datetimeFigureOut">
              <a:rPr lang="fr-FR" smtClean="0"/>
              <a:pPr/>
              <a:t>07/12/2017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C6A2DB-7322-4E6C-964F-468914EC486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A249BB1-95B8-42ED-81A7-5812D9243DE3}" type="datetimeFigureOut">
              <a:rPr lang="fr-FR" smtClean="0"/>
              <a:pPr/>
              <a:t>07/12/2017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9C6A2DB-7322-4E6C-964F-468914EC486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A249BB1-95B8-42ED-81A7-5812D9243DE3}" type="datetimeFigureOut">
              <a:rPr lang="fr-FR" smtClean="0"/>
              <a:pPr/>
              <a:t>07/12/2017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9C6A2DB-7322-4E6C-964F-468914EC486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A249BB1-95B8-42ED-81A7-5812D9243DE3}" type="datetimeFigureOut">
              <a:rPr lang="fr-FR" smtClean="0"/>
              <a:pPr/>
              <a:t>07/12/2017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9C6A2DB-7322-4E6C-964F-468914EC486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249BB1-95B8-42ED-81A7-5812D9243DE3}" type="datetimeFigureOut">
              <a:rPr lang="fr-FR" smtClean="0"/>
              <a:pPr/>
              <a:t>07/12/2017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C6A2DB-7322-4E6C-964F-468914EC486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249BB1-95B8-42ED-81A7-5812D9243DE3}" type="datetimeFigureOut">
              <a:rPr lang="fr-FR" smtClean="0"/>
              <a:pPr/>
              <a:t>07/12/2017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C6A2DB-7322-4E6C-964F-468914EC486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49BB1-95B8-42ED-81A7-5812D9243DE3}" type="datetimeFigureOut">
              <a:rPr lang="fr-FR" smtClean="0"/>
              <a:pPr/>
              <a:t>07/12/2017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6A2DB-7322-4E6C-964F-468914EC486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1403648" y="620688"/>
            <a:ext cx="6912768" cy="923330"/>
          </a:xfrm>
          <a:prstGeom prst="rect">
            <a:avLst/>
          </a:prstGeom>
          <a:noFill/>
        </p:spPr>
        <p:txBody>
          <a:bodyPr wrap="square" rtlCol="0">
            <a:spAutoFit/>
          </a:bodyPr>
          <a:lstStyle/>
          <a:p>
            <a:r>
              <a:rPr lang="fr-FR" sz="5400" dirty="0" smtClean="0">
                <a:solidFill>
                  <a:srgbClr val="808000"/>
                </a:solidFill>
                <a:latin typeface="Bodoni MT Poster Compressed" pitchFamily="18" charset="0"/>
                <a:ea typeface="Tahoma" pitchFamily="34" charset="0"/>
                <a:cs typeface="Tahoma" pitchFamily="34" charset="0"/>
              </a:rPr>
              <a:t>  Pensez-vous savoir où nous sommes ?</a:t>
            </a:r>
            <a:endParaRPr lang="fr-FR" sz="5400" dirty="0">
              <a:solidFill>
                <a:srgbClr val="808000"/>
              </a:solidFill>
              <a:latin typeface="Bodoni MT Poster Compressed" pitchFamily="18" charset="0"/>
              <a:ea typeface="Tahoma" pitchFamily="34" charset="0"/>
              <a:cs typeface="Tahoma" pitchFamily="34" charset="0"/>
            </a:endParaRPr>
          </a:p>
        </p:txBody>
      </p:sp>
      <p:pic>
        <p:nvPicPr>
          <p:cNvPr id="8" name="Image 7" descr="herculaneum-4 (1).jpg"/>
          <p:cNvPicPr>
            <a:picLocks noChangeAspect="1"/>
          </p:cNvPicPr>
          <p:nvPr/>
        </p:nvPicPr>
        <p:blipFill>
          <a:blip r:embed="rId2" cstate="print"/>
          <a:stretch>
            <a:fillRect/>
          </a:stretch>
        </p:blipFill>
        <p:spPr>
          <a:xfrm>
            <a:off x="1331640" y="2348880"/>
            <a:ext cx="6624736" cy="368452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88640"/>
            <a:ext cx="8640960" cy="6192688"/>
          </a:xfrm>
        </p:spPr>
        <p:txBody>
          <a:bodyPr>
            <a:normAutofit/>
          </a:bodyPr>
          <a:lstStyle/>
          <a:p>
            <a:pPr algn="just">
              <a:buNone/>
            </a:pPr>
            <a:endParaRPr lang="fr-FR" sz="2000" dirty="0" smtClean="0">
              <a:latin typeface="Agency FB" pitchFamily="34" charset="0"/>
              <a:cs typeface="Times New Roman" pitchFamily="18" charset="0"/>
            </a:endParaRPr>
          </a:p>
          <a:p>
            <a:pPr algn="just">
              <a:buNone/>
            </a:pPr>
            <a:r>
              <a:rPr lang="fr-FR" sz="2000" dirty="0" smtClean="0">
                <a:latin typeface="Agency FB" pitchFamily="34" charset="0"/>
                <a:cs typeface="Times New Roman" pitchFamily="18" charset="0"/>
              </a:rPr>
              <a:t>Située dans la région italienne de Campanie, fondée par les Grecs, et nommée après “Hercule” selon la légende, Herculanum est une ville qui est placée au pied du volcan du Vésuve.</a:t>
            </a:r>
          </a:p>
          <a:p>
            <a:pPr algn="just">
              <a:buNone/>
            </a:pPr>
            <a:endParaRPr lang="fr-FR" sz="2400" dirty="0">
              <a:latin typeface="Bodoni MT Poster Compressed" pitchFamily="18" charset="0"/>
            </a:endParaRPr>
          </a:p>
          <a:p>
            <a:pPr algn="just">
              <a:buNone/>
            </a:pPr>
            <a:endParaRPr lang="fr-FR" sz="2400" dirty="0" smtClean="0">
              <a:latin typeface="Bodoni MT Poster Compressed" pitchFamily="18" charset="0"/>
            </a:endParaRPr>
          </a:p>
          <a:p>
            <a:pPr algn="just">
              <a:buNone/>
            </a:pPr>
            <a:endParaRPr lang="fr-FR" sz="2400" dirty="0">
              <a:latin typeface="Bodoni MT Poster Compressed" pitchFamily="18" charset="0"/>
            </a:endParaRPr>
          </a:p>
          <a:p>
            <a:pPr algn="just">
              <a:buNone/>
            </a:pPr>
            <a:endParaRPr lang="fr-FR" sz="2400" dirty="0" smtClean="0">
              <a:latin typeface="Bodoni MT Poster Compressed" pitchFamily="18" charset="0"/>
            </a:endParaRPr>
          </a:p>
          <a:p>
            <a:pPr algn="just">
              <a:buNone/>
            </a:pPr>
            <a:endParaRPr lang="fr-FR" sz="2400" dirty="0">
              <a:latin typeface="Bodoni MT Poster Compressed" pitchFamily="18" charset="0"/>
            </a:endParaRPr>
          </a:p>
          <a:p>
            <a:pPr algn="just">
              <a:buNone/>
            </a:pPr>
            <a:endParaRPr lang="fr-FR" sz="2000" dirty="0" smtClean="0">
              <a:latin typeface="Agency FB" pitchFamily="34" charset="0"/>
            </a:endParaRPr>
          </a:p>
          <a:p>
            <a:pPr algn="just">
              <a:buNone/>
            </a:pPr>
            <a:endParaRPr lang="fr-FR" sz="2000" dirty="0">
              <a:latin typeface="Agency FB" pitchFamily="34" charset="0"/>
            </a:endParaRPr>
          </a:p>
          <a:p>
            <a:pPr algn="just">
              <a:buNone/>
            </a:pPr>
            <a:endParaRPr lang="fr-FR" sz="2000" dirty="0" smtClean="0">
              <a:latin typeface="Agency FB" pitchFamily="34" charset="0"/>
            </a:endParaRPr>
          </a:p>
          <a:p>
            <a:pPr algn="just">
              <a:buNone/>
            </a:pPr>
            <a:r>
              <a:rPr lang="fr-FR" sz="2000" dirty="0" smtClean="0">
                <a:latin typeface="Agency FB" pitchFamily="34" charset="0"/>
              </a:rPr>
              <a:t>Les Grecs y ont vécu au 4ème siècle. La ville était petite avec une superficie de douze hectares, parmi lesquels quatre hectares et demi ont été dégagés. La population a été estimée à quatre mille habitants. Les vestiges remarquables de l’ancienne ville apportent la connaissance de la civilisation romaine.</a:t>
            </a:r>
          </a:p>
          <a:p>
            <a:pPr algn="just">
              <a:buNone/>
            </a:pPr>
            <a:endParaRPr lang="fr-FR" sz="2000" dirty="0" smtClean="0">
              <a:latin typeface="Agency FB" pitchFamily="34" charset="0"/>
            </a:endParaRPr>
          </a:p>
          <a:p>
            <a:pPr algn="just">
              <a:buNone/>
            </a:pPr>
            <a:endParaRPr lang="fr-FR" sz="2000" dirty="0" smtClean="0">
              <a:latin typeface="Agency FB" pitchFamily="34" charset="0"/>
            </a:endParaRPr>
          </a:p>
          <a:p>
            <a:pPr algn="just">
              <a:buNone/>
            </a:pPr>
            <a:endParaRPr lang="fr-FR" sz="2000" dirty="0">
              <a:latin typeface="Agency FB" pitchFamily="34" charset="0"/>
            </a:endParaRPr>
          </a:p>
          <a:p>
            <a:pPr algn="just">
              <a:buNone/>
            </a:pPr>
            <a:endParaRPr lang="fr-FR" sz="2000" dirty="0" smtClean="0">
              <a:latin typeface="Agency FB" pitchFamily="34" charset="0"/>
            </a:endParaRPr>
          </a:p>
          <a:p>
            <a:pPr algn="just">
              <a:buNone/>
            </a:pPr>
            <a:endParaRPr lang="fr-FR" sz="2000" dirty="0" smtClean="0">
              <a:latin typeface="Agency FB" pitchFamily="34" charset="0"/>
            </a:endParaRPr>
          </a:p>
          <a:p>
            <a:pPr algn="just">
              <a:buNone/>
            </a:pPr>
            <a:endParaRPr lang="fr-FR" sz="2400" dirty="0" smtClean="0">
              <a:latin typeface="Bodoni MT Poster Compressed" pitchFamily="18" charset="0"/>
            </a:endParaRPr>
          </a:p>
          <a:p>
            <a:pPr>
              <a:buNone/>
            </a:pPr>
            <a:endParaRPr lang="fr-FR" dirty="0"/>
          </a:p>
        </p:txBody>
      </p:sp>
      <p:pic>
        <p:nvPicPr>
          <p:cNvPr id="4" name="Image 3" descr="280px-Campania_in_Italy.svg.png"/>
          <p:cNvPicPr>
            <a:picLocks noChangeAspect="1"/>
          </p:cNvPicPr>
          <p:nvPr/>
        </p:nvPicPr>
        <p:blipFill>
          <a:blip r:embed="rId2" cstate="print"/>
          <a:stretch>
            <a:fillRect/>
          </a:stretch>
        </p:blipFill>
        <p:spPr>
          <a:xfrm>
            <a:off x="1187624" y="1628800"/>
            <a:ext cx="2527752" cy="2592288"/>
          </a:xfrm>
          <a:prstGeom prst="rect">
            <a:avLst/>
          </a:prstGeom>
        </p:spPr>
      </p:pic>
      <p:pic>
        <p:nvPicPr>
          <p:cNvPr id="5" name="Image 4" descr="carte-region-campanie.gif"/>
          <p:cNvPicPr>
            <a:picLocks noChangeAspect="1"/>
          </p:cNvPicPr>
          <p:nvPr/>
        </p:nvPicPr>
        <p:blipFill>
          <a:blip r:embed="rId3" cstate="print"/>
          <a:stretch>
            <a:fillRect/>
          </a:stretch>
        </p:blipFill>
        <p:spPr>
          <a:xfrm>
            <a:off x="4716016" y="1628800"/>
            <a:ext cx="3168352" cy="2555793"/>
          </a:xfrm>
          <a:prstGeom prst="rect">
            <a:avLst/>
          </a:prstGeom>
        </p:spPr>
      </p:pic>
      <p:sp>
        <p:nvSpPr>
          <p:cNvPr id="6" name="Ellipse 5"/>
          <p:cNvSpPr/>
          <p:nvPr/>
        </p:nvSpPr>
        <p:spPr>
          <a:xfrm>
            <a:off x="6228184" y="2636912"/>
            <a:ext cx="504056" cy="144016"/>
          </a:xfrm>
          <a:prstGeom prst="ellipse">
            <a:avLst/>
          </a:prstGeom>
          <a:noFill/>
          <a:ln w="6350">
            <a:solidFill>
              <a:srgbClr val="BF1503"/>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57200" y="333375"/>
            <a:ext cx="8229600" cy="5792788"/>
          </a:xfrm>
        </p:spPr>
        <p:txBody>
          <a:bodyPr/>
          <a:lstStyle/>
          <a:p>
            <a:pPr>
              <a:buNone/>
            </a:pPr>
            <a:endParaRPr lang="fr-FR" sz="2000" dirty="0" smtClean="0">
              <a:latin typeface="Agency FB" pitchFamily="34" charset="0"/>
            </a:endParaRPr>
          </a:p>
          <a:p>
            <a:pPr>
              <a:buNone/>
            </a:pPr>
            <a:r>
              <a:rPr lang="fr-FR" sz="2000" dirty="0" smtClean="0">
                <a:latin typeface="Agency FB" pitchFamily="34" charset="0"/>
              </a:rPr>
              <a:t>Les recherches se sont arrêtées quand la ville actuelle d’</a:t>
            </a:r>
            <a:r>
              <a:rPr lang="fr-FR" sz="2000" dirty="0" err="1" smtClean="0">
                <a:latin typeface="Agency FB" pitchFamily="34" charset="0"/>
              </a:rPr>
              <a:t>Ercolano</a:t>
            </a:r>
            <a:r>
              <a:rPr lang="fr-FR" sz="2000" dirty="0" smtClean="0">
                <a:latin typeface="Agency FB" pitchFamily="34" charset="0"/>
              </a:rPr>
              <a:t> a été créée. En conséquence, la majorité des bâtiments publics et religieux est toujours enterrée sous la ville moderne.</a:t>
            </a:r>
          </a:p>
          <a:p>
            <a:pPr>
              <a:buNone/>
            </a:pPr>
            <a:r>
              <a:rPr lang="fr-FR" sz="2000" dirty="0" smtClean="0">
                <a:latin typeface="Agency FB" pitchFamily="34" charset="0"/>
              </a:rPr>
              <a:t>En 63 après J.-C, la ville a été frappée par un tremblement de terre qui a dévasté toute la Campanie</a:t>
            </a:r>
          </a:p>
          <a:p>
            <a:pPr>
              <a:buNone/>
            </a:pPr>
            <a:endParaRPr lang="fr-FR" sz="2000" dirty="0" smtClean="0">
              <a:latin typeface="Agency FB" pitchFamily="34" charset="0"/>
            </a:endParaRPr>
          </a:p>
          <a:p>
            <a:pPr>
              <a:buNone/>
            </a:pPr>
            <a:endParaRPr lang="fr-FR" sz="2000" dirty="0" smtClean="0">
              <a:latin typeface="Agency FB" pitchFamily="34" charset="0"/>
            </a:endParaRPr>
          </a:p>
          <a:p>
            <a:pPr>
              <a:buNone/>
            </a:pPr>
            <a:endParaRPr lang="fr-FR" dirty="0"/>
          </a:p>
        </p:txBody>
      </p:sp>
      <p:pic>
        <p:nvPicPr>
          <p:cNvPr id="5" name="Image 4"/>
          <p:cNvPicPr>
            <a:picLocks noChangeAspect="1"/>
          </p:cNvPicPr>
          <p:nvPr/>
        </p:nvPicPr>
        <p:blipFill>
          <a:blip r:embed="rId2" cstate="print">
            <a:alphaModFix/>
            <a:lum/>
          </a:blip>
          <a:srcRect/>
          <a:stretch>
            <a:fillRect/>
          </a:stretch>
        </p:blipFill>
        <p:spPr>
          <a:xfrm>
            <a:off x="1115616" y="2204864"/>
            <a:ext cx="3174524" cy="1944216"/>
          </a:xfrm>
          <a:prstGeom prst="rect">
            <a:avLst/>
          </a:prstGeom>
          <a:noFill/>
          <a:ln>
            <a:noFill/>
          </a:ln>
        </p:spPr>
      </p:pic>
      <p:sp>
        <p:nvSpPr>
          <p:cNvPr id="6" name="ZoneTexte 5"/>
          <p:cNvSpPr txBox="1"/>
          <p:nvPr/>
        </p:nvSpPr>
        <p:spPr>
          <a:xfrm>
            <a:off x="827584" y="4725144"/>
            <a:ext cx="7560840" cy="1015663"/>
          </a:xfrm>
          <a:prstGeom prst="rect">
            <a:avLst/>
          </a:prstGeom>
          <a:noFill/>
        </p:spPr>
        <p:txBody>
          <a:bodyPr wrap="square" rtlCol="0">
            <a:spAutoFit/>
          </a:bodyPr>
          <a:lstStyle/>
          <a:p>
            <a:r>
              <a:rPr lang="fr-FR" sz="2000" dirty="0" smtClean="0">
                <a:latin typeface="Agency FB" pitchFamily="34" charset="0"/>
              </a:rPr>
              <a:t>Comme Herculanum a été construite sur les pentes du Vésuve, l’effet à été immédiat : un nuage de cendres d’une température d’environ 400 degrés Celsius s’est abattu sur la ville suivi par une coulée de boue bouillante.</a:t>
            </a:r>
            <a:endParaRPr lang="fr-FR" sz="2000" dirty="0">
              <a:latin typeface="Agency FB" pitchFamily="34" charset="0"/>
            </a:endParaRPr>
          </a:p>
        </p:txBody>
      </p:sp>
      <p:pic>
        <p:nvPicPr>
          <p:cNvPr id="7" name="Image 6" descr="vesuv-italien-4.jpg"/>
          <p:cNvPicPr>
            <a:picLocks noChangeAspect="1"/>
          </p:cNvPicPr>
          <p:nvPr/>
        </p:nvPicPr>
        <p:blipFill>
          <a:blip r:embed="rId3" cstate="print"/>
          <a:stretch>
            <a:fillRect/>
          </a:stretch>
        </p:blipFill>
        <p:spPr>
          <a:xfrm>
            <a:off x="5004048" y="2204864"/>
            <a:ext cx="3275856" cy="194421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216337f75aede3487cd0ec2eb49b0f98.jpg"/>
          <p:cNvPicPr>
            <a:picLocks noChangeAspect="1"/>
          </p:cNvPicPr>
          <p:nvPr/>
        </p:nvPicPr>
        <p:blipFill>
          <a:blip r:embed="rId2" cstate="print"/>
          <a:stretch>
            <a:fillRect/>
          </a:stretch>
        </p:blipFill>
        <p:spPr>
          <a:xfrm>
            <a:off x="179512" y="1916832"/>
            <a:ext cx="2160240" cy="1440160"/>
          </a:xfrm>
          <a:prstGeom prst="rect">
            <a:avLst/>
          </a:prstGeom>
        </p:spPr>
      </p:pic>
      <p:sp>
        <p:nvSpPr>
          <p:cNvPr id="9" name="ZoneTexte 8"/>
          <p:cNvSpPr txBox="1"/>
          <p:nvPr/>
        </p:nvSpPr>
        <p:spPr>
          <a:xfrm>
            <a:off x="971600" y="3501008"/>
            <a:ext cx="5400600" cy="369332"/>
          </a:xfrm>
          <a:prstGeom prst="rect">
            <a:avLst/>
          </a:prstGeom>
          <a:noFill/>
        </p:spPr>
        <p:txBody>
          <a:bodyPr wrap="square" rtlCol="0">
            <a:spAutoFit/>
          </a:bodyPr>
          <a:lstStyle/>
          <a:p>
            <a:pPr fontAlgn="base"/>
            <a:r>
              <a:rPr lang="fr-FR" b="1" u="sng" cap="all" dirty="0"/>
              <a:t>LA GRANDE AUBERGE</a:t>
            </a:r>
            <a:endParaRPr lang="fr-FR" i="1" cap="all" dirty="0"/>
          </a:p>
        </p:txBody>
      </p:sp>
      <p:sp>
        <p:nvSpPr>
          <p:cNvPr id="10" name="ZoneTexte 9"/>
          <p:cNvSpPr txBox="1"/>
          <p:nvPr/>
        </p:nvSpPr>
        <p:spPr>
          <a:xfrm>
            <a:off x="2087216" y="260648"/>
            <a:ext cx="7056784" cy="923330"/>
          </a:xfrm>
          <a:prstGeom prst="rect">
            <a:avLst/>
          </a:prstGeom>
          <a:noFill/>
        </p:spPr>
        <p:txBody>
          <a:bodyPr wrap="square" rtlCol="0">
            <a:spAutoFit/>
          </a:bodyPr>
          <a:lstStyle/>
          <a:p>
            <a:r>
              <a:rPr lang="fr-FR" sz="5400" b="1" dirty="0" smtClean="0">
                <a:solidFill>
                  <a:srgbClr val="808000"/>
                </a:solidFill>
                <a:latin typeface="Bodoni MT Poster Compressed" pitchFamily="18" charset="0"/>
              </a:rPr>
              <a:t>Quelques lieux à retenir : </a:t>
            </a:r>
            <a:endParaRPr lang="fr-FR" sz="5400" b="1" dirty="0">
              <a:solidFill>
                <a:srgbClr val="808000"/>
              </a:solidFill>
              <a:latin typeface="Bodoni MT Poster Compressed" pitchFamily="18" charset="0"/>
            </a:endParaRPr>
          </a:p>
        </p:txBody>
      </p:sp>
      <p:sp>
        <p:nvSpPr>
          <p:cNvPr id="11" name="ZoneTexte 10"/>
          <p:cNvSpPr txBox="1"/>
          <p:nvPr/>
        </p:nvSpPr>
        <p:spPr>
          <a:xfrm>
            <a:off x="251520" y="4005064"/>
            <a:ext cx="4392488" cy="923330"/>
          </a:xfrm>
          <a:prstGeom prst="rect">
            <a:avLst/>
          </a:prstGeom>
          <a:noFill/>
        </p:spPr>
        <p:txBody>
          <a:bodyPr wrap="square" rtlCol="0">
            <a:spAutoFit/>
          </a:bodyPr>
          <a:lstStyle/>
          <a:p>
            <a:pPr algn="just"/>
            <a:r>
              <a:rPr lang="fr-FR" dirty="0" smtClean="0">
                <a:latin typeface="Agency FB" pitchFamily="34" charset="0"/>
              </a:rPr>
              <a:t>Cette auberge a été construite en marbre et contient des jarres. Les étagères ont été utilisées comme soutient aux diverses jarres pour servir des boissons et des repas.</a:t>
            </a:r>
            <a:endParaRPr lang="fr-FR" dirty="0">
              <a:latin typeface="Agency FB" pitchFamily="34" charset="0"/>
            </a:endParaRPr>
          </a:p>
        </p:txBody>
      </p:sp>
      <p:pic>
        <p:nvPicPr>
          <p:cNvPr id="12" name="Image 11" descr="terme_femm_ercolano_media.jpg"/>
          <p:cNvPicPr>
            <a:picLocks noChangeAspect="1"/>
          </p:cNvPicPr>
          <p:nvPr/>
        </p:nvPicPr>
        <p:blipFill>
          <a:blip r:embed="rId3" cstate="print"/>
          <a:stretch>
            <a:fillRect/>
          </a:stretch>
        </p:blipFill>
        <p:spPr>
          <a:xfrm>
            <a:off x="5004048" y="2708920"/>
            <a:ext cx="1584176" cy="1800200"/>
          </a:xfrm>
          <a:prstGeom prst="rect">
            <a:avLst/>
          </a:prstGeom>
        </p:spPr>
      </p:pic>
      <p:pic>
        <p:nvPicPr>
          <p:cNvPr id="14" name="Image 13" descr="herculanum-les-bains.jpg"/>
          <p:cNvPicPr>
            <a:picLocks noChangeAspect="1"/>
          </p:cNvPicPr>
          <p:nvPr/>
        </p:nvPicPr>
        <p:blipFill>
          <a:blip r:embed="rId4" cstate="print"/>
          <a:stretch>
            <a:fillRect/>
          </a:stretch>
        </p:blipFill>
        <p:spPr>
          <a:xfrm>
            <a:off x="6660232" y="2708920"/>
            <a:ext cx="2304256" cy="1800200"/>
          </a:xfrm>
          <a:prstGeom prst="rect">
            <a:avLst/>
          </a:prstGeom>
        </p:spPr>
      </p:pic>
      <p:pic>
        <p:nvPicPr>
          <p:cNvPr id="15" name="Image 14" descr="chauffage-34-g (1).jpg"/>
          <p:cNvPicPr>
            <a:picLocks noChangeAspect="1"/>
          </p:cNvPicPr>
          <p:nvPr/>
        </p:nvPicPr>
        <p:blipFill>
          <a:blip r:embed="rId5" cstate="print"/>
          <a:stretch>
            <a:fillRect/>
          </a:stretch>
        </p:blipFill>
        <p:spPr>
          <a:xfrm>
            <a:off x="2411760" y="1916832"/>
            <a:ext cx="2135652" cy="1440160"/>
          </a:xfrm>
          <a:prstGeom prst="rect">
            <a:avLst/>
          </a:prstGeom>
        </p:spPr>
      </p:pic>
      <p:sp>
        <p:nvSpPr>
          <p:cNvPr id="16" name="ZoneTexte 15"/>
          <p:cNvSpPr txBox="1"/>
          <p:nvPr/>
        </p:nvSpPr>
        <p:spPr>
          <a:xfrm>
            <a:off x="5868144" y="4797152"/>
            <a:ext cx="1872208" cy="369332"/>
          </a:xfrm>
          <a:prstGeom prst="rect">
            <a:avLst/>
          </a:prstGeom>
          <a:noFill/>
        </p:spPr>
        <p:txBody>
          <a:bodyPr wrap="square" rtlCol="0">
            <a:spAutoFit/>
          </a:bodyPr>
          <a:lstStyle/>
          <a:p>
            <a:pPr fontAlgn="base"/>
            <a:r>
              <a:rPr lang="fr-FR" b="1" u="sng" cap="all" dirty="0"/>
              <a:t>LES THERMES</a:t>
            </a:r>
            <a:endParaRPr lang="fr-FR" i="1" cap="all" dirty="0"/>
          </a:p>
        </p:txBody>
      </p:sp>
      <p:sp>
        <p:nvSpPr>
          <p:cNvPr id="17" name="ZoneTexte 16"/>
          <p:cNvSpPr txBox="1"/>
          <p:nvPr/>
        </p:nvSpPr>
        <p:spPr>
          <a:xfrm>
            <a:off x="4463480" y="5157192"/>
            <a:ext cx="4680520" cy="1477328"/>
          </a:xfrm>
          <a:prstGeom prst="rect">
            <a:avLst/>
          </a:prstGeom>
          <a:noFill/>
        </p:spPr>
        <p:txBody>
          <a:bodyPr wrap="square" rtlCol="0">
            <a:spAutoFit/>
          </a:bodyPr>
          <a:lstStyle/>
          <a:p>
            <a:pPr algn="just" fontAlgn="base"/>
            <a:r>
              <a:rPr lang="fr-FR" dirty="0">
                <a:latin typeface="Agency FB" pitchFamily="34" charset="0"/>
              </a:rPr>
              <a:t>Ces lieux étaient des endroits de relaxation qui pouvaient être privés ou publics. Les pièces avaient un chauffage sous le plancher. Le public avait le choix entre les pièces chaudes, ou les froides. Les thermes n’étaient pas mixtes, les femmes y allaient le matin et les hommes l’après-midi.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516k7a-herculanum-thermes-femmes.jpg"/>
          <p:cNvPicPr>
            <a:picLocks noGrp="1" noChangeAspect="1"/>
          </p:cNvPicPr>
          <p:nvPr>
            <p:ph idx="1"/>
          </p:nvPr>
        </p:nvPicPr>
        <p:blipFill>
          <a:blip r:embed="rId2" cstate="print"/>
          <a:stretch>
            <a:fillRect/>
          </a:stretch>
        </p:blipFill>
        <p:spPr>
          <a:xfrm>
            <a:off x="467544" y="1412776"/>
            <a:ext cx="2589693" cy="1728192"/>
          </a:xfrm>
        </p:spPr>
      </p:pic>
      <p:pic>
        <p:nvPicPr>
          <p:cNvPr id="5" name="Image 4" descr="46667b6ff6523bbb3c5b47dcc4daebdd.jpg"/>
          <p:cNvPicPr>
            <a:picLocks noChangeAspect="1"/>
          </p:cNvPicPr>
          <p:nvPr/>
        </p:nvPicPr>
        <p:blipFill>
          <a:blip r:embed="rId3" cstate="print"/>
          <a:stretch>
            <a:fillRect/>
          </a:stretch>
        </p:blipFill>
        <p:spPr>
          <a:xfrm>
            <a:off x="3491880" y="1412776"/>
            <a:ext cx="2358687" cy="1728192"/>
          </a:xfrm>
          <a:prstGeom prst="rect">
            <a:avLst/>
          </a:prstGeom>
        </p:spPr>
      </p:pic>
      <p:pic>
        <p:nvPicPr>
          <p:cNvPr id="6" name="Image 5" descr="d81e25a97ce58a26961c18209f8a8749.jpg"/>
          <p:cNvPicPr>
            <a:picLocks noChangeAspect="1"/>
          </p:cNvPicPr>
          <p:nvPr/>
        </p:nvPicPr>
        <p:blipFill>
          <a:blip r:embed="rId4" cstate="print"/>
          <a:stretch>
            <a:fillRect/>
          </a:stretch>
        </p:blipFill>
        <p:spPr>
          <a:xfrm>
            <a:off x="6372200" y="1412776"/>
            <a:ext cx="2409056" cy="1728192"/>
          </a:xfrm>
          <a:prstGeom prst="rect">
            <a:avLst/>
          </a:prstGeom>
        </p:spPr>
      </p:pic>
      <p:pic>
        <p:nvPicPr>
          <p:cNvPr id="7" name="Image 6" descr="herculanum50.jpg"/>
          <p:cNvPicPr>
            <a:picLocks noChangeAspect="1"/>
          </p:cNvPicPr>
          <p:nvPr/>
        </p:nvPicPr>
        <p:blipFill>
          <a:blip r:embed="rId5" cstate="print"/>
          <a:stretch>
            <a:fillRect/>
          </a:stretch>
        </p:blipFill>
        <p:spPr>
          <a:xfrm>
            <a:off x="1907704" y="3789040"/>
            <a:ext cx="2232248" cy="2483499"/>
          </a:xfrm>
          <a:prstGeom prst="rect">
            <a:avLst/>
          </a:prstGeom>
        </p:spPr>
      </p:pic>
      <p:pic>
        <p:nvPicPr>
          <p:cNvPr id="8" name="Image 7" descr="herculanum-alex-4.jpg"/>
          <p:cNvPicPr>
            <a:picLocks noChangeAspect="1"/>
          </p:cNvPicPr>
          <p:nvPr/>
        </p:nvPicPr>
        <p:blipFill>
          <a:blip r:embed="rId6" cstate="print"/>
          <a:stretch>
            <a:fillRect/>
          </a:stretch>
        </p:blipFill>
        <p:spPr>
          <a:xfrm>
            <a:off x="5004048" y="3789040"/>
            <a:ext cx="2844800" cy="2448272"/>
          </a:xfrm>
          <a:prstGeom prst="rect">
            <a:avLst/>
          </a:prstGeom>
        </p:spPr>
      </p:pic>
      <p:sp>
        <p:nvSpPr>
          <p:cNvPr id="10" name="ZoneTexte 9"/>
          <p:cNvSpPr txBox="1"/>
          <p:nvPr/>
        </p:nvSpPr>
        <p:spPr>
          <a:xfrm>
            <a:off x="2627784" y="116632"/>
            <a:ext cx="4104456" cy="1015663"/>
          </a:xfrm>
          <a:prstGeom prst="rect">
            <a:avLst/>
          </a:prstGeom>
          <a:noFill/>
        </p:spPr>
        <p:txBody>
          <a:bodyPr wrap="square" rtlCol="0">
            <a:spAutoFit/>
          </a:bodyPr>
          <a:lstStyle/>
          <a:p>
            <a:r>
              <a:rPr lang="fr-FR" sz="6000" dirty="0" smtClean="0">
                <a:solidFill>
                  <a:srgbClr val="808000"/>
                </a:solidFill>
                <a:latin typeface="Bodoni MT Poster Compressed" pitchFamily="18" charset="0"/>
              </a:rPr>
              <a:t>Quelques mosaïques :</a:t>
            </a:r>
            <a:endParaRPr lang="fr-FR" sz="6000" dirty="0">
              <a:solidFill>
                <a:srgbClr val="808000"/>
              </a:solidFill>
              <a:latin typeface="Bodoni MT Poster Compressed"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211</Words>
  <Application>Microsoft Office PowerPoint</Application>
  <PresentationFormat>Affichage à l'écran (4:3)</PresentationFormat>
  <Paragraphs>28</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Diapositive 2</vt:lpstr>
      <vt:lpstr>Diapositive 3</vt:lpstr>
      <vt:lpstr>Diapositive 4</vt:lpstr>
      <vt:lpstr>Diapositive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ELEVE</dc:creator>
  <cp:lastModifiedBy>ELEVE</cp:lastModifiedBy>
  <cp:revision>10</cp:revision>
  <dcterms:created xsi:type="dcterms:W3CDTF">2017-12-07T13:00:33Z</dcterms:created>
  <dcterms:modified xsi:type="dcterms:W3CDTF">2017-12-07T14:32:44Z</dcterms:modified>
</cp:coreProperties>
</file>