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Lst>
  <p:notesMasterIdLst>
    <p:notesMasterId r:id="rId54"/>
  </p:notesMasterIdLst>
  <p:sldIdLst>
    <p:sldId id="256" r:id="rId3"/>
    <p:sldId id="257" r:id="rId4"/>
    <p:sldId id="269" r:id="rId5"/>
    <p:sldId id="270" r:id="rId6"/>
    <p:sldId id="271" r:id="rId7"/>
    <p:sldId id="272" r:id="rId8"/>
    <p:sldId id="273" r:id="rId9"/>
    <p:sldId id="318" r:id="rId10"/>
    <p:sldId id="319" r:id="rId11"/>
    <p:sldId id="281" r:id="rId12"/>
    <p:sldId id="282" r:id="rId13"/>
    <p:sldId id="283" r:id="rId14"/>
    <p:sldId id="284" r:id="rId15"/>
    <p:sldId id="285" r:id="rId16"/>
    <p:sldId id="286" r:id="rId17"/>
    <p:sldId id="287" r:id="rId18"/>
    <p:sldId id="266" r:id="rId19"/>
    <p:sldId id="267" r:id="rId20"/>
    <p:sldId id="268" r:id="rId21"/>
    <p:sldId id="299" r:id="rId22"/>
    <p:sldId id="300" r:id="rId23"/>
    <p:sldId id="301" r:id="rId24"/>
    <p:sldId id="302" r:id="rId25"/>
    <p:sldId id="303" r:id="rId26"/>
    <p:sldId id="295" r:id="rId27"/>
    <p:sldId id="296" r:id="rId28"/>
    <p:sldId id="297" r:id="rId29"/>
    <p:sldId id="298" r:id="rId30"/>
    <p:sldId id="320" r:id="rId31"/>
    <p:sldId id="262" r:id="rId32"/>
    <p:sldId id="304" r:id="rId33"/>
    <p:sldId id="305" r:id="rId34"/>
    <p:sldId id="306" r:id="rId35"/>
    <p:sldId id="275" r:id="rId36"/>
    <p:sldId id="276" r:id="rId37"/>
    <p:sldId id="277" r:id="rId38"/>
    <p:sldId id="278" r:id="rId39"/>
    <p:sldId id="279" r:id="rId40"/>
    <p:sldId id="280" r:id="rId41"/>
    <p:sldId id="312" r:id="rId42"/>
    <p:sldId id="313" r:id="rId43"/>
    <p:sldId id="314" r:id="rId44"/>
    <p:sldId id="315" r:id="rId45"/>
    <p:sldId id="316" r:id="rId46"/>
    <p:sldId id="288" r:id="rId47"/>
    <p:sldId id="289" r:id="rId48"/>
    <p:sldId id="290" r:id="rId49"/>
    <p:sldId id="291" r:id="rId50"/>
    <p:sldId id="292" r:id="rId51"/>
    <p:sldId id="294" r:id="rId52"/>
    <p:sldId id="317"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45" autoAdjust="0"/>
    <p:restoredTop sz="94660"/>
  </p:normalViewPr>
  <p:slideViewPr>
    <p:cSldViewPr snapToGrid="0">
      <p:cViewPr>
        <p:scale>
          <a:sx n="71" d="100"/>
          <a:sy n="71" d="100"/>
        </p:scale>
        <p:origin x="-684" y="-14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4F11C5-BF97-4077-A99C-EE627030DF8B}" type="datetimeFigureOut">
              <a:rPr lang="es-ES" smtClean="0"/>
              <a:pPr/>
              <a:t>20/03/2018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5298B8-7F04-4366-984B-3FFB2B56E359}" type="slidenum">
              <a:rPr lang="es-ES" smtClean="0"/>
              <a:pPr/>
              <a:t>‹Nº›</a:t>
            </a:fld>
            <a:endParaRPr lang="es-ES"/>
          </a:p>
        </p:txBody>
      </p:sp>
    </p:spTree>
    <p:extLst>
      <p:ext uri="{BB962C8B-B14F-4D97-AF65-F5344CB8AC3E}">
        <p14:creationId xmlns:p14="http://schemas.microsoft.com/office/powerpoint/2010/main" xmlns="" val="908453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A579BDA-4AF6-4E5E-8AA2-2E3734322EBD}" type="slidenum">
              <a:rPr lang="es-ES" smtClean="0"/>
              <a:pPr/>
              <a:t>35</a:t>
            </a:fld>
            <a:endParaRPr lang="es-ES"/>
          </a:p>
        </p:txBody>
      </p:sp>
    </p:spTree>
    <p:extLst>
      <p:ext uri="{BB962C8B-B14F-4D97-AF65-F5344CB8AC3E}">
        <p14:creationId xmlns:p14="http://schemas.microsoft.com/office/powerpoint/2010/main" xmlns="" val="1244184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A579BDA-4AF6-4E5E-8AA2-2E3734322EBD}" type="slidenum">
              <a:rPr lang="es-ES" smtClean="0"/>
              <a:pPr/>
              <a:t>36</a:t>
            </a:fld>
            <a:endParaRPr lang="es-ES"/>
          </a:p>
        </p:txBody>
      </p:sp>
    </p:spTree>
    <p:extLst>
      <p:ext uri="{BB962C8B-B14F-4D97-AF65-F5344CB8AC3E}">
        <p14:creationId xmlns:p14="http://schemas.microsoft.com/office/powerpoint/2010/main" xmlns="" val="3759633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A579BDA-4AF6-4E5E-8AA2-2E3734322EBD}" type="slidenum">
              <a:rPr lang="es-ES" smtClean="0"/>
              <a:pPr/>
              <a:t>37</a:t>
            </a:fld>
            <a:endParaRPr lang="es-ES"/>
          </a:p>
        </p:txBody>
      </p:sp>
    </p:spTree>
    <p:extLst>
      <p:ext uri="{BB962C8B-B14F-4D97-AF65-F5344CB8AC3E}">
        <p14:creationId xmlns:p14="http://schemas.microsoft.com/office/powerpoint/2010/main" xmlns="" val="56127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A579BDA-4AF6-4E5E-8AA2-2E3734322EBD}" type="slidenum">
              <a:rPr lang="es-ES" smtClean="0"/>
              <a:pPr/>
              <a:t>38</a:t>
            </a:fld>
            <a:endParaRPr lang="es-ES"/>
          </a:p>
        </p:txBody>
      </p:sp>
    </p:spTree>
    <p:extLst>
      <p:ext uri="{BB962C8B-B14F-4D97-AF65-F5344CB8AC3E}">
        <p14:creationId xmlns:p14="http://schemas.microsoft.com/office/powerpoint/2010/main" xmlns="" val="361732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A579BDA-4AF6-4E5E-8AA2-2E3734322EBD}" type="slidenum">
              <a:rPr lang="es-ES" smtClean="0"/>
              <a:pPr/>
              <a:t>39</a:t>
            </a:fld>
            <a:endParaRPr lang="es-ES"/>
          </a:p>
        </p:txBody>
      </p:sp>
    </p:spTree>
    <p:extLst>
      <p:ext uri="{BB962C8B-B14F-4D97-AF65-F5344CB8AC3E}">
        <p14:creationId xmlns:p14="http://schemas.microsoft.com/office/powerpoint/2010/main" xmlns="" val="28748095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pPr/>
              <a:t>3/20/2018</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pPr/>
              <a:t>‹Nº›</a:t>
            </a:fld>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pPr/>
              <a:t>3/20/2018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‹Nº›</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3/20/2018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‹Nº›</a:t>
            </a:fld>
            <a:endParaRPr lang="en-US"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3/20/2018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‹Nº›</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3/20/2018</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‹Nº›</a:t>
            </a:fld>
            <a:endParaRPr 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pPr/>
              <a:t>3/20/2018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‹Nº›</a:t>
            </a:fld>
            <a:endParaRPr lang="en-US" dirty="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pPr/>
              <a:t>3/20/2018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‹Nº›</a:t>
            </a:fld>
            <a:endParaRPr lang="en-US" dirty="0"/>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3/20/2018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‹Nº›</a:t>
            </a:fld>
            <a:endParaRPr lang="en-US" dirty="0"/>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3/20/2018</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‹Nº›</a:t>
            </a:fld>
            <a:endParaRPr lang="en-US" dirty="0"/>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3/20/2018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xmlns="" val="41576621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3/20/2018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xmlns="" val="70020649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3/20/2018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‹Nº›</a:t>
            </a:fld>
            <a:endParaRPr lang="en-US" dirty="0"/>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8DFA1846-DA80-1C48-A609-854EA85C59AD}" type="datetimeFigureOut">
              <a:rPr lang="en-US" dirty="0"/>
              <a:pPr/>
              <a:t>3/20/2018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xmlns="" val="379767445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3/20/2018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xmlns="" val="213941199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3/20/2018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xmlns="" val="42233182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3/20/2018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xmlns="" val="226496318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3/20/2018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xmlns="" val="314871310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0DF5E60-9974-AC48-9591-99C2BB44B7CF}" type="datetimeFigureOut">
              <a:rPr lang="en-US" dirty="0"/>
              <a:pPr/>
              <a:t>3/20/2018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xmlns="" val="263608480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s-ES" smtClean="0"/>
              <a:t>Haga clic para modificar el estilo de título del patrón</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3/20/2018</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xmlns="" val="157798016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18C79C5D-2A6F-F04D-97DA-BEF2467B64E4}" type="datetimeFigureOut">
              <a:rPr lang="en-US" dirty="0"/>
              <a:pPr/>
              <a:t>3/20/2018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xmlns="" val="106797625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8DFA1846-DA80-1C48-A609-854EA85C59AD}" type="datetimeFigureOut">
              <a:rPr lang="en-US" dirty="0"/>
              <a:pPr/>
              <a:t>3/20/2018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xmlns="" val="189147516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s-ES" smtClean="0"/>
              <a:t>Haga clic para modificar el estilo de título del patrón</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s-ES" smtClean="0"/>
              <a:t>Editar el estilo de texto del patrón</a:t>
            </a:r>
          </a:p>
        </p:txBody>
      </p:sp>
      <p:sp>
        <p:nvSpPr>
          <p:cNvPr id="2" name="Date Placeholder 1"/>
          <p:cNvSpPr>
            <a:spLocks noGrp="1"/>
          </p:cNvSpPr>
          <p:nvPr>
            <p:ph type="dt" sz="half" idx="10"/>
          </p:nvPr>
        </p:nvSpPr>
        <p:spPr/>
        <p:txBody>
          <a:bodyPr/>
          <a:lstStyle/>
          <a:p>
            <a:fld id="{FBF54567-0DE4-3F47-BF90-CB84690072F9}" type="datetimeFigureOut">
              <a:rPr lang="en-US" dirty="0"/>
              <a:pPr/>
              <a:t>3/20/2018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xmlns="" val="201514122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3/20/2018</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‹Nº›</a:t>
            </a:fld>
            <a:endParaRPr lang="en-US" dirty="0"/>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3/20/2018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xmlns="" val="144721840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3/20/2018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xmlns="" val="412995089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3/20/2018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‹Nº›</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85800" y="3132666"/>
            <a:ext cx="5311775" cy="308601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72200" y="3132666"/>
            <a:ext cx="5334000" cy="308601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3/20/2018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‹Nº›</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3/20/2018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‹Nº›</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3/20/2018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‹Nº›</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pPr/>
              <a:t>3/20/2018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‹Nº›</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pPr/>
              <a:t>3/20/2018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‹Nº›</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3/20/2018</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ransition/>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3/20/2018</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‹Nº›</a:t>
            </a:fld>
            <a:endParaRPr lang="en-US" dirty="0"/>
          </a:p>
        </p:txBody>
      </p:sp>
    </p:spTree>
    <p:extLst>
      <p:ext uri="{BB962C8B-B14F-4D97-AF65-F5344CB8AC3E}">
        <p14:creationId xmlns:p14="http://schemas.microsoft.com/office/powerpoint/2010/main" xmlns="" val="1394056267"/>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Lst>
  <p:transition/>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9.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1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5" Type="http://schemas.openxmlformats.org/officeDocument/2006/relationships/image" Target="../media/image106.gif"/><Relationship Id="rId4" Type="http://schemas.openxmlformats.org/officeDocument/2006/relationships/image" Target="../media/image105.jpe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1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19.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573383" y="649773"/>
            <a:ext cx="9448800" cy="1825096"/>
          </a:xfrm>
        </p:spPr>
        <p:txBody>
          <a:bodyPr>
            <a:normAutofit/>
          </a:bodyPr>
          <a:lstStyle/>
          <a:p>
            <a:r>
              <a:rPr lang="es-ES" b="1" dirty="0" err="1" smtClean="0">
                <a:solidFill>
                  <a:srgbClr val="002060"/>
                </a:solidFill>
              </a:rPr>
              <a:t>When</a:t>
            </a:r>
            <a:r>
              <a:rPr lang="es-ES" b="1" dirty="0" smtClean="0">
                <a:solidFill>
                  <a:srgbClr val="002060"/>
                </a:solidFill>
              </a:rPr>
              <a:t> </a:t>
            </a:r>
            <a:r>
              <a:rPr lang="es-ES" b="1" dirty="0" err="1" smtClean="0">
                <a:solidFill>
                  <a:srgbClr val="002060"/>
                </a:solidFill>
              </a:rPr>
              <a:t>the</a:t>
            </a:r>
            <a:r>
              <a:rPr lang="es-ES" b="1" dirty="0" smtClean="0">
                <a:solidFill>
                  <a:srgbClr val="002060"/>
                </a:solidFill>
              </a:rPr>
              <a:t> </a:t>
            </a:r>
            <a:r>
              <a:rPr lang="es-ES" b="1" dirty="0" err="1" smtClean="0">
                <a:solidFill>
                  <a:srgbClr val="002060"/>
                </a:solidFill>
              </a:rPr>
              <a:t>earth</a:t>
            </a:r>
            <a:r>
              <a:rPr lang="es-ES" b="1" dirty="0" smtClean="0">
                <a:solidFill>
                  <a:srgbClr val="002060"/>
                </a:solidFill>
              </a:rPr>
              <a:t> </a:t>
            </a:r>
            <a:r>
              <a:rPr lang="es-ES" b="1" dirty="0" err="1" smtClean="0">
                <a:solidFill>
                  <a:srgbClr val="002060"/>
                </a:solidFill>
              </a:rPr>
              <a:t>shakes</a:t>
            </a:r>
            <a:r>
              <a:rPr lang="es-ES" b="1" dirty="0" smtClean="0">
                <a:solidFill>
                  <a:srgbClr val="002060"/>
                </a:solidFill>
              </a:rPr>
              <a:t>! are </a:t>
            </a:r>
            <a:r>
              <a:rPr lang="es-ES" b="1" dirty="0" err="1" smtClean="0">
                <a:solidFill>
                  <a:srgbClr val="002060"/>
                </a:solidFill>
              </a:rPr>
              <a:t>we</a:t>
            </a:r>
            <a:r>
              <a:rPr lang="es-ES" b="1" dirty="0" smtClean="0">
                <a:solidFill>
                  <a:srgbClr val="002060"/>
                </a:solidFill>
              </a:rPr>
              <a:t> </a:t>
            </a:r>
            <a:r>
              <a:rPr lang="es-ES" b="1" dirty="0" err="1" smtClean="0">
                <a:solidFill>
                  <a:srgbClr val="002060"/>
                </a:solidFill>
              </a:rPr>
              <a:t>prepared</a:t>
            </a:r>
            <a:r>
              <a:rPr lang="es-ES" b="1" dirty="0" smtClean="0">
                <a:solidFill>
                  <a:srgbClr val="002060"/>
                </a:solidFill>
              </a:rPr>
              <a:t>?</a:t>
            </a:r>
            <a:endParaRPr lang="es-ES" b="1" dirty="0">
              <a:solidFill>
                <a:srgbClr val="002060"/>
              </a:solidFill>
            </a:endParaRPr>
          </a:p>
        </p:txBody>
      </p:sp>
      <p:sp>
        <p:nvSpPr>
          <p:cNvPr id="3" name="Subtítulo 2"/>
          <p:cNvSpPr>
            <a:spLocks noGrp="1"/>
          </p:cNvSpPr>
          <p:nvPr>
            <p:ph type="subTitle" idx="1"/>
          </p:nvPr>
        </p:nvSpPr>
        <p:spPr>
          <a:xfrm>
            <a:off x="261258" y="3410133"/>
            <a:ext cx="9448800" cy="685800"/>
          </a:xfrm>
        </p:spPr>
        <p:txBody>
          <a:bodyPr>
            <a:noAutofit/>
          </a:bodyPr>
          <a:lstStyle/>
          <a:p>
            <a:r>
              <a:rPr lang="es-ES" sz="2800" b="1" dirty="0" smtClean="0">
                <a:solidFill>
                  <a:schemeClr val="accent5">
                    <a:lumMod val="60000"/>
                    <a:lumOff val="40000"/>
                  </a:schemeClr>
                </a:solidFill>
              </a:rPr>
              <a:t>ERASMUS 2017-2018</a:t>
            </a:r>
          </a:p>
          <a:p>
            <a:r>
              <a:rPr lang="es-ES" sz="2800" b="1" dirty="0" smtClean="0">
                <a:solidFill>
                  <a:schemeClr val="accent4">
                    <a:lumMod val="75000"/>
                  </a:schemeClr>
                </a:solidFill>
              </a:rPr>
              <a:t>SPAIN</a:t>
            </a:r>
          </a:p>
          <a:p>
            <a:r>
              <a:rPr lang="es-ES" sz="2800" b="1" dirty="0" smtClean="0">
                <a:solidFill>
                  <a:schemeClr val="accent4">
                    <a:lumMod val="75000"/>
                  </a:schemeClr>
                </a:solidFill>
              </a:rPr>
              <a:t>FRANCE</a:t>
            </a:r>
          </a:p>
          <a:p>
            <a:r>
              <a:rPr lang="es-ES" sz="2800" b="1" dirty="0" smtClean="0">
                <a:solidFill>
                  <a:schemeClr val="accent4">
                    <a:lumMod val="75000"/>
                  </a:schemeClr>
                </a:solidFill>
              </a:rPr>
              <a:t>ITALY</a:t>
            </a:r>
          </a:p>
          <a:p>
            <a:r>
              <a:rPr lang="es-ES" sz="2800" b="1" dirty="0" smtClean="0">
                <a:solidFill>
                  <a:schemeClr val="accent4">
                    <a:lumMod val="75000"/>
                  </a:schemeClr>
                </a:solidFill>
              </a:rPr>
              <a:t>GREECE</a:t>
            </a:r>
            <a:endParaRPr lang="es-ES" sz="2800" b="1" dirty="0">
              <a:solidFill>
                <a:schemeClr val="accent4">
                  <a:lumMod val="75000"/>
                </a:schemeClr>
              </a:solidFill>
            </a:endParaRPr>
          </a:p>
        </p:txBody>
      </p:sp>
      <p:pic>
        <p:nvPicPr>
          <p:cNvPr id="4" name="Imagen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233955" y="2474869"/>
            <a:ext cx="3344091" cy="3549104"/>
          </a:xfrm>
          <a:prstGeom prst="rect">
            <a:avLst/>
          </a:prstGeom>
        </p:spPr>
      </p:pic>
    </p:spTree>
    <p:extLst>
      <p:ext uri="{BB962C8B-B14F-4D97-AF65-F5344CB8AC3E}">
        <p14:creationId xmlns:p14="http://schemas.microsoft.com/office/powerpoint/2010/main" xmlns="" val="463152343"/>
      </p:ext>
    </p:extLst>
  </p:cSld>
  <p:clrMapOvr>
    <a:masterClrMapping/>
  </p:clrMapOvr>
  <p:transition>
    <p:split dir="in"/>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92036" y="764373"/>
            <a:ext cx="9414164" cy="1293028"/>
          </a:xfrm>
        </p:spPr>
        <p:txBody>
          <a:bodyPr>
            <a:noAutofit/>
          </a:bodyPr>
          <a:lstStyle/>
          <a:p>
            <a:r>
              <a:rPr lang="es-ES" sz="6000" dirty="0" smtClean="0">
                <a:solidFill>
                  <a:srgbClr val="0070C0"/>
                </a:solidFill>
              </a:rPr>
              <a:t/>
            </a:r>
            <a:br>
              <a:rPr lang="es-ES" sz="6000" dirty="0" smtClean="0">
                <a:solidFill>
                  <a:srgbClr val="0070C0"/>
                </a:solidFill>
              </a:rPr>
            </a:br>
            <a:r>
              <a:rPr lang="es-ES" sz="6000" dirty="0" smtClean="0">
                <a:solidFill>
                  <a:srgbClr val="0070C0"/>
                </a:solidFill>
              </a:rPr>
              <a:t/>
            </a:r>
            <a:br>
              <a:rPr lang="es-ES" sz="6000" dirty="0" smtClean="0">
                <a:solidFill>
                  <a:srgbClr val="0070C0"/>
                </a:solidFill>
              </a:rPr>
            </a:br>
            <a:endParaRPr lang="es-ES" sz="4400" b="1" dirty="0">
              <a:solidFill>
                <a:srgbClr val="0070C0"/>
              </a:solidFill>
            </a:endParaRPr>
          </a:p>
        </p:txBody>
      </p:sp>
      <p:pic>
        <p:nvPicPr>
          <p:cNvPr id="7" name="6 Marcador de contenido"/>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2639617" y="3140968"/>
            <a:ext cx="6974919" cy="3528392"/>
          </a:xfrm>
        </p:spPr>
      </p:pic>
      <p:sp>
        <p:nvSpPr>
          <p:cNvPr id="4" name="3 Rectángulo"/>
          <p:cNvSpPr/>
          <p:nvPr/>
        </p:nvSpPr>
        <p:spPr>
          <a:xfrm>
            <a:off x="4602479" y="446205"/>
            <a:ext cx="7154091" cy="2215991"/>
          </a:xfrm>
          <a:prstGeom prst="rect">
            <a:avLst/>
          </a:prstGeom>
        </p:spPr>
        <p:txBody>
          <a:bodyPr wrap="square">
            <a:spAutoFit/>
          </a:bodyPr>
          <a:lstStyle/>
          <a:p>
            <a:r>
              <a:rPr lang="es-ES" sz="4000" b="1" dirty="0" smtClean="0">
                <a:solidFill>
                  <a:schemeClr val="tx2">
                    <a:lumMod val="50000"/>
                  </a:schemeClr>
                </a:solidFill>
              </a:rPr>
              <a:t>1.</a:t>
            </a:r>
            <a:r>
              <a:rPr lang="es-ES" sz="4000" dirty="0" smtClean="0"/>
              <a:t> </a:t>
            </a:r>
            <a:r>
              <a:rPr lang="en-US" sz="4000" b="1" dirty="0" smtClean="0">
                <a:solidFill>
                  <a:schemeClr val="accent6">
                    <a:lumMod val="60000"/>
                    <a:lumOff val="40000"/>
                  </a:schemeClr>
                </a:solidFill>
              </a:rPr>
              <a:t>Geological genesis of the volcanoes of the Volcanic Arc of the Antilles.</a:t>
            </a:r>
            <a:r>
              <a:rPr lang="en-US" b="1" dirty="0" smtClean="0">
                <a:solidFill>
                  <a:schemeClr val="accent6">
                    <a:lumMod val="60000"/>
                    <a:lumOff val="40000"/>
                  </a:schemeClr>
                </a:solidFill>
              </a:rPr>
              <a:t/>
            </a:r>
            <a:br>
              <a:rPr lang="en-US" b="1" dirty="0" smtClean="0">
                <a:solidFill>
                  <a:schemeClr val="accent6">
                    <a:lumMod val="60000"/>
                    <a:lumOff val="40000"/>
                  </a:schemeClr>
                </a:solidFill>
              </a:rPr>
            </a:br>
            <a:endParaRPr lang="es-ES" dirty="0"/>
          </a:p>
        </p:txBody>
      </p:sp>
    </p:spTree>
    <p:extLst>
      <p:ext uri="{BB962C8B-B14F-4D97-AF65-F5344CB8AC3E}">
        <p14:creationId xmlns="" xmlns:p14="http://schemas.microsoft.com/office/powerpoint/2010/main" val="392385625"/>
      </p:ext>
    </p:extLst>
  </p:cSld>
  <p:clrMapOvr>
    <a:masterClrMapping/>
  </p:clrMapOvr>
  <p:transition>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smtClean="0">
                <a:solidFill>
                  <a:schemeClr val="tx2">
                    <a:lumMod val="75000"/>
                  </a:schemeClr>
                </a:solidFill>
              </a:rPr>
              <a:t>1.1 </a:t>
            </a:r>
            <a:r>
              <a:rPr lang="es-ES" sz="3200" b="1" dirty="0" err="1" smtClean="0">
                <a:solidFill>
                  <a:schemeClr val="accent3">
                    <a:lumMod val="60000"/>
                    <a:lumOff val="40000"/>
                  </a:schemeClr>
                </a:solidFill>
              </a:rPr>
              <a:t>Situation</a:t>
            </a:r>
            <a:r>
              <a:rPr lang="es-ES" sz="3200" b="1" dirty="0" smtClean="0">
                <a:solidFill>
                  <a:schemeClr val="accent3">
                    <a:lumMod val="60000"/>
                    <a:lumOff val="40000"/>
                  </a:schemeClr>
                </a:solidFill>
              </a:rPr>
              <a:t> of </a:t>
            </a:r>
            <a:r>
              <a:rPr lang="es-ES" sz="3200" b="1" dirty="0" err="1" smtClean="0">
                <a:solidFill>
                  <a:schemeClr val="accent3">
                    <a:lumMod val="60000"/>
                    <a:lumOff val="40000"/>
                  </a:schemeClr>
                </a:solidFill>
              </a:rPr>
              <a:t>the</a:t>
            </a:r>
            <a:r>
              <a:rPr lang="es-ES" sz="3200" b="1" dirty="0" smtClean="0">
                <a:solidFill>
                  <a:schemeClr val="accent3">
                    <a:lumMod val="60000"/>
                    <a:lumOff val="40000"/>
                  </a:schemeClr>
                </a:solidFill>
              </a:rPr>
              <a:t> </a:t>
            </a:r>
            <a:r>
              <a:rPr lang="es-ES" sz="3200" b="1" dirty="0" err="1" smtClean="0">
                <a:solidFill>
                  <a:schemeClr val="accent3">
                    <a:lumMod val="60000"/>
                    <a:lumOff val="40000"/>
                  </a:schemeClr>
                </a:solidFill>
              </a:rPr>
              <a:t>islands</a:t>
            </a:r>
            <a:endParaRPr lang="es-ES" sz="3200" b="1" dirty="0">
              <a:solidFill>
                <a:schemeClr val="accent3">
                  <a:lumMod val="60000"/>
                  <a:lumOff val="40000"/>
                </a:schemeClr>
              </a:solidFill>
            </a:endParaRPr>
          </a:p>
        </p:txBody>
      </p:sp>
      <p:sp>
        <p:nvSpPr>
          <p:cNvPr id="11" name="10 Marcador de contenido"/>
          <p:cNvSpPr>
            <a:spLocks noGrp="1"/>
          </p:cNvSpPr>
          <p:nvPr>
            <p:ph sz="half" idx="1"/>
          </p:nvPr>
        </p:nvSpPr>
        <p:spPr/>
        <p:txBody>
          <a:bodyPr>
            <a:normAutofit/>
          </a:bodyPr>
          <a:lstStyle/>
          <a:p>
            <a:endParaRPr lang="es-ES" dirty="0"/>
          </a:p>
          <a:p>
            <a:endParaRPr lang="es-ES" dirty="0" smtClean="0"/>
          </a:p>
          <a:p>
            <a:pPr>
              <a:buNone/>
            </a:pPr>
            <a:endParaRPr lang="es-ES" dirty="0"/>
          </a:p>
          <a:p>
            <a:pPr>
              <a:buNone/>
            </a:pPr>
            <a:endParaRPr lang="es-ES" dirty="0" smtClean="0"/>
          </a:p>
          <a:p>
            <a:r>
              <a:rPr lang="es-ES" dirty="0" err="1" smtClean="0"/>
              <a:t>The</a:t>
            </a:r>
            <a:r>
              <a:rPr lang="es-ES" dirty="0" smtClean="0"/>
              <a:t> </a:t>
            </a:r>
            <a:r>
              <a:rPr lang="es-ES" dirty="0" err="1" smtClean="0"/>
              <a:t>smaller</a:t>
            </a:r>
            <a:r>
              <a:rPr lang="es-ES" dirty="0" smtClean="0"/>
              <a:t> Antillas coincide </a:t>
            </a:r>
            <a:r>
              <a:rPr lang="es-ES" dirty="0" err="1" smtClean="0"/>
              <a:t>with</a:t>
            </a:r>
            <a:r>
              <a:rPr lang="es-ES" dirty="0" smtClean="0"/>
              <a:t> </a:t>
            </a:r>
            <a:r>
              <a:rPr lang="es-ES" dirty="0" err="1" smtClean="0"/>
              <a:t>the</a:t>
            </a:r>
            <a:r>
              <a:rPr lang="es-ES" dirty="0" smtClean="0"/>
              <a:t> </a:t>
            </a:r>
            <a:r>
              <a:rPr lang="es-ES" dirty="0" err="1" smtClean="0"/>
              <a:t>edge</a:t>
            </a:r>
            <a:r>
              <a:rPr lang="es-ES" dirty="0" smtClean="0"/>
              <a:t> of </a:t>
            </a:r>
            <a:r>
              <a:rPr lang="es-ES" dirty="0" err="1" smtClean="0"/>
              <a:t>the</a:t>
            </a:r>
            <a:r>
              <a:rPr lang="es-ES" dirty="0" smtClean="0"/>
              <a:t> </a:t>
            </a:r>
            <a:r>
              <a:rPr lang="es-ES" dirty="0" err="1" smtClean="0"/>
              <a:t>outdoor</a:t>
            </a:r>
            <a:r>
              <a:rPr lang="es-ES" dirty="0" smtClean="0"/>
              <a:t> </a:t>
            </a:r>
            <a:r>
              <a:rPr lang="es-ES" dirty="0" err="1" smtClean="0"/>
              <a:t>plate</a:t>
            </a:r>
            <a:r>
              <a:rPr lang="es-ES" dirty="0" smtClean="0"/>
              <a:t> of </a:t>
            </a:r>
            <a:r>
              <a:rPr lang="es-ES" dirty="0" err="1" smtClean="0"/>
              <a:t>the</a:t>
            </a:r>
            <a:r>
              <a:rPr lang="es-ES" dirty="0" smtClean="0"/>
              <a:t> </a:t>
            </a:r>
            <a:r>
              <a:rPr lang="es-ES" dirty="0" err="1" smtClean="0"/>
              <a:t>Caribbean</a:t>
            </a:r>
            <a:r>
              <a:rPr lang="es-ES" dirty="0" smtClean="0"/>
              <a:t> </a:t>
            </a:r>
            <a:r>
              <a:rPr lang="es-ES" dirty="0" err="1" smtClean="0"/>
              <a:t>plate</a:t>
            </a:r>
            <a:endParaRPr lang="es-ES" dirty="0"/>
          </a:p>
        </p:txBody>
      </p:sp>
      <p:pic>
        <p:nvPicPr>
          <p:cNvPr id="13" name="12 Marcador de contenido"/>
          <p:cNvPicPr>
            <a:picLocks noGrp="1" noChangeAspect="1"/>
          </p:cNvPicPr>
          <p:nvPr>
            <p:ph sz="half" idx="2"/>
          </p:nvPr>
        </p:nvPicPr>
        <p:blipFill>
          <a:blip r:embed="rId2">
            <a:extLst>
              <a:ext uri="{28A0092B-C50C-407E-A947-70E740481C1C}">
                <a14:useLocalDpi xmlns="" xmlns:a14="http://schemas.microsoft.com/office/drawing/2010/main" val="0"/>
              </a:ext>
            </a:extLst>
          </a:blip>
          <a:stretch>
            <a:fillRect/>
          </a:stretch>
        </p:blipFill>
        <p:spPr>
          <a:xfrm>
            <a:off x="6197600" y="2398142"/>
            <a:ext cx="5384800" cy="3049143"/>
          </a:xfrm>
        </p:spPr>
      </p:pic>
      <p:pic>
        <p:nvPicPr>
          <p:cNvPr id="1026" name="Picture 2" descr="C:\Users\usuario\Desktop\alberto\flecha.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63819" y="1807985"/>
            <a:ext cx="1551947" cy="469221"/>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usuario\Desktop\alberto\Placas_tectonicas_mayores.svg.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98059" y="1196753"/>
            <a:ext cx="3810000" cy="19526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3507283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smtClean="0">
                <a:solidFill>
                  <a:schemeClr val="tx2">
                    <a:lumMod val="50000"/>
                  </a:schemeClr>
                </a:solidFill>
              </a:rPr>
              <a:t>1.2 </a:t>
            </a:r>
            <a:r>
              <a:rPr lang="es-ES" sz="3200" b="1" dirty="0" err="1" smtClean="0">
                <a:solidFill>
                  <a:schemeClr val="accent4">
                    <a:lumMod val="75000"/>
                  </a:schemeClr>
                </a:solidFill>
              </a:rPr>
              <a:t>how</a:t>
            </a:r>
            <a:r>
              <a:rPr lang="es-ES" sz="3200" b="1" dirty="0" smtClean="0">
                <a:solidFill>
                  <a:schemeClr val="accent4">
                    <a:lumMod val="75000"/>
                  </a:schemeClr>
                </a:solidFill>
              </a:rPr>
              <a:t> are </a:t>
            </a:r>
            <a:r>
              <a:rPr lang="es-ES" sz="3200" b="1" dirty="0" err="1" smtClean="0">
                <a:solidFill>
                  <a:schemeClr val="accent4">
                    <a:lumMod val="75000"/>
                  </a:schemeClr>
                </a:solidFill>
              </a:rPr>
              <a:t>they</a:t>
            </a:r>
            <a:r>
              <a:rPr lang="es-ES" sz="3200" b="1" dirty="0" smtClean="0">
                <a:solidFill>
                  <a:schemeClr val="accent4">
                    <a:lumMod val="75000"/>
                  </a:schemeClr>
                </a:solidFill>
              </a:rPr>
              <a:t> </a:t>
            </a:r>
            <a:r>
              <a:rPr lang="es-ES" sz="3200" b="1" dirty="0" err="1" smtClean="0">
                <a:solidFill>
                  <a:schemeClr val="accent4">
                    <a:lumMod val="75000"/>
                  </a:schemeClr>
                </a:solidFill>
              </a:rPr>
              <a:t>formed</a:t>
            </a:r>
            <a:r>
              <a:rPr lang="es-ES" sz="3200" b="1" dirty="0" smtClean="0">
                <a:solidFill>
                  <a:schemeClr val="accent4">
                    <a:lumMod val="75000"/>
                  </a:schemeClr>
                </a:solidFill>
              </a:rPr>
              <a:t>?</a:t>
            </a:r>
            <a:endParaRPr lang="es-ES" sz="3200" b="1" dirty="0">
              <a:solidFill>
                <a:schemeClr val="accent4">
                  <a:lumMod val="75000"/>
                </a:schemeClr>
              </a:solidFill>
            </a:endParaRPr>
          </a:p>
        </p:txBody>
      </p:sp>
      <p:sp>
        <p:nvSpPr>
          <p:cNvPr id="3" name="2 Marcador de contenido"/>
          <p:cNvSpPr>
            <a:spLocks noGrp="1"/>
          </p:cNvSpPr>
          <p:nvPr>
            <p:ph sz="half" idx="1"/>
          </p:nvPr>
        </p:nvSpPr>
        <p:spPr/>
        <p:txBody>
          <a:bodyPr>
            <a:normAutofit/>
          </a:bodyPr>
          <a:lstStyle/>
          <a:p>
            <a:r>
              <a:rPr lang="es-ES" sz="2400" dirty="0" err="1" smtClean="0"/>
              <a:t>The</a:t>
            </a:r>
            <a:r>
              <a:rPr lang="es-ES" sz="2400" dirty="0" smtClean="0"/>
              <a:t> </a:t>
            </a:r>
            <a:r>
              <a:rPr lang="es-ES" sz="2400" dirty="0" err="1" smtClean="0"/>
              <a:t>volcanism</a:t>
            </a:r>
            <a:r>
              <a:rPr lang="es-ES" sz="2400" dirty="0" smtClean="0"/>
              <a:t> in </a:t>
            </a:r>
            <a:r>
              <a:rPr lang="es-ES" sz="2400" dirty="0" err="1" smtClean="0"/>
              <a:t>Basse</a:t>
            </a:r>
            <a:r>
              <a:rPr lang="es-ES" sz="2400" dirty="0" smtClean="0"/>
              <a:t> Terre </a:t>
            </a:r>
            <a:r>
              <a:rPr lang="es-ES" sz="2400" dirty="0" err="1" smtClean="0"/>
              <a:t>started</a:t>
            </a:r>
            <a:r>
              <a:rPr lang="es-ES" sz="2400" dirty="0" smtClean="0"/>
              <a:t> 3 </a:t>
            </a:r>
            <a:r>
              <a:rPr lang="es-ES" sz="2400" dirty="0" err="1" smtClean="0"/>
              <a:t>millions</a:t>
            </a:r>
            <a:r>
              <a:rPr lang="es-ES" sz="2400" dirty="0" smtClean="0"/>
              <a:t> </a:t>
            </a:r>
            <a:r>
              <a:rPr lang="es-ES" sz="2400" dirty="0" err="1" smtClean="0"/>
              <a:t>years</a:t>
            </a:r>
            <a:r>
              <a:rPr lang="es-ES" sz="2400" dirty="0" smtClean="0"/>
              <a:t> </a:t>
            </a:r>
            <a:r>
              <a:rPr lang="es-ES" sz="2400" dirty="0" err="1" smtClean="0"/>
              <a:t>ago</a:t>
            </a:r>
            <a:r>
              <a:rPr lang="es-ES" sz="2400" dirty="0" smtClean="0"/>
              <a:t> </a:t>
            </a:r>
            <a:r>
              <a:rPr lang="es-ES" sz="2400" dirty="0" err="1" smtClean="0"/>
              <a:t>withe</a:t>
            </a:r>
            <a:r>
              <a:rPr lang="es-ES" sz="2400" dirty="0" smtClean="0"/>
              <a:t> </a:t>
            </a:r>
            <a:r>
              <a:rPr lang="es-ES" sz="2400" dirty="0" err="1" smtClean="0"/>
              <a:t>the</a:t>
            </a:r>
            <a:r>
              <a:rPr lang="es-ES" sz="2400" dirty="0" smtClean="0"/>
              <a:t> </a:t>
            </a:r>
            <a:r>
              <a:rPr lang="es-ES" sz="2400" dirty="0" err="1" smtClean="0"/>
              <a:t>shape</a:t>
            </a:r>
            <a:r>
              <a:rPr lang="es-ES" sz="2400" dirty="0" smtClean="0"/>
              <a:t> of </a:t>
            </a:r>
            <a:r>
              <a:rPr lang="es-ES" sz="2400" dirty="0" err="1" smtClean="0"/>
              <a:t>the</a:t>
            </a:r>
            <a:r>
              <a:rPr lang="es-ES" sz="2400" dirty="0" smtClean="0"/>
              <a:t> Complejo Basal and </a:t>
            </a:r>
            <a:r>
              <a:rPr lang="es-ES" sz="2400" dirty="0" err="1" smtClean="0"/>
              <a:t>the</a:t>
            </a:r>
            <a:r>
              <a:rPr lang="es-ES" sz="2400" dirty="0" smtClean="0"/>
              <a:t> Cadena Norte, in </a:t>
            </a:r>
            <a:r>
              <a:rPr lang="es-ES" sz="2400" dirty="0" err="1" smtClean="0"/>
              <a:t>the</a:t>
            </a:r>
            <a:r>
              <a:rPr lang="es-ES" sz="2400" dirty="0" smtClean="0"/>
              <a:t> </a:t>
            </a:r>
            <a:r>
              <a:rPr lang="es-ES" sz="2400" dirty="0" err="1" smtClean="0"/>
              <a:t>north</a:t>
            </a:r>
            <a:r>
              <a:rPr lang="es-ES" sz="2400" dirty="0" smtClean="0"/>
              <a:t> </a:t>
            </a:r>
            <a:r>
              <a:rPr lang="es-ES" sz="2400" dirty="0" err="1" smtClean="0"/>
              <a:t>end</a:t>
            </a:r>
            <a:r>
              <a:rPr lang="es-ES" sz="2400" dirty="0" smtClean="0"/>
              <a:t> of </a:t>
            </a:r>
            <a:r>
              <a:rPr lang="es-ES" sz="2400" dirty="0" err="1" smtClean="0"/>
              <a:t>the</a:t>
            </a:r>
            <a:r>
              <a:rPr lang="es-ES" sz="2400" dirty="0" smtClean="0"/>
              <a:t> </a:t>
            </a:r>
            <a:r>
              <a:rPr lang="es-ES" sz="2400" dirty="0" err="1" smtClean="0"/>
              <a:t>island</a:t>
            </a:r>
            <a:endParaRPr lang="es-ES" sz="2400" dirty="0"/>
          </a:p>
          <a:p>
            <a:endParaRPr lang="es-ES" sz="2400" dirty="0"/>
          </a:p>
        </p:txBody>
      </p:sp>
      <p:pic>
        <p:nvPicPr>
          <p:cNvPr id="5" name="4 Marcador de contenido" descr="C:\Users\ana_b\AppData\Local\Microsoft\Windows\INetCache\Content.Word\localización-volcanes-IPGP.JPG"/>
          <p:cNvPicPr>
            <a:picLocks noGrp="1"/>
          </p:cNvPicPr>
          <p:nvPr>
            <p:ph sz="half" idx="2"/>
          </p:nvPr>
        </p:nvPicPr>
        <p:blipFill>
          <a:blip r:embed="rId2">
            <a:extLst>
              <a:ext uri="{28A0092B-C50C-407E-A947-70E740481C1C}">
                <a14:useLocalDpi xmlns="" xmlns:a14="http://schemas.microsoft.com/office/drawing/2010/main" val="0"/>
              </a:ext>
            </a:extLst>
          </a:blip>
          <a:stretch>
            <a:fillRect/>
          </a:stretch>
        </p:blipFill>
        <p:spPr bwMode="auto">
          <a:xfrm>
            <a:off x="6618337" y="1719263"/>
            <a:ext cx="4543327" cy="4406900"/>
          </a:xfrm>
          <a:prstGeom prst="rect">
            <a:avLst/>
          </a:prstGeom>
          <a:noFill/>
          <a:ln>
            <a:noFill/>
          </a:ln>
        </p:spPr>
      </p:pic>
    </p:spTree>
    <p:extLst>
      <p:ext uri="{BB962C8B-B14F-4D97-AF65-F5344CB8AC3E}">
        <p14:creationId xmlns="" xmlns:p14="http://schemas.microsoft.com/office/powerpoint/2010/main" val="236746357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err="1" smtClean="0">
                <a:solidFill>
                  <a:schemeClr val="accent4">
                    <a:lumMod val="75000"/>
                  </a:schemeClr>
                </a:solidFill>
              </a:rPr>
              <a:t>How</a:t>
            </a:r>
            <a:r>
              <a:rPr lang="es-ES" sz="3200" b="1" dirty="0" smtClean="0">
                <a:solidFill>
                  <a:schemeClr val="accent4">
                    <a:lumMod val="75000"/>
                  </a:schemeClr>
                </a:solidFill>
              </a:rPr>
              <a:t> are </a:t>
            </a:r>
            <a:r>
              <a:rPr lang="es-ES" sz="3200" b="1" dirty="0" err="1" smtClean="0">
                <a:solidFill>
                  <a:schemeClr val="accent4">
                    <a:lumMod val="75000"/>
                  </a:schemeClr>
                </a:solidFill>
              </a:rPr>
              <a:t>they</a:t>
            </a:r>
            <a:r>
              <a:rPr lang="es-ES" sz="3200" b="1" dirty="0" smtClean="0">
                <a:solidFill>
                  <a:schemeClr val="accent4">
                    <a:lumMod val="75000"/>
                  </a:schemeClr>
                </a:solidFill>
              </a:rPr>
              <a:t> </a:t>
            </a:r>
            <a:r>
              <a:rPr lang="es-ES" sz="3200" b="1" dirty="0" err="1" smtClean="0">
                <a:solidFill>
                  <a:schemeClr val="accent4">
                    <a:lumMod val="75000"/>
                  </a:schemeClr>
                </a:solidFill>
              </a:rPr>
              <a:t>formed</a:t>
            </a:r>
            <a:r>
              <a:rPr lang="es-ES" sz="3200" b="1" dirty="0" smtClean="0">
                <a:solidFill>
                  <a:schemeClr val="accent4">
                    <a:lumMod val="75000"/>
                  </a:schemeClr>
                </a:solidFill>
              </a:rPr>
              <a:t>?</a:t>
            </a:r>
            <a:endParaRPr lang="es-ES" sz="3200" b="1" dirty="0">
              <a:solidFill>
                <a:schemeClr val="accent4">
                  <a:lumMod val="75000"/>
                </a:schemeClr>
              </a:solidFill>
            </a:endParaRPr>
          </a:p>
        </p:txBody>
      </p:sp>
      <p:sp>
        <p:nvSpPr>
          <p:cNvPr id="3" name="2 Marcador de contenido"/>
          <p:cNvSpPr>
            <a:spLocks noGrp="1"/>
          </p:cNvSpPr>
          <p:nvPr>
            <p:ph sz="half" idx="1"/>
          </p:nvPr>
        </p:nvSpPr>
        <p:spPr/>
        <p:txBody>
          <a:bodyPr/>
          <a:lstStyle/>
          <a:p>
            <a:r>
              <a:rPr lang="es-ES" dirty="0" err="1" smtClean="0"/>
              <a:t>Most</a:t>
            </a:r>
            <a:r>
              <a:rPr lang="es-ES" dirty="0" smtClean="0"/>
              <a:t> of </a:t>
            </a:r>
            <a:r>
              <a:rPr lang="es-ES" dirty="0" err="1" smtClean="0"/>
              <a:t>the</a:t>
            </a:r>
            <a:r>
              <a:rPr lang="es-ES" dirty="0" smtClean="0"/>
              <a:t> </a:t>
            </a:r>
            <a:r>
              <a:rPr lang="es-ES" dirty="0" err="1" smtClean="0"/>
              <a:t>islands</a:t>
            </a:r>
            <a:r>
              <a:rPr lang="es-ES" dirty="0" smtClean="0"/>
              <a:t> </a:t>
            </a:r>
            <a:r>
              <a:rPr lang="es-ES" dirty="0" err="1" smtClean="0"/>
              <a:t>were</a:t>
            </a:r>
            <a:r>
              <a:rPr lang="es-ES" dirty="0" smtClean="0"/>
              <a:t> </a:t>
            </a:r>
            <a:r>
              <a:rPr lang="es-ES" dirty="0" err="1" smtClean="0"/>
              <a:t>formed</a:t>
            </a:r>
            <a:r>
              <a:rPr lang="es-ES" dirty="0" smtClean="0"/>
              <a:t> </a:t>
            </a:r>
            <a:r>
              <a:rPr lang="es-ES" dirty="0" err="1" smtClean="0"/>
              <a:t>for</a:t>
            </a:r>
            <a:r>
              <a:rPr lang="es-ES" dirty="0" smtClean="0"/>
              <a:t> </a:t>
            </a:r>
            <a:r>
              <a:rPr lang="es-ES" dirty="0" err="1" smtClean="0"/>
              <a:t>subduction</a:t>
            </a:r>
            <a:r>
              <a:rPr lang="es-ES" dirty="0" smtClean="0"/>
              <a:t>, </a:t>
            </a:r>
            <a:r>
              <a:rPr lang="es-ES" dirty="0" err="1" smtClean="0"/>
              <a:t>when</a:t>
            </a:r>
            <a:r>
              <a:rPr lang="es-ES" dirty="0" smtClean="0"/>
              <a:t> </a:t>
            </a:r>
            <a:r>
              <a:rPr lang="es-ES" dirty="0" err="1" smtClean="0"/>
              <a:t>one</a:t>
            </a:r>
            <a:r>
              <a:rPr lang="es-ES" dirty="0" smtClean="0"/>
              <a:t> </a:t>
            </a:r>
            <a:r>
              <a:rPr lang="es-ES" dirty="0" err="1" smtClean="0"/>
              <a:t>or</a:t>
            </a:r>
            <a:r>
              <a:rPr lang="es-ES" dirty="0" smtClean="0"/>
              <a:t> more </a:t>
            </a:r>
            <a:r>
              <a:rPr lang="es-ES" dirty="0" err="1" smtClean="0"/>
              <a:t>Atlantic</a:t>
            </a:r>
            <a:r>
              <a:rPr lang="es-ES" dirty="0" smtClean="0"/>
              <a:t> </a:t>
            </a:r>
            <a:r>
              <a:rPr lang="es-ES" dirty="0" err="1" smtClean="0"/>
              <a:t>plates</a:t>
            </a:r>
            <a:r>
              <a:rPr lang="es-ES" dirty="0" smtClean="0"/>
              <a:t> </a:t>
            </a:r>
            <a:r>
              <a:rPr lang="es-ES" dirty="0" err="1" smtClean="0"/>
              <a:t>slipped</a:t>
            </a:r>
            <a:r>
              <a:rPr lang="es-ES" dirty="0" smtClean="0"/>
              <a:t> </a:t>
            </a:r>
            <a:r>
              <a:rPr lang="es-ES" dirty="0" err="1" smtClean="0"/>
              <a:t>under</a:t>
            </a:r>
            <a:r>
              <a:rPr lang="es-ES" dirty="0" smtClean="0"/>
              <a:t> </a:t>
            </a:r>
            <a:r>
              <a:rPr lang="es-ES" dirty="0" err="1" smtClean="0"/>
              <a:t>Caribbean</a:t>
            </a:r>
            <a:r>
              <a:rPr lang="es-ES" dirty="0" smtClean="0"/>
              <a:t> </a:t>
            </a:r>
            <a:r>
              <a:rPr lang="es-ES" dirty="0" err="1" smtClean="0"/>
              <a:t>plate</a:t>
            </a:r>
            <a:endParaRPr lang="es-ES" dirty="0"/>
          </a:p>
        </p:txBody>
      </p:sp>
      <p:pic>
        <p:nvPicPr>
          <p:cNvPr id="1026" name="Picture 2"/>
          <p:cNvPicPr>
            <a:picLocks noGrp="1" noChangeAspect="1" noChangeArrowheads="1"/>
          </p:cNvPicPr>
          <p:nvPr>
            <p:ph sz="half" idx="2"/>
          </p:nvPr>
        </p:nvPicPr>
        <p:blipFill>
          <a:blip r:embed="rId2">
            <a:extLst>
              <a:ext uri="{28A0092B-C50C-407E-A947-70E740481C1C}">
                <a14:useLocalDpi xmlns="" xmlns:a14="http://schemas.microsoft.com/office/drawing/2010/main" val="0"/>
              </a:ext>
            </a:extLst>
          </a:blip>
          <a:srcRect/>
          <a:stretch>
            <a:fillRect/>
          </a:stretch>
        </p:blipFill>
        <p:spPr bwMode="auto">
          <a:xfrm rot="16200000">
            <a:off x="7697160" y="893265"/>
            <a:ext cx="2531528" cy="56295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72525596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smtClean="0">
                <a:solidFill>
                  <a:schemeClr val="tx2">
                    <a:lumMod val="50000"/>
                  </a:schemeClr>
                </a:solidFill>
              </a:rPr>
              <a:t>1.3 </a:t>
            </a:r>
            <a:r>
              <a:rPr lang="es-ES" sz="3200" b="1" dirty="0" err="1" smtClean="0">
                <a:solidFill>
                  <a:schemeClr val="accent5">
                    <a:lumMod val="40000"/>
                    <a:lumOff val="60000"/>
                  </a:schemeClr>
                </a:solidFill>
              </a:rPr>
              <a:t>the</a:t>
            </a:r>
            <a:r>
              <a:rPr lang="es-ES" sz="3200" b="1" dirty="0" smtClean="0">
                <a:solidFill>
                  <a:schemeClr val="accent5">
                    <a:lumMod val="40000"/>
                    <a:lumOff val="60000"/>
                  </a:schemeClr>
                </a:solidFill>
              </a:rPr>
              <a:t> </a:t>
            </a:r>
            <a:r>
              <a:rPr lang="es-ES" sz="3200" b="1" dirty="0" err="1" smtClean="0">
                <a:solidFill>
                  <a:schemeClr val="accent5">
                    <a:lumMod val="40000"/>
                    <a:lumOff val="60000"/>
                  </a:schemeClr>
                </a:solidFill>
              </a:rPr>
              <a:t>formation</a:t>
            </a:r>
            <a:r>
              <a:rPr lang="es-ES" sz="3200" b="1" dirty="0" smtClean="0">
                <a:solidFill>
                  <a:schemeClr val="accent5">
                    <a:lumMod val="40000"/>
                    <a:lumOff val="60000"/>
                  </a:schemeClr>
                </a:solidFill>
              </a:rPr>
              <a:t> </a:t>
            </a:r>
            <a:r>
              <a:rPr lang="es-ES" sz="3200" b="1" dirty="0" err="1" smtClean="0">
                <a:solidFill>
                  <a:schemeClr val="accent5">
                    <a:lumMod val="40000"/>
                    <a:lumOff val="60000"/>
                  </a:schemeClr>
                </a:solidFill>
              </a:rPr>
              <a:t>process</a:t>
            </a:r>
            <a:endParaRPr lang="es-ES" sz="3200" b="1" dirty="0">
              <a:solidFill>
                <a:schemeClr val="accent5">
                  <a:lumMod val="40000"/>
                  <a:lumOff val="60000"/>
                </a:schemeClr>
              </a:solidFill>
            </a:endParaRPr>
          </a:p>
        </p:txBody>
      </p:sp>
      <p:sp>
        <p:nvSpPr>
          <p:cNvPr id="3" name="2 Marcador de contenido"/>
          <p:cNvSpPr>
            <a:spLocks noGrp="1"/>
          </p:cNvSpPr>
          <p:nvPr>
            <p:ph sz="half" idx="1"/>
          </p:nvPr>
        </p:nvSpPr>
        <p:spPr/>
        <p:txBody>
          <a:bodyPr>
            <a:normAutofit/>
          </a:bodyPr>
          <a:lstStyle/>
          <a:p>
            <a:r>
              <a:rPr lang="es-ES" sz="1800" dirty="0" smtClean="0"/>
              <a:t>In </a:t>
            </a:r>
            <a:r>
              <a:rPr lang="es-ES" sz="1800" dirty="0" err="1" smtClean="0"/>
              <a:t>the</a:t>
            </a:r>
            <a:r>
              <a:rPr lang="es-ES" sz="1800" dirty="0" smtClean="0"/>
              <a:t> </a:t>
            </a:r>
            <a:r>
              <a:rPr lang="es-ES" sz="1800" dirty="0" err="1" smtClean="0"/>
              <a:t>subdutcion</a:t>
            </a:r>
            <a:r>
              <a:rPr lang="es-ES" sz="1800" dirty="0" smtClean="0"/>
              <a:t> </a:t>
            </a:r>
            <a:r>
              <a:rPr lang="es-ES" sz="1800" dirty="0" err="1" smtClean="0"/>
              <a:t>area</a:t>
            </a:r>
            <a:r>
              <a:rPr lang="es-ES" sz="1800" dirty="0" smtClean="0"/>
              <a:t>, </a:t>
            </a:r>
            <a:r>
              <a:rPr lang="es-ES" sz="1800" dirty="0" err="1" smtClean="0"/>
              <a:t>the</a:t>
            </a:r>
            <a:r>
              <a:rPr lang="es-ES" sz="1800" dirty="0" smtClean="0"/>
              <a:t> </a:t>
            </a:r>
            <a:r>
              <a:rPr lang="es-ES" sz="1800" dirty="0" err="1" smtClean="0"/>
              <a:t>edge</a:t>
            </a:r>
            <a:r>
              <a:rPr lang="es-ES" sz="1800" dirty="0" smtClean="0"/>
              <a:t> of </a:t>
            </a:r>
            <a:r>
              <a:rPr lang="es-ES" sz="1800" dirty="0" err="1" smtClean="0"/>
              <a:t>the</a:t>
            </a:r>
            <a:r>
              <a:rPr lang="es-ES" sz="1800" dirty="0" smtClean="0"/>
              <a:t> </a:t>
            </a:r>
            <a:r>
              <a:rPr lang="es-ES" sz="1800" dirty="0" err="1" smtClean="0"/>
              <a:t>plate</a:t>
            </a:r>
            <a:r>
              <a:rPr lang="es-ES" sz="1800" dirty="0" smtClean="0"/>
              <a:t> slips </a:t>
            </a:r>
            <a:r>
              <a:rPr lang="es-ES" sz="1800" dirty="0" err="1" smtClean="0"/>
              <a:t>under</a:t>
            </a:r>
            <a:r>
              <a:rPr lang="es-ES" sz="1800" dirty="0" smtClean="0"/>
              <a:t> </a:t>
            </a:r>
            <a:r>
              <a:rPr lang="es-ES" sz="1800" dirty="0" err="1" smtClean="0"/>
              <a:t>the</a:t>
            </a:r>
            <a:r>
              <a:rPr lang="es-ES" sz="1800" dirty="0" smtClean="0"/>
              <a:t> </a:t>
            </a:r>
            <a:r>
              <a:rPr lang="es-ES" sz="1800" dirty="0" err="1" smtClean="0"/>
              <a:t>othet</a:t>
            </a:r>
            <a:r>
              <a:rPr lang="es-ES" sz="1800" dirty="0" smtClean="0"/>
              <a:t> </a:t>
            </a:r>
            <a:r>
              <a:rPr lang="es-ES" sz="1800" dirty="0" err="1" smtClean="0"/>
              <a:t>plate</a:t>
            </a:r>
            <a:r>
              <a:rPr lang="es-ES" sz="1800" dirty="0" smtClean="0"/>
              <a:t>, </a:t>
            </a:r>
            <a:r>
              <a:rPr lang="es-ES" sz="1800" dirty="0" err="1" smtClean="0"/>
              <a:t>oppressing</a:t>
            </a:r>
            <a:r>
              <a:rPr lang="es-ES" sz="1800" dirty="0" smtClean="0"/>
              <a:t> </a:t>
            </a:r>
            <a:r>
              <a:rPr lang="es-ES" sz="1800" dirty="0" err="1" smtClean="0"/>
              <a:t>her</a:t>
            </a:r>
            <a:r>
              <a:rPr lang="es-ES" sz="1800" dirty="0" smtClean="0"/>
              <a:t>. </a:t>
            </a:r>
            <a:r>
              <a:rPr lang="es-ES" sz="1800" dirty="0" err="1" smtClean="0"/>
              <a:t>When</a:t>
            </a:r>
            <a:r>
              <a:rPr lang="es-ES" sz="1800" dirty="0" smtClean="0"/>
              <a:t> a </a:t>
            </a:r>
            <a:r>
              <a:rPr lang="es-ES" sz="1800" dirty="0" err="1" smtClean="0"/>
              <a:t>continent</a:t>
            </a:r>
            <a:r>
              <a:rPr lang="es-ES" sz="1800" dirty="0" smtClean="0"/>
              <a:t> </a:t>
            </a:r>
            <a:r>
              <a:rPr lang="es-ES" sz="1800" dirty="0" err="1" smtClean="0"/>
              <a:t>is</a:t>
            </a:r>
            <a:r>
              <a:rPr lang="es-ES" sz="1800" dirty="0" smtClean="0"/>
              <a:t> </a:t>
            </a:r>
            <a:r>
              <a:rPr lang="es-ES" sz="1800" dirty="0" err="1" smtClean="0"/>
              <a:t>near</a:t>
            </a:r>
            <a:r>
              <a:rPr lang="es-ES" sz="1800" dirty="0" smtClean="0"/>
              <a:t> </a:t>
            </a:r>
            <a:r>
              <a:rPr lang="es-ES" sz="1800" dirty="0" err="1" smtClean="0"/>
              <a:t>to</a:t>
            </a:r>
            <a:r>
              <a:rPr lang="es-ES" sz="1800" dirty="0" smtClean="0"/>
              <a:t> a </a:t>
            </a:r>
            <a:r>
              <a:rPr lang="es-ES" sz="1800" dirty="0" err="1" smtClean="0"/>
              <a:t>subduction</a:t>
            </a:r>
            <a:r>
              <a:rPr lang="es-ES" sz="1800" dirty="0" smtClean="0"/>
              <a:t> </a:t>
            </a:r>
            <a:r>
              <a:rPr lang="es-ES" sz="1800" dirty="0" err="1" smtClean="0"/>
              <a:t>area</a:t>
            </a:r>
            <a:r>
              <a:rPr lang="es-ES" sz="1800" dirty="0" smtClean="0"/>
              <a:t>, emerge </a:t>
            </a:r>
            <a:r>
              <a:rPr lang="es-ES" sz="1800" dirty="0" err="1" smtClean="0"/>
              <a:t>along</a:t>
            </a:r>
            <a:r>
              <a:rPr lang="es-ES" sz="1800" dirty="0" smtClean="0"/>
              <a:t> </a:t>
            </a:r>
            <a:r>
              <a:rPr lang="es-ES" sz="1800" dirty="0" err="1" smtClean="0"/>
              <a:t>its</a:t>
            </a:r>
            <a:r>
              <a:rPr lang="es-ES" sz="1800" dirty="0" smtClean="0"/>
              <a:t> </a:t>
            </a:r>
            <a:r>
              <a:rPr lang="es-ES" sz="1800" dirty="0" err="1" smtClean="0"/>
              <a:t>coastline</a:t>
            </a:r>
            <a:r>
              <a:rPr lang="es-ES" sz="1800" dirty="0" smtClean="0"/>
              <a:t> </a:t>
            </a:r>
            <a:r>
              <a:rPr lang="es-ES" sz="1800" dirty="0" err="1" smtClean="0"/>
              <a:t>volcanos</a:t>
            </a:r>
            <a:r>
              <a:rPr lang="es-ES" sz="1800" dirty="0" smtClean="0"/>
              <a:t> </a:t>
            </a:r>
            <a:r>
              <a:rPr lang="es-ES" sz="1800" dirty="0" err="1" smtClean="0"/>
              <a:t>that</a:t>
            </a:r>
            <a:r>
              <a:rPr lang="es-ES" sz="1800" dirty="0" smtClean="0"/>
              <a:t> </a:t>
            </a:r>
            <a:r>
              <a:rPr lang="es-ES" sz="1800" dirty="0" err="1" smtClean="0"/>
              <a:t>they</a:t>
            </a:r>
            <a:r>
              <a:rPr lang="es-ES" sz="1800" dirty="0" smtClean="0"/>
              <a:t> </a:t>
            </a:r>
            <a:r>
              <a:rPr lang="es-ES" sz="1800" dirty="0" err="1" smtClean="0"/>
              <a:t>act</a:t>
            </a:r>
            <a:r>
              <a:rPr lang="es-ES" sz="1800" dirty="0" smtClean="0"/>
              <a:t> </a:t>
            </a:r>
            <a:r>
              <a:rPr lang="es-ES" sz="1800" dirty="0" err="1" smtClean="0"/>
              <a:t>like</a:t>
            </a:r>
            <a:r>
              <a:rPr lang="es-ES" sz="1800" dirty="0" smtClean="0"/>
              <a:t> natural </a:t>
            </a:r>
            <a:r>
              <a:rPr lang="es-ES" sz="1800" dirty="0" err="1" smtClean="0"/>
              <a:t>valves</a:t>
            </a:r>
            <a:r>
              <a:rPr lang="es-ES" sz="1800" dirty="0" smtClean="0"/>
              <a:t> </a:t>
            </a:r>
            <a:r>
              <a:rPr lang="es-ES" sz="1800" dirty="0" err="1" smtClean="0"/>
              <a:t>to</a:t>
            </a:r>
            <a:r>
              <a:rPr lang="es-ES" sz="1800" dirty="0" smtClean="0"/>
              <a:t> break free </a:t>
            </a:r>
            <a:r>
              <a:rPr lang="es-ES" sz="1800" dirty="0" err="1" smtClean="0"/>
              <a:t>presion</a:t>
            </a:r>
            <a:r>
              <a:rPr lang="es-ES" sz="1800" dirty="0" smtClean="0"/>
              <a:t> </a:t>
            </a:r>
            <a:r>
              <a:rPr lang="es-ES" sz="1800" dirty="0" err="1" smtClean="0"/>
              <a:t>produced</a:t>
            </a:r>
            <a:r>
              <a:rPr lang="es-ES" sz="1800" dirty="0" smtClean="0"/>
              <a:t> </a:t>
            </a:r>
            <a:r>
              <a:rPr lang="es-ES" sz="1800" dirty="0" err="1" smtClean="0"/>
              <a:t>for</a:t>
            </a:r>
            <a:r>
              <a:rPr lang="es-ES" sz="1800" dirty="0" smtClean="0"/>
              <a:t> </a:t>
            </a:r>
            <a:r>
              <a:rPr lang="es-ES" sz="1800" dirty="0" err="1" smtClean="0"/>
              <a:t>the</a:t>
            </a:r>
            <a:r>
              <a:rPr lang="es-ES" sz="1800" dirty="0" smtClean="0"/>
              <a:t> </a:t>
            </a:r>
            <a:r>
              <a:rPr lang="es-ES" sz="1800" dirty="0" err="1" smtClean="0"/>
              <a:t>push</a:t>
            </a:r>
            <a:r>
              <a:rPr lang="es-ES" sz="1800" dirty="0" smtClean="0"/>
              <a:t> of </a:t>
            </a:r>
            <a:r>
              <a:rPr lang="es-ES" sz="1800" dirty="0" err="1" smtClean="0"/>
              <a:t>the</a:t>
            </a:r>
            <a:r>
              <a:rPr lang="es-ES" sz="1800" dirty="0" smtClean="0"/>
              <a:t> </a:t>
            </a:r>
            <a:r>
              <a:rPr lang="es-ES" sz="1800" dirty="0" err="1" smtClean="0"/>
              <a:t>plate</a:t>
            </a:r>
            <a:r>
              <a:rPr lang="es-ES" sz="1800" dirty="0" smtClean="0"/>
              <a:t> in </a:t>
            </a:r>
            <a:r>
              <a:rPr lang="es-ES" sz="1800" dirty="0" err="1" smtClean="0"/>
              <a:t>subduction</a:t>
            </a:r>
            <a:r>
              <a:rPr lang="es-ES" sz="1800" dirty="0" smtClean="0"/>
              <a:t> </a:t>
            </a:r>
            <a:r>
              <a:rPr lang="es-ES" sz="1800" dirty="0" err="1" smtClean="0"/>
              <a:t>against</a:t>
            </a:r>
            <a:r>
              <a:rPr lang="es-ES" sz="1800" dirty="0" smtClean="0"/>
              <a:t> </a:t>
            </a:r>
            <a:r>
              <a:rPr lang="es-ES" sz="1800" dirty="0" err="1" smtClean="0"/>
              <a:t>the</a:t>
            </a:r>
            <a:r>
              <a:rPr lang="es-ES" sz="1800" dirty="0" smtClean="0"/>
              <a:t> </a:t>
            </a:r>
            <a:r>
              <a:rPr lang="es-ES" sz="1800" dirty="0" err="1" smtClean="0"/>
              <a:t>oppressed</a:t>
            </a:r>
            <a:r>
              <a:rPr lang="es-ES" sz="1800" dirty="0" smtClean="0"/>
              <a:t> </a:t>
            </a:r>
            <a:r>
              <a:rPr lang="es-ES" sz="1800" dirty="0" err="1" smtClean="0"/>
              <a:t>plate</a:t>
            </a:r>
            <a:r>
              <a:rPr lang="es-ES" sz="1800" dirty="0" smtClean="0"/>
              <a:t>.</a:t>
            </a:r>
            <a:endParaRPr lang="es-ES" sz="1800" dirty="0"/>
          </a:p>
        </p:txBody>
      </p:sp>
      <p:pic>
        <p:nvPicPr>
          <p:cNvPr id="2050" name="Picture 2"/>
          <p:cNvPicPr>
            <a:picLocks noGrp="1" noChangeAspect="1" noChangeArrowheads="1"/>
          </p:cNvPicPr>
          <p:nvPr>
            <p:ph sz="half" idx="2"/>
          </p:nvPr>
        </p:nvPicPr>
        <p:blipFill>
          <a:blip r:embed="rId2">
            <a:extLst>
              <a:ext uri="{28A0092B-C50C-407E-A947-70E740481C1C}">
                <a14:useLocalDpi xmlns="" xmlns:a14="http://schemas.microsoft.com/office/drawing/2010/main" val="0"/>
              </a:ext>
            </a:extLst>
          </a:blip>
          <a:srcRect/>
          <a:stretch>
            <a:fillRect/>
          </a:stretch>
        </p:blipFill>
        <p:spPr bwMode="auto">
          <a:xfrm rot="16200000">
            <a:off x="7530172" y="1033094"/>
            <a:ext cx="2627957" cy="5281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62168662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err="1" smtClean="0">
                <a:solidFill>
                  <a:schemeClr val="accent5">
                    <a:lumMod val="40000"/>
                    <a:lumOff val="60000"/>
                  </a:schemeClr>
                </a:solidFill>
              </a:rPr>
              <a:t>The</a:t>
            </a:r>
            <a:r>
              <a:rPr lang="es-ES" sz="3200" b="1" dirty="0" smtClean="0">
                <a:solidFill>
                  <a:schemeClr val="accent5">
                    <a:lumMod val="40000"/>
                    <a:lumOff val="60000"/>
                  </a:schemeClr>
                </a:solidFill>
              </a:rPr>
              <a:t> </a:t>
            </a:r>
            <a:r>
              <a:rPr lang="es-ES" sz="3200" b="1" dirty="0" err="1" smtClean="0">
                <a:solidFill>
                  <a:schemeClr val="accent5">
                    <a:lumMod val="40000"/>
                    <a:lumOff val="60000"/>
                  </a:schemeClr>
                </a:solidFill>
              </a:rPr>
              <a:t>formation</a:t>
            </a:r>
            <a:r>
              <a:rPr lang="es-ES" sz="3200" b="1" dirty="0" smtClean="0">
                <a:solidFill>
                  <a:schemeClr val="accent5">
                    <a:lumMod val="40000"/>
                    <a:lumOff val="60000"/>
                  </a:schemeClr>
                </a:solidFill>
              </a:rPr>
              <a:t> </a:t>
            </a:r>
            <a:r>
              <a:rPr lang="es-ES" sz="3200" b="1" dirty="0" err="1" smtClean="0">
                <a:solidFill>
                  <a:schemeClr val="accent5">
                    <a:lumMod val="40000"/>
                    <a:lumOff val="60000"/>
                  </a:schemeClr>
                </a:solidFill>
              </a:rPr>
              <a:t>process</a:t>
            </a:r>
            <a:endParaRPr lang="es-ES" sz="3200" b="1" dirty="0">
              <a:solidFill>
                <a:schemeClr val="accent5">
                  <a:lumMod val="40000"/>
                  <a:lumOff val="60000"/>
                </a:schemeClr>
              </a:solidFill>
            </a:endParaRPr>
          </a:p>
        </p:txBody>
      </p:sp>
      <p:sp>
        <p:nvSpPr>
          <p:cNvPr id="3" name="2 Marcador de contenido"/>
          <p:cNvSpPr>
            <a:spLocks noGrp="1"/>
          </p:cNvSpPr>
          <p:nvPr>
            <p:ph sz="half" idx="1"/>
          </p:nvPr>
        </p:nvSpPr>
        <p:spPr/>
        <p:txBody>
          <a:bodyPr>
            <a:normAutofit/>
          </a:bodyPr>
          <a:lstStyle/>
          <a:p>
            <a:pPr>
              <a:buNone/>
            </a:pPr>
            <a:endParaRPr lang="es-ES" sz="1600" dirty="0" smtClean="0"/>
          </a:p>
          <a:p>
            <a:r>
              <a:rPr lang="en-US" sz="1600" dirty="0"/>
              <a:t/>
            </a:r>
            <a:br>
              <a:rPr lang="en-US" sz="1600" dirty="0"/>
            </a:br>
            <a:r>
              <a:rPr lang="en-US" sz="1600" dirty="0"/>
              <a:t>Temperatures and pressure (which increase with depth) generate volatilization of part of the </a:t>
            </a:r>
            <a:r>
              <a:rPr lang="en-US" sz="1600" dirty="0" err="1"/>
              <a:t>subduction</a:t>
            </a:r>
            <a:r>
              <a:rPr lang="en-US" sz="1600" dirty="0"/>
              <a:t> plate components causing the melting of its mantle and generate a low density magma that rises from the lithosphere through the Earth's crust to the surface</a:t>
            </a:r>
            <a:endParaRPr lang="es-ES" sz="1600" dirty="0"/>
          </a:p>
        </p:txBody>
      </p:sp>
      <p:pic>
        <p:nvPicPr>
          <p:cNvPr id="3074" name="Picture 2"/>
          <p:cNvPicPr>
            <a:picLocks noGrp="1" noChangeAspect="1" noChangeArrowheads="1"/>
          </p:cNvPicPr>
          <p:nvPr>
            <p:ph sz="half" idx="2"/>
          </p:nvPr>
        </p:nvPicPr>
        <p:blipFill>
          <a:blip r:embed="rId2">
            <a:extLst>
              <a:ext uri="{28A0092B-C50C-407E-A947-70E740481C1C}">
                <a14:useLocalDpi xmlns="" xmlns:a14="http://schemas.microsoft.com/office/drawing/2010/main" val="0"/>
              </a:ext>
            </a:extLst>
          </a:blip>
          <a:srcRect/>
          <a:stretch>
            <a:fillRect/>
          </a:stretch>
        </p:blipFill>
        <p:spPr bwMode="auto">
          <a:xfrm rot="16200000">
            <a:off x="7439891" y="1411033"/>
            <a:ext cx="2406672" cy="48072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03880863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err="1" smtClean="0">
                <a:solidFill>
                  <a:schemeClr val="accent5">
                    <a:lumMod val="40000"/>
                    <a:lumOff val="60000"/>
                  </a:schemeClr>
                </a:solidFill>
              </a:rPr>
              <a:t>The</a:t>
            </a:r>
            <a:r>
              <a:rPr lang="es-ES" sz="3200" b="1" dirty="0" smtClean="0">
                <a:solidFill>
                  <a:schemeClr val="accent5">
                    <a:lumMod val="40000"/>
                    <a:lumOff val="60000"/>
                  </a:schemeClr>
                </a:solidFill>
              </a:rPr>
              <a:t> </a:t>
            </a:r>
            <a:r>
              <a:rPr lang="es-ES" sz="3200" b="1" dirty="0" err="1" smtClean="0">
                <a:solidFill>
                  <a:schemeClr val="accent5">
                    <a:lumMod val="40000"/>
                    <a:lumOff val="60000"/>
                  </a:schemeClr>
                </a:solidFill>
              </a:rPr>
              <a:t>formation</a:t>
            </a:r>
            <a:r>
              <a:rPr lang="es-ES" sz="3200" b="1" dirty="0" smtClean="0">
                <a:solidFill>
                  <a:schemeClr val="accent5">
                    <a:lumMod val="40000"/>
                    <a:lumOff val="60000"/>
                  </a:schemeClr>
                </a:solidFill>
              </a:rPr>
              <a:t> </a:t>
            </a:r>
            <a:r>
              <a:rPr lang="es-ES" sz="3200" b="1" dirty="0" err="1" smtClean="0">
                <a:solidFill>
                  <a:schemeClr val="accent5">
                    <a:lumMod val="40000"/>
                    <a:lumOff val="60000"/>
                  </a:schemeClr>
                </a:solidFill>
              </a:rPr>
              <a:t>process</a:t>
            </a:r>
            <a:endParaRPr lang="es-ES" sz="3200" b="1" dirty="0">
              <a:solidFill>
                <a:schemeClr val="accent5">
                  <a:lumMod val="40000"/>
                  <a:lumOff val="60000"/>
                </a:schemeClr>
              </a:solidFill>
            </a:endParaRPr>
          </a:p>
        </p:txBody>
      </p:sp>
      <p:sp>
        <p:nvSpPr>
          <p:cNvPr id="4" name="3 Marcador de contenido"/>
          <p:cNvSpPr>
            <a:spLocks noGrp="1"/>
          </p:cNvSpPr>
          <p:nvPr>
            <p:ph sz="half" idx="2"/>
          </p:nvPr>
        </p:nvSpPr>
        <p:spPr/>
        <p:txBody>
          <a:bodyPr>
            <a:noAutofit/>
          </a:bodyPr>
          <a:lstStyle/>
          <a:p>
            <a:pPr>
              <a:buNone/>
            </a:pPr>
            <a:r>
              <a:rPr lang="en-US" sz="1600" dirty="0"/>
              <a:t/>
            </a:r>
            <a:br>
              <a:rPr lang="en-US" sz="1600" dirty="0"/>
            </a:br>
            <a:r>
              <a:rPr lang="en-US" sz="1600" dirty="0"/>
              <a:t>But if there is no land near a </a:t>
            </a:r>
            <a:r>
              <a:rPr lang="en-US" sz="1600" dirty="0" err="1"/>
              <a:t>subduction</a:t>
            </a:r>
            <a:r>
              <a:rPr lang="en-US" sz="1600" dirty="0"/>
              <a:t> zone, the resulting chain of volcanoes will emerge from the seabed constituting volcanic islands and will have the shape of an arc parallel to the boundary of the pressed plate</a:t>
            </a:r>
            <a:endParaRPr lang="es-ES" sz="1600" dirty="0"/>
          </a:p>
        </p:txBody>
      </p:sp>
      <p:pic>
        <p:nvPicPr>
          <p:cNvPr id="4098" name="Picture 2"/>
          <p:cNvPicPr>
            <a:picLocks noGrp="1" noChangeAspect="1" noChangeArrowheads="1"/>
          </p:cNvPicPr>
          <p:nvPr>
            <p:ph sz="half" idx="1"/>
          </p:nvPr>
        </p:nvPicPr>
        <p:blipFill>
          <a:blip r:embed="rId2">
            <a:extLst>
              <a:ext uri="{28A0092B-C50C-407E-A947-70E740481C1C}">
                <a14:useLocalDpi xmlns="" xmlns:a14="http://schemas.microsoft.com/office/drawing/2010/main" val="0"/>
              </a:ext>
            </a:extLst>
          </a:blip>
          <a:srcRect/>
          <a:stretch>
            <a:fillRect/>
          </a:stretch>
        </p:blipFill>
        <p:spPr bwMode="auto">
          <a:xfrm rot="16200000">
            <a:off x="1305849" y="2650697"/>
            <a:ext cx="4565228" cy="27988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56037141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18114" y="1404453"/>
            <a:ext cx="8610600" cy="1293028"/>
          </a:xfrm>
        </p:spPr>
        <p:txBody>
          <a:bodyPr>
            <a:normAutofit fontScale="90000"/>
          </a:bodyPr>
          <a:lstStyle/>
          <a:p>
            <a:r>
              <a:rPr lang="en-US" b="1" dirty="0">
                <a:solidFill>
                  <a:schemeClr val="tx2">
                    <a:lumMod val="50000"/>
                  </a:schemeClr>
                </a:solidFill>
              </a:rPr>
              <a:t>2.</a:t>
            </a:r>
            <a:r>
              <a:rPr lang="en-US" dirty="0"/>
              <a:t> </a:t>
            </a:r>
            <a:r>
              <a:rPr lang="en-US" b="1" dirty="0">
                <a:solidFill>
                  <a:schemeClr val="accent6">
                    <a:lumMod val="60000"/>
                    <a:lumOff val="40000"/>
                  </a:schemeClr>
                </a:solidFill>
              </a:rPr>
              <a:t>Study of the </a:t>
            </a:r>
            <a:r>
              <a:rPr lang="en-US" b="1" dirty="0" smtClean="0">
                <a:solidFill>
                  <a:schemeClr val="accent6">
                    <a:lumMod val="60000"/>
                    <a:lumOff val="40000"/>
                  </a:schemeClr>
                </a:solidFill>
              </a:rPr>
              <a:t>volcano LA </a:t>
            </a:r>
            <a:r>
              <a:rPr lang="en-US" b="1" dirty="0" err="1">
                <a:solidFill>
                  <a:schemeClr val="accent6">
                    <a:lumMod val="60000"/>
                    <a:lumOff val="40000"/>
                  </a:schemeClr>
                </a:solidFill>
              </a:rPr>
              <a:t>Soufrière</a:t>
            </a:r>
            <a:r>
              <a:rPr lang="en-US" b="1" dirty="0">
                <a:solidFill>
                  <a:schemeClr val="accent6">
                    <a:lumMod val="60000"/>
                    <a:lumOff val="40000"/>
                  </a:schemeClr>
                </a:solidFill>
              </a:rPr>
              <a:t> de </a:t>
            </a:r>
            <a:r>
              <a:rPr lang="en-US" b="1" dirty="0" err="1" smtClean="0">
                <a:solidFill>
                  <a:schemeClr val="accent6">
                    <a:lumMod val="60000"/>
                    <a:lumOff val="40000"/>
                  </a:schemeClr>
                </a:solidFill>
              </a:rPr>
              <a:t>GuadElOupe</a:t>
            </a:r>
            <a:r>
              <a:rPr lang="en-US" b="1" dirty="0" smtClean="0">
                <a:solidFill>
                  <a:schemeClr val="accent6">
                    <a:lumMod val="60000"/>
                    <a:lumOff val="40000"/>
                  </a:schemeClr>
                </a:solidFill>
              </a:rPr>
              <a:t> </a:t>
            </a:r>
            <a:r>
              <a:rPr lang="en-US" b="1" dirty="0">
                <a:solidFill>
                  <a:schemeClr val="accent6">
                    <a:lumMod val="60000"/>
                    <a:lumOff val="40000"/>
                  </a:schemeClr>
                </a:solidFill>
              </a:rPr>
              <a:t>and analysis of its latest eruptions and its consequences in the surrounding areas.</a:t>
            </a:r>
            <a:br>
              <a:rPr lang="en-US" b="1" dirty="0">
                <a:solidFill>
                  <a:schemeClr val="accent6">
                    <a:lumMod val="60000"/>
                    <a:lumOff val="40000"/>
                  </a:schemeClr>
                </a:solidFill>
              </a:rPr>
            </a:br>
            <a:endParaRPr lang="es-ES" b="1" dirty="0">
              <a:solidFill>
                <a:schemeClr val="accent6">
                  <a:lumMod val="60000"/>
                  <a:lumOff val="40000"/>
                </a:schemeClr>
              </a:solidFill>
            </a:endParaRPr>
          </a:p>
        </p:txBody>
      </p:sp>
      <p:sp>
        <p:nvSpPr>
          <p:cNvPr id="3" name="CuadroTexto 2"/>
          <p:cNvSpPr txBox="1"/>
          <p:nvPr/>
        </p:nvSpPr>
        <p:spPr>
          <a:xfrm>
            <a:off x="143691" y="2697481"/>
            <a:ext cx="6296298" cy="4247317"/>
          </a:xfrm>
          <a:prstGeom prst="rect">
            <a:avLst/>
          </a:prstGeom>
          <a:noFill/>
        </p:spPr>
        <p:txBody>
          <a:bodyPr wrap="square" rtlCol="0">
            <a:spAutoFit/>
          </a:bodyPr>
          <a:lstStyle/>
          <a:p>
            <a:r>
              <a:rPr lang="en-US" sz="2800" dirty="0"/>
              <a:t>It is the highest point of the Lesser Antilles, the dome of the </a:t>
            </a:r>
            <a:r>
              <a:rPr lang="en-US" sz="2800" dirty="0" err="1"/>
              <a:t>Soufiére</a:t>
            </a:r>
            <a:r>
              <a:rPr lang="en-US" sz="2800" dirty="0"/>
              <a:t> belongs to the volcanic complex of the Grande-</a:t>
            </a:r>
            <a:r>
              <a:rPr lang="en-US" sz="2800" dirty="0" err="1"/>
              <a:t>Découverte</a:t>
            </a:r>
            <a:r>
              <a:rPr lang="en-US" sz="2800" dirty="0"/>
              <a:t>, which was built around 200 000 years ago in southern Basse-Terre. In the shape of a truncated cone, the dome is relatively recent as it was built in the 15th century.</a:t>
            </a:r>
            <a:endParaRPr lang="es-ES" sz="2800" b="1" dirty="0"/>
          </a:p>
          <a:p>
            <a:endParaRPr lang="es-ES" dirty="0"/>
          </a:p>
        </p:txBody>
      </p:sp>
      <p:sp>
        <p:nvSpPr>
          <p:cNvPr id="4" name="CuadroTexto 3"/>
          <p:cNvSpPr txBox="1"/>
          <p:nvPr/>
        </p:nvSpPr>
        <p:spPr>
          <a:xfrm>
            <a:off x="418011" y="1828800"/>
            <a:ext cx="3840480" cy="553998"/>
          </a:xfrm>
          <a:prstGeom prst="rect">
            <a:avLst/>
          </a:prstGeom>
          <a:noFill/>
        </p:spPr>
        <p:txBody>
          <a:bodyPr wrap="square" rtlCol="0">
            <a:spAutoFit/>
          </a:bodyPr>
          <a:lstStyle/>
          <a:p>
            <a:r>
              <a:rPr lang="es-ES" sz="3000" b="1" dirty="0" smtClean="0">
                <a:solidFill>
                  <a:srgbClr val="00B0F0"/>
                </a:solidFill>
              </a:rPr>
              <a:t>2.1 LA SOUFRIÈRE.</a:t>
            </a:r>
            <a:endParaRPr lang="es-ES" sz="3000" b="1" dirty="0">
              <a:solidFill>
                <a:srgbClr val="00B0F0"/>
              </a:solidFill>
            </a:endParaRPr>
          </a:p>
        </p:txBody>
      </p:sp>
      <p:pic>
        <p:nvPicPr>
          <p:cNvPr id="6" name="5 Imagen" descr="image (11).jpg"/>
          <p:cNvPicPr>
            <a:picLocks noChangeAspect="1"/>
          </p:cNvPicPr>
          <p:nvPr/>
        </p:nvPicPr>
        <p:blipFill>
          <a:blip r:embed="rId2"/>
          <a:stretch>
            <a:fillRect/>
          </a:stretch>
        </p:blipFill>
        <p:spPr>
          <a:xfrm>
            <a:off x="6629400" y="3321423"/>
            <a:ext cx="5127251" cy="2989651"/>
          </a:xfrm>
          <a:prstGeom prst="rect">
            <a:avLst/>
          </a:prstGeom>
        </p:spPr>
      </p:pic>
    </p:spTree>
    <p:extLst>
      <p:ext uri="{BB962C8B-B14F-4D97-AF65-F5344CB8AC3E}">
        <p14:creationId xmlns:p14="http://schemas.microsoft.com/office/powerpoint/2010/main" xmlns="" val="51040820"/>
      </p:ext>
    </p:extLst>
  </p:cSld>
  <p:clrMapOvr>
    <a:masterClrMapping/>
  </p:clrMapOvr>
  <p:transition>
    <p:wheel spokes="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43690" y="2697481"/>
            <a:ext cx="10966269" cy="3816429"/>
          </a:xfrm>
          <a:prstGeom prst="rect">
            <a:avLst/>
          </a:prstGeom>
          <a:noFill/>
        </p:spPr>
        <p:txBody>
          <a:bodyPr wrap="square" rtlCol="0">
            <a:spAutoFit/>
          </a:bodyPr>
          <a:lstStyle/>
          <a:p>
            <a:r>
              <a:rPr lang="en-US" sz="2800" dirty="0"/>
              <a:t>Since its formation, the dome of the Soufriere, composed of relatively viscous lava and basaltic andesite, has experienced many eruptions in the terrain. These eruptions occur when the magma, without having to return to the surface, causes warming, deep aquifers of vaporization. This vaporization pressure then leads to fracture of the building and a sudden release of ash, boulders and residues of old lava and water vapor.</a:t>
            </a:r>
          </a:p>
          <a:p>
            <a:endParaRPr lang="es-ES" dirty="0"/>
          </a:p>
        </p:txBody>
      </p:sp>
      <p:sp>
        <p:nvSpPr>
          <p:cNvPr id="4" name="CuadroTexto 3"/>
          <p:cNvSpPr txBox="1"/>
          <p:nvPr/>
        </p:nvSpPr>
        <p:spPr>
          <a:xfrm>
            <a:off x="418010" y="1828800"/>
            <a:ext cx="7323909" cy="553998"/>
          </a:xfrm>
          <a:prstGeom prst="rect">
            <a:avLst/>
          </a:prstGeom>
          <a:noFill/>
        </p:spPr>
        <p:txBody>
          <a:bodyPr wrap="square" rtlCol="0">
            <a:spAutoFit/>
          </a:bodyPr>
          <a:lstStyle/>
          <a:p>
            <a:r>
              <a:rPr lang="es-ES" sz="3000" b="1" dirty="0" smtClean="0">
                <a:solidFill>
                  <a:srgbClr val="00B0F0"/>
                </a:solidFill>
              </a:rPr>
              <a:t>2.2 ANALYSIS OF ERUPTIONS.</a:t>
            </a:r>
            <a:endParaRPr lang="es-ES" sz="3000" b="1" dirty="0">
              <a:solidFill>
                <a:srgbClr val="00B0F0"/>
              </a:solidFill>
            </a:endParaRPr>
          </a:p>
        </p:txBody>
      </p:sp>
      <p:pic>
        <p:nvPicPr>
          <p:cNvPr id="5" name="4 Imagen" descr="imageJ.jpg"/>
          <p:cNvPicPr>
            <a:picLocks noChangeAspect="1"/>
          </p:cNvPicPr>
          <p:nvPr/>
        </p:nvPicPr>
        <p:blipFill>
          <a:blip r:embed="rId2"/>
          <a:stretch>
            <a:fillRect/>
          </a:stretch>
        </p:blipFill>
        <p:spPr>
          <a:xfrm>
            <a:off x="7368988" y="502023"/>
            <a:ext cx="2879071" cy="2160654"/>
          </a:xfrm>
          <a:prstGeom prst="rect">
            <a:avLst/>
          </a:prstGeom>
        </p:spPr>
      </p:pic>
    </p:spTree>
    <p:extLst>
      <p:ext uri="{BB962C8B-B14F-4D97-AF65-F5344CB8AC3E}">
        <p14:creationId xmlns:p14="http://schemas.microsoft.com/office/powerpoint/2010/main" xmlns="" val="319711510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43691" y="2697481"/>
            <a:ext cx="5786846" cy="3062377"/>
          </a:xfrm>
          <a:prstGeom prst="rect">
            <a:avLst/>
          </a:prstGeom>
          <a:noFill/>
        </p:spPr>
        <p:txBody>
          <a:bodyPr wrap="square" rtlCol="0">
            <a:spAutoFit/>
          </a:bodyPr>
          <a:lstStyle/>
          <a:p>
            <a:r>
              <a:rPr lang="en-US" sz="2500" dirty="0"/>
              <a:t>The last eruptions of the </a:t>
            </a:r>
            <a:r>
              <a:rPr lang="en-US" sz="2500" dirty="0" err="1"/>
              <a:t>Soufrière</a:t>
            </a:r>
            <a:r>
              <a:rPr lang="en-US" sz="2500" dirty="0"/>
              <a:t> are in 1976, when fears of a violent explosion of the dome had led the authorities to temporarily evacuate the population. Very fractured, the dome is now the site of hydrothermal activity.</a:t>
            </a:r>
            <a:endParaRPr lang="es-ES" sz="2500" dirty="0"/>
          </a:p>
          <a:p>
            <a:endParaRPr lang="es-ES" dirty="0"/>
          </a:p>
        </p:txBody>
      </p:sp>
      <p:sp>
        <p:nvSpPr>
          <p:cNvPr id="4" name="CuadroTexto 3"/>
          <p:cNvSpPr txBox="1"/>
          <p:nvPr/>
        </p:nvSpPr>
        <p:spPr>
          <a:xfrm>
            <a:off x="418010" y="1828800"/>
            <a:ext cx="4611189" cy="553998"/>
          </a:xfrm>
          <a:prstGeom prst="rect">
            <a:avLst/>
          </a:prstGeom>
          <a:noFill/>
        </p:spPr>
        <p:txBody>
          <a:bodyPr wrap="square" rtlCol="0">
            <a:spAutoFit/>
          </a:bodyPr>
          <a:lstStyle/>
          <a:p>
            <a:r>
              <a:rPr lang="es-ES" sz="3000" b="1" dirty="0" smtClean="0">
                <a:solidFill>
                  <a:srgbClr val="00B0F0"/>
                </a:solidFill>
              </a:rPr>
              <a:t>2.3 CONSEQUENCES</a:t>
            </a:r>
            <a:endParaRPr lang="es-ES" sz="3000" b="1" dirty="0">
              <a:solidFill>
                <a:srgbClr val="00B0F0"/>
              </a:solidFill>
            </a:endParaRPr>
          </a:p>
        </p:txBody>
      </p:sp>
      <p:pic>
        <p:nvPicPr>
          <p:cNvPr id="6" name="Picture 4" descr="Resultado de imagen de SITUACION LA SOUFRIÈRE GUADALUP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11738" y="296947"/>
            <a:ext cx="2032058" cy="290178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6 Imagen" descr="image (12).jpg"/>
          <p:cNvPicPr>
            <a:picLocks noChangeAspect="1"/>
          </p:cNvPicPr>
          <p:nvPr/>
        </p:nvPicPr>
        <p:blipFill>
          <a:blip r:embed="rId3"/>
          <a:stretch>
            <a:fillRect/>
          </a:stretch>
        </p:blipFill>
        <p:spPr>
          <a:xfrm>
            <a:off x="5733164" y="838200"/>
            <a:ext cx="2914695" cy="2187388"/>
          </a:xfrm>
          <a:prstGeom prst="rect">
            <a:avLst/>
          </a:prstGeom>
        </p:spPr>
      </p:pic>
      <p:pic>
        <p:nvPicPr>
          <p:cNvPr id="8" name="7 Imagen" descr="PC045176.JPG"/>
          <p:cNvPicPr>
            <a:picLocks noChangeAspect="1"/>
          </p:cNvPicPr>
          <p:nvPr/>
        </p:nvPicPr>
        <p:blipFill>
          <a:blip r:embed="rId4"/>
          <a:stretch>
            <a:fillRect/>
          </a:stretch>
        </p:blipFill>
        <p:spPr>
          <a:xfrm>
            <a:off x="6732495" y="3684494"/>
            <a:ext cx="3693458" cy="2770094"/>
          </a:xfrm>
          <a:prstGeom prst="rect">
            <a:avLst/>
          </a:prstGeom>
        </p:spPr>
      </p:pic>
    </p:spTree>
    <p:extLst>
      <p:ext uri="{BB962C8B-B14F-4D97-AF65-F5344CB8AC3E}">
        <p14:creationId xmlns:p14="http://schemas.microsoft.com/office/powerpoint/2010/main" xmlns="" val="141124386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95600" y="448491"/>
            <a:ext cx="8610600" cy="1295400"/>
          </a:xfrm>
        </p:spPr>
        <p:txBody>
          <a:bodyPr>
            <a:normAutofit/>
          </a:bodyPr>
          <a:lstStyle/>
          <a:p>
            <a:r>
              <a:rPr lang="es-ES" sz="3600" b="1" dirty="0" smtClean="0">
                <a:solidFill>
                  <a:srgbClr val="FFFF00"/>
                </a:solidFill>
              </a:rPr>
              <a:t>INDEX:</a:t>
            </a:r>
            <a:endParaRPr lang="es-ES" sz="3600" b="1" dirty="0">
              <a:solidFill>
                <a:srgbClr val="FFFF00"/>
              </a:solidFill>
            </a:endParaRPr>
          </a:p>
        </p:txBody>
      </p:sp>
      <p:sp>
        <p:nvSpPr>
          <p:cNvPr id="5" name="Marcador de contenido 4"/>
          <p:cNvSpPr>
            <a:spLocks noGrp="1"/>
          </p:cNvSpPr>
          <p:nvPr>
            <p:ph sz="half" idx="2"/>
          </p:nvPr>
        </p:nvSpPr>
        <p:spPr>
          <a:xfrm>
            <a:off x="685800" y="1423852"/>
            <a:ext cx="5311775" cy="4794834"/>
          </a:xfrm>
        </p:spPr>
        <p:txBody>
          <a:bodyPr>
            <a:normAutofit lnSpcReduction="10000"/>
          </a:bodyPr>
          <a:lstStyle/>
          <a:p>
            <a:r>
              <a:rPr lang="es-ES" sz="2000" b="1" dirty="0" smtClean="0">
                <a:solidFill>
                  <a:schemeClr val="tx2">
                    <a:lumMod val="50000"/>
                  </a:schemeClr>
                </a:solidFill>
              </a:rPr>
              <a:t>INTRODUCTION:</a:t>
            </a:r>
            <a:r>
              <a:rPr lang="es-ES" sz="2000" b="1" dirty="0" smtClean="0"/>
              <a:t> </a:t>
            </a:r>
            <a:r>
              <a:rPr lang="es-ES" sz="2000" dirty="0" err="1" smtClean="0"/>
              <a:t>The</a:t>
            </a:r>
            <a:r>
              <a:rPr lang="es-ES" sz="2000" dirty="0" smtClean="0"/>
              <a:t> Mercalli </a:t>
            </a:r>
            <a:r>
              <a:rPr lang="es-ES" sz="2000" dirty="0" err="1" smtClean="0"/>
              <a:t>Scale</a:t>
            </a:r>
            <a:endParaRPr lang="es-ES" sz="2000" dirty="0" smtClean="0"/>
          </a:p>
          <a:p>
            <a:r>
              <a:rPr lang="es-ES" sz="2000" b="1" dirty="0" smtClean="0">
                <a:solidFill>
                  <a:schemeClr val="tx2">
                    <a:lumMod val="50000"/>
                  </a:schemeClr>
                </a:solidFill>
              </a:rPr>
              <a:t>1.</a:t>
            </a:r>
            <a:r>
              <a:rPr lang="es-ES" sz="2000" dirty="0" smtClean="0"/>
              <a:t> </a:t>
            </a:r>
            <a:r>
              <a:rPr lang="en-US" sz="2000" dirty="0" smtClean="0"/>
              <a:t>Geological genesis of the volcanoes of the Volcanic Arc of the Antilles.</a:t>
            </a:r>
          </a:p>
          <a:p>
            <a:r>
              <a:rPr lang="en-US" sz="2000" b="1" dirty="0" smtClean="0">
                <a:solidFill>
                  <a:schemeClr val="tx2">
                    <a:lumMod val="50000"/>
                  </a:schemeClr>
                </a:solidFill>
              </a:rPr>
              <a:t>2.</a:t>
            </a:r>
            <a:r>
              <a:rPr lang="en-US" sz="2000" dirty="0" smtClean="0"/>
              <a:t> Study of the volcano La </a:t>
            </a:r>
            <a:r>
              <a:rPr lang="en-US" sz="2000" dirty="0" err="1" smtClean="0"/>
              <a:t>Soufrière</a:t>
            </a:r>
            <a:r>
              <a:rPr lang="en-US" sz="2000" dirty="0" smtClean="0"/>
              <a:t> de Guadalupe and analysis of its latest eruptions and its consequences in the surrounding areas.</a:t>
            </a:r>
          </a:p>
          <a:p>
            <a:r>
              <a:rPr lang="en-US" sz="2000" b="1" dirty="0" smtClean="0">
                <a:solidFill>
                  <a:schemeClr val="tx2">
                    <a:lumMod val="50000"/>
                  </a:schemeClr>
                </a:solidFill>
              </a:rPr>
              <a:t>3. </a:t>
            </a:r>
            <a:r>
              <a:rPr lang="en-US" sz="2000" dirty="0" smtClean="0"/>
              <a:t>Study of the flora and fauna of the </a:t>
            </a:r>
            <a:r>
              <a:rPr lang="en-US" sz="2000" dirty="0" err="1" smtClean="0"/>
              <a:t>Soufrière</a:t>
            </a:r>
            <a:r>
              <a:rPr lang="en-US" sz="2000" dirty="0" smtClean="0"/>
              <a:t>.</a:t>
            </a:r>
          </a:p>
          <a:p>
            <a:r>
              <a:rPr lang="en-US" sz="2000" b="1" dirty="0">
                <a:solidFill>
                  <a:schemeClr val="tx2">
                    <a:lumMod val="50000"/>
                  </a:schemeClr>
                </a:solidFill>
              </a:rPr>
              <a:t>4.</a:t>
            </a:r>
            <a:r>
              <a:rPr lang="en-US" sz="2000" dirty="0"/>
              <a:t> Analysis of the last eruption of the </a:t>
            </a:r>
            <a:r>
              <a:rPr lang="en-US" sz="2000" dirty="0" err="1"/>
              <a:t>Soufrière</a:t>
            </a:r>
            <a:r>
              <a:rPr lang="en-US" sz="2000" dirty="0"/>
              <a:t> Hills volcano on the island of Montserrat near Guadeloupe</a:t>
            </a:r>
            <a:r>
              <a:rPr lang="en-US" sz="2000" dirty="0" smtClean="0"/>
              <a:t>.</a:t>
            </a:r>
          </a:p>
          <a:p>
            <a:r>
              <a:rPr lang="en-US" sz="2000" b="1" dirty="0">
                <a:solidFill>
                  <a:schemeClr val="tx2">
                    <a:lumMod val="50000"/>
                  </a:schemeClr>
                </a:solidFill>
              </a:rPr>
              <a:t>5. </a:t>
            </a:r>
            <a:r>
              <a:rPr lang="en-US" sz="2000" dirty="0"/>
              <a:t>Geological genesis </a:t>
            </a:r>
            <a:r>
              <a:rPr lang="en-US" sz="2000" dirty="0" smtClean="0"/>
              <a:t>of the </a:t>
            </a:r>
            <a:r>
              <a:rPr lang="en-US" sz="2000" dirty="0" err="1"/>
              <a:t>dolinas</a:t>
            </a:r>
            <a:r>
              <a:rPr lang="en-US" sz="2000" dirty="0"/>
              <a:t> "Mare au Punch" and "</a:t>
            </a:r>
            <a:r>
              <a:rPr lang="en-US" sz="2000" dirty="0" err="1"/>
              <a:t>Gueule</a:t>
            </a:r>
            <a:r>
              <a:rPr lang="en-US" sz="2000" dirty="0"/>
              <a:t> Grand </a:t>
            </a:r>
            <a:r>
              <a:rPr lang="en-US" sz="2000" dirty="0" err="1"/>
              <a:t>Gouffre</a:t>
            </a:r>
            <a:r>
              <a:rPr lang="en-US" sz="2000" dirty="0"/>
              <a:t>".</a:t>
            </a:r>
          </a:p>
          <a:p>
            <a:endParaRPr lang="es-ES" dirty="0"/>
          </a:p>
        </p:txBody>
      </p:sp>
      <p:sp>
        <p:nvSpPr>
          <p:cNvPr id="7" name="Marcador de contenido 6"/>
          <p:cNvSpPr>
            <a:spLocks noGrp="1"/>
          </p:cNvSpPr>
          <p:nvPr>
            <p:ph sz="quarter" idx="4"/>
          </p:nvPr>
        </p:nvSpPr>
        <p:spPr>
          <a:xfrm>
            <a:off x="6172200" y="1904757"/>
            <a:ext cx="5334000" cy="3086019"/>
          </a:xfrm>
        </p:spPr>
        <p:txBody>
          <a:bodyPr/>
          <a:lstStyle/>
          <a:p>
            <a:r>
              <a:rPr lang="es-ES" b="1" dirty="0" smtClean="0">
                <a:solidFill>
                  <a:schemeClr val="tx2">
                    <a:lumMod val="50000"/>
                  </a:schemeClr>
                </a:solidFill>
              </a:rPr>
              <a:t>6. </a:t>
            </a:r>
            <a:r>
              <a:rPr lang="en-US" dirty="0" smtClean="0"/>
              <a:t>Genesis </a:t>
            </a:r>
            <a:r>
              <a:rPr lang="en-US" dirty="0"/>
              <a:t>of the Guadeloupe earthquakes, analysis of the "Barre de </a:t>
            </a:r>
            <a:r>
              <a:rPr lang="en-US" dirty="0" err="1"/>
              <a:t>l'ile</a:t>
            </a:r>
            <a:r>
              <a:rPr lang="en-US" dirty="0"/>
              <a:t>" and </a:t>
            </a:r>
            <a:r>
              <a:rPr lang="en-US" dirty="0" err="1"/>
              <a:t>Malendure</a:t>
            </a:r>
            <a:r>
              <a:rPr lang="en-US" dirty="0"/>
              <a:t> seismic fault</a:t>
            </a:r>
            <a:r>
              <a:rPr lang="en-US" dirty="0" smtClean="0"/>
              <a:t>.</a:t>
            </a:r>
          </a:p>
          <a:p>
            <a:r>
              <a:rPr lang="en-US" b="1" dirty="0">
                <a:solidFill>
                  <a:schemeClr val="tx2">
                    <a:lumMod val="50000"/>
                  </a:schemeClr>
                </a:solidFill>
              </a:rPr>
              <a:t>7.</a:t>
            </a:r>
            <a:r>
              <a:rPr lang="en-US" dirty="0"/>
              <a:t> Analysis of the geothermal power generation plant in </a:t>
            </a:r>
            <a:r>
              <a:rPr lang="en-US" dirty="0" err="1"/>
              <a:t>Bouillante</a:t>
            </a:r>
            <a:r>
              <a:rPr lang="en-US" dirty="0" smtClean="0"/>
              <a:t>.</a:t>
            </a:r>
          </a:p>
          <a:p>
            <a:r>
              <a:rPr lang="en-US" b="1" dirty="0">
                <a:solidFill>
                  <a:schemeClr val="tx2">
                    <a:lumMod val="50000"/>
                  </a:schemeClr>
                </a:solidFill>
              </a:rPr>
              <a:t>8</a:t>
            </a:r>
            <a:r>
              <a:rPr lang="en-US" b="1" dirty="0" smtClean="0">
                <a:solidFill>
                  <a:schemeClr val="tx2">
                    <a:lumMod val="50000"/>
                  </a:schemeClr>
                </a:solidFill>
              </a:rPr>
              <a:t>.</a:t>
            </a:r>
            <a:r>
              <a:rPr lang="en-US" dirty="0" smtClean="0"/>
              <a:t> </a:t>
            </a:r>
            <a:r>
              <a:rPr lang="en-US" dirty="0"/>
              <a:t>Study of the Marina </a:t>
            </a:r>
            <a:r>
              <a:rPr lang="en-US" dirty="0" err="1"/>
              <a:t>Costeau</a:t>
            </a:r>
            <a:r>
              <a:rPr lang="en-US" dirty="0"/>
              <a:t> Nature Reserve and the mangroves of Vieux-Fort in Marie </a:t>
            </a:r>
            <a:r>
              <a:rPr lang="en-US" dirty="0" err="1"/>
              <a:t>Galante</a:t>
            </a:r>
            <a:r>
              <a:rPr lang="en-US" dirty="0"/>
              <a:t>.</a:t>
            </a:r>
            <a:endParaRPr lang="es-ES" dirty="0"/>
          </a:p>
        </p:txBody>
      </p:sp>
    </p:spTree>
    <p:extLst>
      <p:ext uri="{BB962C8B-B14F-4D97-AF65-F5344CB8AC3E}">
        <p14:creationId xmlns:p14="http://schemas.microsoft.com/office/powerpoint/2010/main" xmlns="" val="3547291209"/>
      </p:ext>
    </p:extLst>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83428" y="659870"/>
            <a:ext cx="8610600" cy="1293028"/>
          </a:xfrm>
        </p:spPr>
        <p:txBody>
          <a:bodyPr>
            <a:normAutofit fontScale="90000"/>
          </a:bodyPr>
          <a:lstStyle/>
          <a:p>
            <a:r>
              <a:rPr lang="es-ES" b="1" dirty="0">
                <a:solidFill>
                  <a:schemeClr val="tx2">
                    <a:lumMod val="50000"/>
                  </a:schemeClr>
                </a:solidFill>
              </a:rPr>
              <a:t>3</a:t>
            </a:r>
            <a:r>
              <a:rPr lang="es-ES" b="1" dirty="0" smtClean="0">
                <a:solidFill>
                  <a:schemeClr val="tx2">
                    <a:lumMod val="50000"/>
                  </a:schemeClr>
                </a:solidFill>
              </a:rPr>
              <a:t>.</a:t>
            </a:r>
            <a:r>
              <a:rPr lang="en-US" b="1" dirty="0" smtClean="0">
                <a:solidFill>
                  <a:schemeClr val="tx2">
                    <a:lumMod val="50000"/>
                  </a:schemeClr>
                </a:solidFill>
              </a:rPr>
              <a:t> . </a:t>
            </a:r>
            <a:r>
              <a:rPr lang="en-US" b="1" dirty="0" smtClean="0">
                <a:solidFill>
                  <a:schemeClr val="accent6">
                    <a:lumMod val="60000"/>
                    <a:lumOff val="40000"/>
                  </a:schemeClr>
                </a:solidFill>
              </a:rPr>
              <a:t>Study of the flora and fauna of the </a:t>
            </a:r>
            <a:r>
              <a:rPr lang="en-US" b="1" dirty="0" err="1" smtClean="0">
                <a:solidFill>
                  <a:schemeClr val="accent6">
                    <a:lumMod val="60000"/>
                    <a:lumOff val="40000"/>
                  </a:schemeClr>
                </a:solidFill>
              </a:rPr>
              <a:t>Soufrière</a:t>
            </a:r>
            <a:r>
              <a:rPr lang="en-US" b="1" dirty="0" smtClean="0">
                <a:solidFill>
                  <a:schemeClr val="accent6">
                    <a:lumMod val="60000"/>
                    <a:lumOff val="40000"/>
                  </a:schemeClr>
                </a:solidFill>
              </a:rPr>
              <a:t>.</a:t>
            </a:r>
            <a:br>
              <a:rPr lang="en-US" b="1" dirty="0" smtClean="0">
                <a:solidFill>
                  <a:schemeClr val="accent6">
                    <a:lumMod val="60000"/>
                    <a:lumOff val="40000"/>
                  </a:schemeClr>
                </a:solidFill>
              </a:rPr>
            </a:br>
            <a:r>
              <a:rPr lang="es-ES" b="1" dirty="0" smtClean="0">
                <a:solidFill>
                  <a:schemeClr val="accent6">
                    <a:lumMod val="60000"/>
                    <a:lumOff val="40000"/>
                  </a:schemeClr>
                </a:solidFill>
              </a:rPr>
              <a:t>.</a:t>
            </a:r>
            <a:r>
              <a:rPr lang="es-ES" b="1" dirty="0">
                <a:solidFill>
                  <a:schemeClr val="accent6">
                    <a:lumMod val="60000"/>
                    <a:lumOff val="40000"/>
                  </a:schemeClr>
                </a:solidFill>
              </a:rPr>
              <a:t/>
            </a:r>
            <a:br>
              <a:rPr lang="es-ES" b="1" dirty="0">
                <a:solidFill>
                  <a:schemeClr val="accent6">
                    <a:lumMod val="60000"/>
                    <a:lumOff val="40000"/>
                  </a:schemeClr>
                </a:solidFill>
              </a:rPr>
            </a:br>
            <a:endParaRPr lang="es-ES" b="1" dirty="0">
              <a:solidFill>
                <a:schemeClr val="accent6">
                  <a:lumMod val="60000"/>
                  <a:lumOff val="40000"/>
                </a:schemeClr>
              </a:solidFill>
            </a:endParaRPr>
          </a:p>
        </p:txBody>
      </p:sp>
      <p:pic>
        <p:nvPicPr>
          <p:cNvPr id="5" name="4 Imagen" descr="image (18).jpg"/>
          <p:cNvPicPr>
            <a:picLocks noChangeAspect="1"/>
          </p:cNvPicPr>
          <p:nvPr/>
        </p:nvPicPr>
        <p:blipFill>
          <a:blip r:embed="rId2"/>
          <a:stretch>
            <a:fillRect/>
          </a:stretch>
        </p:blipFill>
        <p:spPr>
          <a:xfrm>
            <a:off x="666469" y="2371164"/>
            <a:ext cx="5076825" cy="3810000"/>
          </a:xfrm>
          <a:prstGeom prst="rect">
            <a:avLst/>
          </a:prstGeom>
        </p:spPr>
      </p:pic>
      <p:pic>
        <p:nvPicPr>
          <p:cNvPr id="6" name="5 Imagen" descr="image (19).jpg"/>
          <p:cNvPicPr>
            <a:picLocks noChangeAspect="1"/>
          </p:cNvPicPr>
          <p:nvPr/>
        </p:nvPicPr>
        <p:blipFill>
          <a:blip r:embed="rId3"/>
          <a:stretch>
            <a:fillRect/>
          </a:stretch>
        </p:blipFill>
        <p:spPr>
          <a:xfrm>
            <a:off x="6341128" y="2398058"/>
            <a:ext cx="5076825" cy="3810000"/>
          </a:xfrm>
          <a:prstGeom prst="rect">
            <a:avLst/>
          </a:prstGeom>
        </p:spPr>
      </p:pic>
    </p:spTree>
    <p:extLst>
      <p:ext uri="{BB962C8B-B14F-4D97-AF65-F5344CB8AC3E}">
        <p14:creationId xmlns:p14="http://schemas.microsoft.com/office/powerpoint/2010/main" xmlns="" val="326111537"/>
      </p:ext>
    </p:extLst>
  </p:cSld>
  <p:clrMapOvr>
    <a:masterClrMapping/>
  </p:clrMapOvr>
  <p:transition>
    <p:wheel spokes="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txBox="1">
            <a:spLocks/>
          </p:cNvSpPr>
          <p:nvPr/>
        </p:nvSpPr>
        <p:spPr>
          <a:xfrm>
            <a:off x="720000" y="1980000"/>
            <a:ext cx="8855640" cy="6044732"/>
          </a:xfrm>
          <a:prstGeom prst="rect">
            <a:avLst/>
          </a:prstGeom>
        </p:spPr>
        <p:txBody>
          <a:bodyPr vert="horz" lIns="91440" tIns="45720" rIns="91440" bIns="45720" rtlCol="0">
            <a:spAutoFit/>
          </a:bodyPr>
          <a:lstStyle>
            <a:defPPr marL="432000" marR="0" lvl="0" indent="-324000">
              <a:spcBef>
                <a:spcPts val="0"/>
              </a:spcBef>
              <a:spcAft>
                <a:spcPts val="1417"/>
              </a:spcAft>
              <a:buClr>
                <a:srgbClr val="FF6633"/>
              </a:buClr>
              <a:buSzPct val="45000"/>
              <a:buFont typeface="StarSymbol"/>
              <a:buNone/>
              <a:defRPr lang="es-ES" sz="3200" b="0" i="0" u="none" strike="noStrike">
                <a:ln>
                  <a:noFill/>
                </a:ln>
                <a:solidFill>
                  <a:srgbClr val="000080"/>
                </a:solidFill>
                <a:latin typeface="Albany" pitchFamily="18"/>
                <a:ea typeface="Andale Sans UI" pitchFamily="2"/>
                <a:cs typeface="Tahoma" pitchFamily="2"/>
              </a:defRPr>
            </a:defPPr>
            <a:lvl1pPr marL="432000" marR="0" lvl="0" indent="-324000">
              <a:spcBef>
                <a:spcPts val="0"/>
              </a:spcBef>
              <a:spcAft>
                <a:spcPts val="1417"/>
              </a:spcAft>
              <a:buClr>
                <a:srgbClr val="FF6633"/>
              </a:buClr>
              <a:buSzPct val="45000"/>
              <a:buFont typeface="StarSymbol"/>
              <a:buChar char="●"/>
              <a:defRPr lang="es-ES" sz="3200" b="0" i="0" u="none" strike="noStrike">
                <a:ln>
                  <a:noFill/>
                </a:ln>
                <a:solidFill>
                  <a:srgbClr val="000080"/>
                </a:solidFill>
                <a:latin typeface="Albany" pitchFamily="18"/>
                <a:ea typeface="Andale Sans UI" pitchFamily="2"/>
                <a:cs typeface="Tahoma" pitchFamily="2"/>
              </a:defRPr>
            </a:lvl1pPr>
            <a:lvl2pPr marL="864000" marR="0" lvl="1" indent="-288000">
              <a:spcBef>
                <a:spcPts val="0"/>
              </a:spcBef>
              <a:spcAft>
                <a:spcPts val="1134"/>
              </a:spcAft>
              <a:buClr>
                <a:srgbClr val="FF6633"/>
              </a:buClr>
              <a:buSzPct val="75000"/>
              <a:buFont typeface="StarSymbol"/>
              <a:buChar char="–"/>
              <a:defRPr lang="es-ES" sz="2800" b="0" i="0" u="none" strike="noStrike">
                <a:ln>
                  <a:noFill/>
                </a:ln>
                <a:solidFill>
                  <a:srgbClr val="000080"/>
                </a:solidFill>
                <a:latin typeface="Albany" pitchFamily="18"/>
                <a:ea typeface="Andale Sans UI" pitchFamily="2"/>
                <a:cs typeface="Tahoma" pitchFamily="2"/>
              </a:defRPr>
            </a:lvl2pPr>
            <a:lvl3pPr marL="1296000" marR="0" lvl="2" indent="-216000">
              <a:spcBef>
                <a:spcPts val="0"/>
              </a:spcBef>
              <a:spcAft>
                <a:spcPts val="850"/>
              </a:spcAft>
              <a:buClr>
                <a:srgbClr val="FF6633"/>
              </a:buClr>
              <a:buSzPct val="45000"/>
              <a:buFont typeface="StarSymbol"/>
              <a:buChar char="●"/>
              <a:defRPr lang="es-ES" sz="2400" b="0" i="0" u="none" strike="noStrike">
                <a:ln>
                  <a:noFill/>
                </a:ln>
                <a:solidFill>
                  <a:srgbClr val="000080"/>
                </a:solidFill>
                <a:latin typeface="Albany" pitchFamily="18"/>
                <a:ea typeface="Andale Sans UI" pitchFamily="2"/>
                <a:cs typeface="Tahoma" pitchFamily="2"/>
              </a:defRPr>
            </a:lvl3pPr>
            <a:lvl4pPr marL="1728000" marR="0" lvl="3" indent="-216000">
              <a:spcBef>
                <a:spcPts val="0"/>
              </a:spcBef>
              <a:spcAft>
                <a:spcPts val="567"/>
              </a:spcAft>
              <a:buClr>
                <a:srgbClr val="FF6633"/>
              </a:buClr>
              <a:buSzPct val="75000"/>
              <a:buFont typeface="StarSymbol"/>
              <a:buChar char="–"/>
              <a:defRPr lang="es-ES" sz="2000" b="0" i="0" u="none" strike="noStrike">
                <a:ln>
                  <a:noFill/>
                </a:ln>
                <a:solidFill>
                  <a:srgbClr val="000080"/>
                </a:solidFill>
                <a:latin typeface="Albany" pitchFamily="18"/>
                <a:ea typeface="Andale Sans UI" pitchFamily="2"/>
                <a:cs typeface="Tahoma" pitchFamily="2"/>
              </a:defRPr>
            </a:lvl4pPr>
            <a:lvl5pPr marL="2160000" marR="0" lvl="4"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5pPr>
            <a:lvl6pPr marL="2592000" marR="0" lvl="5"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6pPr>
            <a:lvl7pPr marL="3024000" marR="0" lvl="6"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7pPr>
            <a:lvl8pPr marL="3456000" marR="0" lvl="7"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8pPr>
            <a:lvl9pPr marL="3887999" marR="0" lvl="8"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9pPr>
          </a:lstStyle>
          <a:p>
            <a:pPr lvl="0" defTabSz="914400">
              <a:lnSpc>
                <a:spcPct val="90000"/>
              </a:lnSpc>
              <a:defRPr/>
            </a:pPr>
            <a:r>
              <a:rPr lang="en-US" dirty="0" smtClean="0">
                <a:solidFill>
                  <a:schemeClr val="tx1"/>
                </a:solidFill>
              </a:rPr>
              <a:t>The flora is grouped into three large varieties of tropical trees and flowers:</a:t>
            </a:r>
          </a:p>
          <a:p>
            <a:pPr lvl="0" defTabSz="914400">
              <a:lnSpc>
                <a:spcPct val="90000"/>
              </a:lnSpc>
              <a:defRPr/>
            </a:pPr>
            <a:r>
              <a:rPr lang="es-ES" b="1" dirty="0" err="1" smtClean="0">
                <a:solidFill>
                  <a:schemeClr val="tx1"/>
                </a:solidFill>
              </a:rPr>
              <a:t>Coconut</a:t>
            </a:r>
            <a:r>
              <a:rPr lang="es-ES" b="1" dirty="0" smtClean="0">
                <a:solidFill>
                  <a:schemeClr val="tx1"/>
                </a:solidFill>
              </a:rPr>
              <a:t> </a:t>
            </a:r>
            <a:r>
              <a:rPr lang="es-ES" b="1" dirty="0" err="1" smtClean="0">
                <a:solidFill>
                  <a:schemeClr val="tx1"/>
                </a:solidFill>
              </a:rPr>
              <a:t>trees</a:t>
            </a:r>
            <a:r>
              <a:rPr lang="es-ES" b="1" dirty="0" smtClean="0">
                <a:solidFill>
                  <a:schemeClr val="tx1"/>
                </a:solidFill>
              </a:rPr>
              <a:t>, </a:t>
            </a:r>
            <a:r>
              <a:rPr lang="es-ES" b="1" dirty="0" err="1" smtClean="0">
                <a:solidFill>
                  <a:schemeClr val="tx1"/>
                </a:solidFill>
              </a:rPr>
              <a:t>palm</a:t>
            </a:r>
            <a:r>
              <a:rPr lang="es-ES" b="1" dirty="0" smtClean="0">
                <a:solidFill>
                  <a:schemeClr val="tx1"/>
                </a:solidFill>
              </a:rPr>
              <a:t> </a:t>
            </a:r>
            <a:r>
              <a:rPr lang="es-ES" b="1" dirty="0" err="1" smtClean="0">
                <a:solidFill>
                  <a:schemeClr val="tx1"/>
                </a:solidFill>
              </a:rPr>
              <a:t>trees</a:t>
            </a:r>
            <a:r>
              <a:rPr lang="es-ES" b="1" dirty="0" smtClean="0">
                <a:solidFill>
                  <a:schemeClr val="tx1"/>
                </a:solidFill>
              </a:rPr>
              <a:t>, </a:t>
            </a:r>
            <a:r>
              <a:rPr lang="es-ES" b="1" dirty="0" err="1" smtClean="0">
                <a:solidFill>
                  <a:schemeClr val="tx1"/>
                </a:solidFill>
              </a:rPr>
              <a:t>bamboos</a:t>
            </a:r>
            <a:r>
              <a:rPr lang="es-ES" b="1" dirty="0" smtClean="0">
                <a:solidFill>
                  <a:schemeClr val="tx1"/>
                </a:solidFill>
              </a:rPr>
              <a:t>, </a:t>
            </a:r>
            <a:r>
              <a:rPr lang="es-ES" b="1" dirty="0" err="1" smtClean="0">
                <a:solidFill>
                  <a:schemeClr val="tx1"/>
                </a:solidFill>
              </a:rPr>
              <a:t>frangipani</a:t>
            </a:r>
            <a:r>
              <a:rPr lang="es-ES" b="1" dirty="0" smtClean="0">
                <a:solidFill>
                  <a:schemeClr val="tx1"/>
                </a:solidFill>
              </a:rPr>
              <a:t>, </a:t>
            </a:r>
            <a:r>
              <a:rPr lang="es-ES" b="1" dirty="0" err="1" smtClean="0">
                <a:solidFill>
                  <a:schemeClr val="tx1"/>
                </a:solidFill>
              </a:rPr>
              <a:t>hibiscus</a:t>
            </a:r>
            <a:r>
              <a:rPr lang="es-ES" b="1" dirty="0" smtClean="0">
                <a:solidFill>
                  <a:schemeClr val="tx1"/>
                </a:solidFill>
              </a:rPr>
              <a:t>, </a:t>
            </a:r>
            <a:r>
              <a:rPr lang="es-ES" b="1" dirty="0" err="1" smtClean="0">
                <a:solidFill>
                  <a:schemeClr val="tx1"/>
                </a:solidFill>
              </a:rPr>
              <a:t>bougainvillea</a:t>
            </a:r>
            <a:r>
              <a:rPr lang="es-ES" b="1" dirty="0" smtClean="0">
                <a:solidFill>
                  <a:schemeClr val="tx1"/>
                </a:solidFill>
              </a:rPr>
              <a:t> and roses.</a:t>
            </a:r>
          </a:p>
          <a:p>
            <a:pPr lvl="0" defTabSz="914400">
              <a:lnSpc>
                <a:spcPct val="90000"/>
              </a:lnSpc>
              <a:defRPr/>
            </a:pPr>
            <a:r>
              <a:rPr lang="es-ES" dirty="0" err="1" smtClean="0">
                <a:solidFill>
                  <a:schemeClr val="tx1"/>
                </a:solidFill>
              </a:rPr>
              <a:t>Beautiful</a:t>
            </a:r>
            <a:r>
              <a:rPr lang="es-ES" dirty="0" smtClean="0">
                <a:solidFill>
                  <a:schemeClr val="tx1"/>
                </a:solidFill>
              </a:rPr>
              <a:t> coral </a:t>
            </a:r>
            <a:r>
              <a:rPr lang="es-ES" dirty="0" err="1" smtClean="0">
                <a:solidFill>
                  <a:schemeClr val="tx1"/>
                </a:solidFill>
              </a:rPr>
              <a:t>reefs</a:t>
            </a:r>
            <a:endParaRPr kumimoji="0" lang="es-ES" sz="3200" b="0" i="0" u="none" strike="noStrike" kern="1200" cap="none" spc="0" normalizeH="0" baseline="0" noProof="0" dirty="0" smtClean="0">
              <a:ln>
                <a:noFill/>
              </a:ln>
              <a:solidFill>
                <a:schemeClr val="tx1"/>
              </a:solidFill>
              <a:effectLst/>
              <a:uLnTx/>
              <a:uFillTx/>
              <a:latin typeface="Albany" pitchFamily="18"/>
              <a:ea typeface="Andale Sans UI" pitchFamily="2"/>
              <a:cs typeface="Tahoma" pitchFamily="2"/>
            </a:endParaRPr>
          </a:p>
          <a:p>
            <a:pPr lvl="0" defTabSz="914400">
              <a:lnSpc>
                <a:spcPct val="90000"/>
              </a:lnSpc>
              <a:defRPr/>
            </a:pPr>
            <a:r>
              <a:rPr lang="en-US" dirty="0" smtClean="0">
                <a:solidFill>
                  <a:schemeClr val="tx1"/>
                </a:solidFill>
              </a:rPr>
              <a:t>Underwater life rich in species of various shapes and colors</a:t>
            </a:r>
            <a:endParaRPr kumimoji="0" lang="es-ES" sz="3200" b="0" i="0" u="none" strike="noStrike" kern="1200" cap="none" spc="0" normalizeH="0" baseline="0" noProof="0" dirty="0" smtClean="0">
              <a:ln>
                <a:noFill/>
              </a:ln>
              <a:solidFill>
                <a:schemeClr val="tx1"/>
              </a:solidFill>
              <a:effectLst/>
              <a:uLnTx/>
              <a:uFillTx/>
              <a:latin typeface="Albany" pitchFamily="18"/>
              <a:ea typeface="Andale Sans UI" pitchFamily="2"/>
              <a:cs typeface="Tahoma" pitchFamily="2"/>
            </a:endParaRPr>
          </a:p>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endParaRPr kumimoji="0" lang="es-ES" sz="3200" b="0" i="0" u="none" strike="noStrike" kern="1200" cap="none" spc="0" normalizeH="0" baseline="0" noProof="0" dirty="0" smtClean="0">
              <a:ln>
                <a:noFill/>
              </a:ln>
              <a:solidFill>
                <a:srgbClr val="000080"/>
              </a:solidFill>
              <a:effectLst/>
              <a:uLnTx/>
              <a:uFillTx/>
              <a:latin typeface="Albany" pitchFamily="18"/>
              <a:ea typeface="Andale Sans UI" pitchFamily="2"/>
              <a:cs typeface="Tahoma" pitchFamily="2"/>
            </a:endParaRPr>
          </a:p>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endParaRPr kumimoji="0" lang="es-ES" sz="3200" b="0" i="0" u="none" strike="noStrike" kern="1200" cap="none" spc="0" normalizeH="0" baseline="0" noProof="0" dirty="0" smtClean="0">
              <a:ln>
                <a:noFill/>
              </a:ln>
              <a:solidFill>
                <a:srgbClr val="000080"/>
              </a:solidFill>
              <a:effectLst/>
              <a:uLnTx/>
              <a:uFillTx/>
              <a:latin typeface="Albany" pitchFamily="18"/>
              <a:ea typeface="Andale Sans UI" pitchFamily="2"/>
              <a:cs typeface="Tahoma" pitchFamily="2"/>
            </a:endParaRPr>
          </a:p>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endParaRPr kumimoji="0" lang="es-ES" sz="3200" b="0" i="0" u="none" strike="noStrike" kern="1200" cap="none" spc="0" normalizeH="0" baseline="0" noProof="0" dirty="0">
              <a:ln>
                <a:noFill/>
              </a:ln>
              <a:solidFill>
                <a:srgbClr val="000080"/>
              </a:solidFill>
              <a:effectLst/>
              <a:uLnTx/>
              <a:uFillTx/>
              <a:latin typeface="Albany" pitchFamily="18"/>
              <a:ea typeface="Andale Sans UI" pitchFamily="2"/>
              <a:cs typeface="Tahoma" pitchFamily="2"/>
            </a:endParaRPr>
          </a:p>
        </p:txBody>
      </p:sp>
      <p:sp>
        <p:nvSpPr>
          <p:cNvPr id="3" name="2 Título"/>
          <p:cNvSpPr txBox="1">
            <a:spLocks/>
          </p:cNvSpPr>
          <p:nvPr/>
        </p:nvSpPr>
        <p:spPr>
          <a:xfrm>
            <a:off x="2683319" y="468960"/>
            <a:ext cx="9071640" cy="1262160"/>
          </a:xfrm>
          <a:prstGeom prst="rect">
            <a:avLst/>
          </a:prstGeom>
        </p:spPr>
        <p:txBody>
          <a:bodyPr vert="horz" lIns="91440" tIns="45720" rIns="91440" bIns="45720" rtlCol="0" anchor="ctr">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r" defTabSz="914400" rtl="0" eaLnBrk="1" fontAlgn="auto" latinLnBrk="0" hangingPunct="1">
              <a:lnSpc>
                <a:spcPct val="90000"/>
              </a:lnSpc>
              <a:spcBef>
                <a:spcPct val="0"/>
              </a:spcBef>
              <a:spcAft>
                <a:spcPts val="0"/>
              </a:spcAft>
              <a:buClrTx/>
              <a:buSzPct val="45000"/>
              <a:buFont typeface="StarSymbol"/>
              <a:buNone/>
              <a:tabLst/>
              <a:defRPr/>
            </a:pPr>
            <a:r>
              <a:rPr kumimoji="0" lang="es-ES" sz="4000" b="1" i="0" u="none" strike="noStrike" kern="1200" cap="all" spc="0" normalizeH="0" baseline="0" noProof="0" dirty="0" smtClean="0">
                <a:ln>
                  <a:noFill/>
                </a:ln>
                <a:solidFill>
                  <a:schemeClr val="tx2">
                    <a:lumMod val="50000"/>
                  </a:schemeClr>
                </a:solidFill>
                <a:effectLst/>
                <a:uLnTx/>
                <a:uFillTx/>
                <a:latin typeface="+mj-lt"/>
                <a:ea typeface="+mj-ea"/>
                <a:cs typeface="+mj-cs"/>
              </a:rPr>
              <a:t>3.1 </a:t>
            </a:r>
            <a:r>
              <a:rPr kumimoji="0" lang="es-ES" sz="4000" b="1" i="0" u="none" strike="noStrike" kern="1200" cap="all" spc="0" normalizeH="0" baseline="0" noProof="0" dirty="0" smtClean="0">
                <a:ln>
                  <a:noFill/>
                </a:ln>
                <a:solidFill>
                  <a:schemeClr val="accent2">
                    <a:lumMod val="60000"/>
                    <a:lumOff val="40000"/>
                  </a:schemeClr>
                </a:solidFill>
                <a:effectLst/>
                <a:uLnTx/>
                <a:uFillTx/>
                <a:latin typeface="+mj-lt"/>
                <a:ea typeface="+mj-ea"/>
                <a:cs typeface="+mj-cs"/>
              </a:rPr>
              <a:t>Flora in </a:t>
            </a:r>
            <a:r>
              <a:rPr kumimoji="0" lang="es-ES" sz="4000" b="1" i="0" u="none" strike="noStrike" kern="1200" cap="all" spc="0" normalizeH="0" baseline="0" noProof="0" dirty="0" err="1" smtClean="0">
                <a:ln>
                  <a:noFill/>
                </a:ln>
                <a:solidFill>
                  <a:schemeClr val="accent2">
                    <a:lumMod val="60000"/>
                    <a:lumOff val="40000"/>
                  </a:schemeClr>
                </a:solidFill>
                <a:effectLst/>
                <a:uLnTx/>
                <a:uFillTx/>
                <a:latin typeface="+mj-lt"/>
                <a:ea typeface="+mj-ea"/>
                <a:cs typeface="+mj-cs"/>
              </a:rPr>
              <a:t>Guadeloupe</a:t>
            </a:r>
            <a:r>
              <a:rPr kumimoji="0" lang="es-ES" sz="4000" b="1" i="0" u="none" strike="noStrike" kern="1200" cap="all" spc="0" normalizeH="0" baseline="0" noProof="0" dirty="0" smtClean="0">
                <a:ln>
                  <a:noFill/>
                </a:ln>
                <a:solidFill>
                  <a:schemeClr val="accent2">
                    <a:lumMod val="60000"/>
                    <a:lumOff val="40000"/>
                  </a:schemeClr>
                </a:solidFill>
                <a:effectLst/>
                <a:uLnTx/>
                <a:uFillTx/>
                <a:latin typeface="+mj-lt"/>
                <a:ea typeface="+mj-ea"/>
                <a:cs typeface="+mj-cs"/>
              </a:rPr>
              <a:t> and Martinica</a:t>
            </a:r>
            <a:endParaRPr kumimoji="0" lang="es-ES" sz="4000" b="1" i="0" u="none" strike="noStrike" kern="1200" cap="all" spc="0" normalizeH="0" baseline="0" noProof="0" dirty="0">
              <a:ln>
                <a:noFill/>
              </a:ln>
              <a:solidFill>
                <a:schemeClr val="accent2">
                  <a:lumMod val="60000"/>
                  <a:lumOff val="40000"/>
                </a:schemeClr>
              </a:solidFill>
              <a:effectLst/>
              <a:uLnTx/>
              <a:uFillTx/>
              <a:latin typeface="+mj-lt"/>
              <a:ea typeface="+mj-ea"/>
              <a:cs typeface="+mj-cs"/>
            </a:endParaRPr>
          </a:p>
        </p:txBody>
      </p:sp>
      <p:sp>
        <p:nvSpPr>
          <p:cNvPr id="4" name="3 CuadroTexto"/>
          <p:cNvSpPr txBox="1"/>
          <p:nvPr/>
        </p:nvSpPr>
        <p:spPr>
          <a:xfrm>
            <a:off x="1058760" y="3591000"/>
            <a:ext cx="7951679" cy="603000"/>
          </a:xfrm>
          <a:prstGeom prst="rect">
            <a:avLst/>
          </a:prstGeom>
          <a:noFill/>
          <a:ln>
            <a:noFill/>
          </a:ln>
        </p:spPr>
        <p:txBody>
          <a:bodyPr vert="horz" lIns="90000" tIns="45000" rIns="90000" bIns="4500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s-ES" sz="1800" b="0" i="0" u="none" strike="noStrike" kern="1200">
                <a:ln>
                  <a:noFill/>
                </a:ln>
                <a:latin typeface="Arial" pitchFamily="18"/>
                <a:ea typeface="Microsoft YaHei" pitchFamily="2"/>
                <a:cs typeface="Mangal" pitchFamily="2"/>
              </a:rPr>
              <a:t> </a:t>
            </a:r>
          </a:p>
          <a:p>
            <a:pPr marL="0" marR="0" lvl="0" indent="0" rtl="0" hangingPunct="0">
              <a:lnSpc>
                <a:spcPct val="100000"/>
              </a:lnSpc>
              <a:spcBef>
                <a:spcPts val="0"/>
              </a:spcBef>
              <a:spcAft>
                <a:spcPts val="0"/>
              </a:spcAft>
              <a:buNone/>
              <a:tabLst/>
            </a:pPr>
            <a:endParaRPr lang="es-ES" sz="1800" b="0" i="0" u="none" strike="noStrike" kern="1200">
              <a:ln>
                <a:noFill/>
              </a:ln>
              <a:latin typeface="Arial" pitchFamily="18"/>
              <a:ea typeface="Microsoft YaHei" pitchFamily="2"/>
              <a:cs typeface="Mangal" pitchFamily="2"/>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3067091" y="498764"/>
            <a:ext cx="7723120" cy="646331"/>
          </a:xfrm>
          <a:prstGeom prst="rect">
            <a:avLst/>
          </a:prstGeom>
        </p:spPr>
        <p:txBody>
          <a:bodyPr vert="horz" wrap="square" lIns="91440" tIns="45720" rIns="91440" bIns="45720" rtlCol="0"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r" defTabSz="914400" rtl="0" eaLnBrk="1" fontAlgn="auto" latinLnBrk="0" hangingPunct="1">
              <a:lnSpc>
                <a:spcPct val="90000"/>
              </a:lnSpc>
              <a:spcBef>
                <a:spcPct val="0"/>
              </a:spcBef>
              <a:spcAft>
                <a:spcPts val="0"/>
              </a:spcAft>
              <a:buClrTx/>
              <a:buSzPct val="45000"/>
              <a:buFont typeface="StarSymbol"/>
              <a:buNone/>
              <a:tabLst/>
              <a:defRPr/>
            </a:pPr>
            <a:r>
              <a:rPr kumimoji="0" lang="es-ES" sz="4000" b="1" i="0" u="none" strike="noStrike" kern="1200" cap="all" spc="0" normalizeH="0" baseline="0" noProof="0" dirty="0" smtClean="0">
                <a:ln>
                  <a:noFill/>
                </a:ln>
                <a:solidFill>
                  <a:schemeClr val="tx2">
                    <a:lumMod val="50000"/>
                  </a:schemeClr>
                </a:solidFill>
                <a:effectLst/>
                <a:uLnTx/>
                <a:uFillTx/>
                <a:latin typeface="+mj-lt"/>
                <a:ea typeface="+mj-ea"/>
                <a:cs typeface="+mj-cs"/>
              </a:rPr>
              <a:t>3.2</a:t>
            </a:r>
            <a:r>
              <a:rPr kumimoji="0" lang="es-ES" sz="4000" b="1" i="0" u="none" strike="noStrike" kern="1200" cap="all" spc="0" normalizeH="0" baseline="0" noProof="0" dirty="0" smtClean="0">
                <a:ln>
                  <a:noFill/>
                </a:ln>
                <a:solidFill>
                  <a:srgbClr val="92D050"/>
                </a:solidFill>
                <a:effectLst/>
                <a:uLnTx/>
                <a:uFillTx/>
                <a:latin typeface="+mj-lt"/>
                <a:ea typeface="+mj-ea"/>
                <a:cs typeface="+mj-cs"/>
              </a:rPr>
              <a:t> </a:t>
            </a:r>
            <a:r>
              <a:rPr kumimoji="0" lang="es-ES" sz="4000" b="1" i="0" u="none" strike="noStrike" kern="1200" cap="all" spc="0" normalizeH="0" baseline="0" noProof="0" dirty="0" err="1" smtClean="0">
                <a:ln>
                  <a:noFill/>
                </a:ln>
                <a:solidFill>
                  <a:srgbClr val="92D050"/>
                </a:solidFill>
                <a:effectLst/>
                <a:uLnTx/>
                <a:uFillTx/>
                <a:latin typeface="+mj-lt"/>
                <a:ea typeface="+mj-ea"/>
                <a:cs typeface="+mj-cs"/>
              </a:rPr>
              <a:t>photos</a:t>
            </a:r>
            <a:r>
              <a:rPr kumimoji="0" lang="es-ES" sz="4000" b="1" i="0" u="none" strike="noStrike" kern="1200" cap="all" spc="0" normalizeH="0" baseline="0" noProof="0" dirty="0" smtClean="0">
                <a:ln>
                  <a:noFill/>
                </a:ln>
                <a:solidFill>
                  <a:srgbClr val="92D050"/>
                </a:solidFill>
                <a:effectLst/>
                <a:uLnTx/>
                <a:uFillTx/>
                <a:latin typeface="+mj-lt"/>
                <a:ea typeface="+mj-ea"/>
                <a:cs typeface="+mj-cs"/>
              </a:rPr>
              <a:t> of Flora</a:t>
            </a:r>
            <a:endParaRPr kumimoji="0" lang="es-ES" sz="4000" b="1" i="0" u="none" strike="noStrike" kern="1200" cap="all" spc="0" normalizeH="0" baseline="0" noProof="0" dirty="0">
              <a:ln>
                <a:noFill/>
              </a:ln>
              <a:solidFill>
                <a:srgbClr val="92D050"/>
              </a:solidFill>
              <a:effectLst/>
              <a:uLnTx/>
              <a:uFillTx/>
              <a:latin typeface="+mj-lt"/>
              <a:ea typeface="+mj-ea"/>
              <a:cs typeface="+mj-cs"/>
            </a:endParaRPr>
          </a:p>
        </p:txBody>
      </p:sp>
      <p:sp>
        <p:nvSpPr>
          <p:cNvPr id="3" name="2 Marcador de texto"/>
          <p:cNvSpPr txBox="1">
            <a:spLocks/>
          </p:cNvSpPr>
          <p:nvPr/>
        </p:nvSpPr>
        <p:spPr>
          <a:xfrm>
            <a:off x="2354837" y="1679044"/>
            <a:ext cx="3678742" cy="902127"/>
          </a:xfrm>
          <a:prstGeom prst="rect">
            <a:avLst/>
          </a:prstGeom>
        </p:spPr>
        <p:txBody>
          <a:bodyPr vert="horz" lIns="91440" tIns="45720" rIns="91440" bIns="45720" rtlCol="0">
            <a:normAutofit/>
          </a:bodyPr>
          <a:lstStyle>
            <a:defPPr marL="432000" marR="0" lvl="0" indent="-324000">
              <a:spcBef>
                <a:spcPts val="0"/>
              </a:spcBef>
              <a:spcAft>
                <a:spcPts val="1417"/>
              </a:spcAft>
              <a:buClr>
                <a:srgbClr val="FF6633"/>
              </a:buClr>
              <a:buSzPct val="45000"/>
              <a:buFont typeface="StarSymbol"/>
              <a:buNone/>
              <a:defRPr lang="es-ES" sz="3200" b="0" i="0" u="none" strike="noStrike">
                <a:ln>
                  <a:noFill/>
                </a:ln>
                <a:solidFill>
                  <a:srgbClr val="000080"/>
                </a:solidFill>
                <a:latin typeface="Albany" pitchFamily="18"/>
                <a:ea typeface="Andale Sans UI" pitchFamily="2"/>
                <a:cs typeface="Tahoma" pitchFamily="2"/>
              </a:defRPr>
            </a:defPPr>
            <a:lvl1pPr marL="432000" marR="0" lvl="0" indent="-324000">
              <a:spcBef>
                <a:spcPts val="0"/>
              </a:spcBef>
              <a:spcAft>
                <a:spcPts val="1417"/>
              </a:spcAft>
              <a:buClr>
                <a:srgbClr val="FF6633"/>
              </a:buClr>
              <a:buSzPct val="45000"/>
              <a:buFont typeface="StarSymbol"/>
              <a:buChar char="●"/>
              <a:defRPr lang="es-ES" sz="3200" b="0" i="0" u="none" strike="noStrike">
                <a:ln>
                  <a:noFill/>
                </a:ln>
                <a:solidFill>
                  <a:srgbClr val="000080"/>
                </a:solidFill>
                <a:latin typeface="Albany" pitchFamily="18"/>
                <a:ea typeface="Andale Sans UI" pitchFamily="2"/>
                <a:cs typeface="Tahoma" pitchFamily="2"/>
              </a:defRPr>
            </a:lvl1pPr>
            <a:lvl2pPr marL="864000" marR="0" lvl="1" indent="-288000">
              <a:spcBef>
                <a:spcPts val="0"/>
              </a:spcBef>
              <a:spcAft>
                <a:spcPts val="1134"/>
              </a:spcAft>
              <a:buClr>
                <a:srgbClr val="FF6633"/>
              </a:buClr>
              <a:buSzPct val="75000"/>
              <a:buFont typeface="StarSymbol"/>
              <a:buChar char="–"/>
              <a:defRPr lang="es-ES" sz="2800" b="0" i="0" u="none" strike="noStrike">
                <a:ln>
                  <a:noFill/>
                </a:ln>
                <a:solidFill>
                  <a:srgbClr val="000080"/>
                </a:solidFill>
                <a:latin typeface="Albany" pitchFamily="18"/>
                <a:ea typeface="Andale Sans UI" pitchFamily="2"/>
                <a:cs typeface="Tahoma" pitchFamily="2"/>
              </a:defRPr>
            </a:lvl2pPr>
            <a:lvl3pPr marL="1296000" marR="0" lvl="2" indent="-216000">
              <a:spcBef>
                <a:spcPts val="0"/>
              </a:spcBef>
              <a:spcAft>
                <a:spcPts val="850"/>
              </a:spcAft>
              <a:buClr>
                <a:srgbClr val="FF6633"/>
              </a:buClr>
              <a:buSzPct val="45000"/>
              <a:buFont typeface="StarSymbol"/>
              <a:buChar char="●"/>
              <a:defRPr lang="es-ES" sz="2400" b="0" i="0" u="none" strike="noStrike">
                <a:ln>
                  <a:noFill/>
                </a:ln>
                <a:solidFill>
                  <a:srgbClr val="000080"/>
                </a:solidFill>
                <a:latin typeface="Albany" pitchFamily="18"/>
                <a:ea typeface="Andale Sans UI" pitchFamily="2"/>
                <a:cs typeface="Tahoma" pitchFamily="2"/>
              </a:defRPr>
            </a:lvl3pPr>
            <a:lvl4pPr marL="1728000" marR="0" lvl="3" indent="-216000">
              <a:spcBef>
                <a:spcPts val="0"/>
              </a:spcBef>
              <a:spcAft>
                <a:spcPts val="567"/>
              </a:spcAft>
              <a:buClr>
                <a:srgbClr val="FF6633"/>
              </a:buClr>
              <a:buSzPct val="75000"/>
              <a:buFont typeface="StarSymbol"/>
              <a:buChar char="–"/>
              <a:defRPr lang="es-ES" sz="2000" b="0" i="0" u="none" strike="noStrike">
                <a:ln>
                  <a:noFill/>
                </a:ln>
                <a:solidFill>
                  <a:srgbClr val="000080"/>
                </a:solidFill>
                <a:latin typeface="Albany" pitchFamily="18"/>
                <a:ea typeface="Andale Sans UI" pitchFamily="2"/>
                <a:cs typeface="Tahoma" pitchFamily="2"/>
              </a:defRPr>
            </a:lvl4pPr>
            <a:lvl5pPr marL="2160000" marR="0" lvl="4"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5pPr>
            <a:lvl6pPr marL="2592000" marR="0" lvl="5"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6pPr>
            <a:lvl7pPr marL="3024000" marR="0" lvl="6"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7pPr>
            <a:lvl8pPr marL="3456000" marR="0" lvl="7"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8pPr>
            <a:lvl9pPr marL="3887999" marR="0" lvl="8"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9pPr>
          </a:lstStyle>
          <a:p>
            <a:pPr marL="432000" marR="0" lvl="0" indent="-324000" algn="just" defTabSz="914400" rtl="0" eaLnBrk="1" fontAlgn="auto" latinLnBrk="0" hangingPunct="1">
              <a:lnSpc>
                <a:spcPct val="90000"/>
              </a:lnSpc>
              <a:spcBef>
                <a:spcPts val="0"/>
              </a:spcBef>
              <a:spcAft>
                <a:spcPts val="1417"/>
              </a:spcAft>
              <a:buClr>
                <a:srgbClr val="FF6633"/>
              </a:buClr>
              <a:buSzPct val="45000"/>
              <a:buFont typeface="StarSymbol"/>
              <a:buNone/>
              <a:tabLst/>
              <a:defRPr/>
            </a:pPr>
            <a:r>
              <a:rPr kumimoji="0" lang="es-ES" sz="1600" b="1" i="0" u="sng" strike="noStrike" kern="1200" cap="none" spc="0" normalizeH="0" baseline="0" noProof="0" dirty="0" err="1" smtClean="0">
                <a:ln>
                  <a:noFill/>
                </a:ln>
                <a:solidFill>
                  <a:srgbClr val="000080"/>
                </a:solidFill>
                <a:effectLst/>
                <a:uLnTx/>
                <a:uFillTx/>
                <a:latin typeface="Albany" pitchFamily="18"/>
                <a:ea typeface="Andale Sans UI" pitchFamily="2"/>
                <a:cs typeface="Tahoma" pitchFamily="2"/>
              </a:rPr>
              <a:t>Coconut</a:t>
            </a:r>
            <a:r>
              <a:rPr kumimoji="0" lang="es-ES" sz="1600" b="1" i="0" u="sng" strike="noStrike" kern="1200" cap="none" spc="0" normalizeH="0" noProof="0" dirty="0" smtClean="0">
                <a:ln>
                  <a:noFill/>
                </a:ln>
                <a:solidFill>
                  <a:srgbClr val="000080"/>
                </a:solidFill>
                <a:effectLst/>
                <a:uLnTx/>
                <a:uFillTx/>
                <a:latin typeface="Albany" pitchFamily="18"/>
                <a:ea typeface="Andale Sans UI" pitchFamily="2"/>
                <a:cs typeface="Tahoma" pitchFamily="2"/>
              </a:rPr>
              <a:t> </a:t>
            </a:r>
          </a:p>
          <a:p>
            <a:pPr marL="432000" marR="0" lvl="0" indent="-324000" algn="just" defTabSz="914400" rtl="0" eaLnBrk="1" fontAlgn="auto" latinLnBrk="0" hangingPunct="1">
              <a:lnSpc>
                <a:spcPct val="90000"/>
              </a:lnSpc>
              <a:spcBef>
                <a:spcPts val="0"/>
              </a:spcBef>
              <a:spcAft>
                <a:spcPts val="1417"/>
              </a:spcAft>
              <a:buClr>
                <a:srgbClr val="FF6633"/>
              </a:buClr>
              <a:buSzPct val="45000"/>
              <a:buFont typeface="StarSymbol"/>
              <a:buNone/>
              <a:tabLst/>
              <a:defRPr/>
            </a:pPr>
            <a:r>
              <a:rPr kumimoji="0" lang="es-ES" sz="1600" b="1" i="0" u="sng" strike="noStrike" kern="1200" cap="none" spc="0" normalizeH="0" noProof="0" dirty="0" err="1" smtClean="0">
                <a:ln>
                  <a:noFill/>
                </a:ln>
                <a:solidFill>
                  <a:srgbClr val="000080"/>
                </a:solidFill>
                <a:effectLst/>
                <a:uLnTx/>
                <a:uFillTx/>
                <a:latin typeface="Albany" pitchFamily="18"/>
                <a:ea typeface="Andale Sans UI" pitchFamily="2"/>
                <a:cs typeface="Tahoma" pitchFamily="2"/>
              </a:rPr>
              <a:t>trees</a:t>
            </a:r>
            <a:endParaRPr kumimoji="0" lang="es-ES" sz="1600" b="1" i="0" u="sng" strike="noStrike" kern="1200" cap="none" spc="0" normalizeH="0" baseline="0" noProof="0" dirty="0">
              <a:ln>
                <a:noFill/>
              </a:ln>
              <a:solidFill>
                <a:srgbClr val="000080"/>
              </a:solidFill>
              <a:effectLst/>
              <a:uLnTx/>
              <a:uFillTx/>
              <a:latin typeface="Albany" pitchFamily="18"/>
              <a:ea typeface="Andale Sans UI" pitchFamily="2"/>
              <a:cs typeface="Tahoma" pitchFamily="2"/>
            </a:endParaRPr>
          </a:p>
        </p:txBody>
      </p:sp>
      <p:sp>
        <p:nvSpPr>
          <p:cNvPr id="4" name="3 Marcador de texto"/>
          <p:cNvSpPr txBox="1">
            <a:spLocks/>
          </p:cNvSpPr>
          <p:nvPr/>
        </p:nvSpPr>
        <p:spPr>
          <a:xfrm>
            <a:off x="6673913" y="1692691"/>
            <a:ext cx="3678742" cy="902127"/>
          </a:xfrm>
          <a:prstGeom prst="rect">
            <a:avLst/>
          </a:prstGeom>
        </p:spPr>
        <p:txBody>
          <a:bodyPr vert="horz" lIns="91440" tIns="45720" rIns="91440" bIns="45720" rtlCol="0">
            <a:normAutofit/>
          </a:bodyPr>
          <a:lstStyle>
            <a:defPPr marL="432000" marR="0" lvl="0" indent="-324000">
              <a:spcBef>
                <a:spcPts val="0"/>
              </a:spcBef>
              <a:spcAft>
                <a:spcPts val="1417"/>
              </a:spcAft>
              <a:buClr>
                <a:srgbClr val="FF6633"/>
              </a:buClr>
              <a:buSzPct val="45000"/>
              <a:buFont typeface="StarSymbol"/>
              <a:buNone/>
              <a:defRPr lang="es-ES" sz="3200" b="0" i="0" u="none" strike="noStrike">
                <a:ln>
                  <a:noFill/>
                </a:ln>
                <a:solidFill>
                  <a:srgbClr val="000080"/>
                </a:solidFill>
                <a:latin typeface="Albany" pitchFamily="18"/>
                <a:ea typeface="Andale Sans UI" pitchFamily="2"/>
                <a:cs typeface="Tahoma" pitchFamily="2"/>
              </a:defRPr>
            </a:defPPr>
            <a:lvl1pPr marL="432000" marR="0" lvl="0" indent="-324000">
              <a:spcBef>
                <a:spcPts val="0"/>
              </a:spcBef>
              <a:spcAft>
                <a:spcPts val="1417"/>
              </a:spcAft>
              <a:buClr>
                <a:srgbClr val="FF6633"/>
              </a:buClr>
              <a:buSzPct val="45000"/>
              <a:buFont typeface="StarSymbol"/>
              <a:buChar char="●"/>
              <a:defRPr lang="es-ES" sz="3200" b="0" i="0" u="none" strike="noStrike">
                <a:ln>
                  <a:noFill/>
                </a:ln>
                <a:solidFill>
                  <a:srgbClr val="000080"/>
                </a:solidFill>
                <a:latin typeface="Albany" pitchFamily="18"/>
                <a:ea typeface="Andale Sans UI" pitchFamily="2"/>
                <a:cs typeface="Tahoma" pitchFamily="2"/>
              </a:defRPr>
            </a:lvl1pPr>
            <a:lvl2pPr marL="864000" marR="0" lvl="1" indent="-288000">
              <a:spcBef>
                <a:spcPts val="0"/>
              </a:spcBef>
              <a:spcAft>
                <a:spcPts val="1134"/>
              </a:spcAft>
              <a:buClr>
                <a:srgbClr val="FF6633"/>
              </a:buClr>
              <a:buSzPct val="75000"/>
              <a:buFont typeface="StarSymbol"/>
              <a:buChar char="–"/>
              <a:defRPr lang="es-ES" sz="2800" b="0" i="0" u="none" strike="noStrike">
                <a:ln>
                  <a:noFill/>
                </a:ln>
                <a:solidFill>
                  <a:srgbClr val="000080"/>
                </a:solidFill>
                <a:latin typeface="Albany" pitchFamily="18"/>
                <a:ea typeface="Andale Sans UI" pitchFamily="2"/>
                <a:cs typeface="Tahoma" pitchFamily="2"/>
              </a:defRPr>
            </a:lvl2pPr>
            <a:lvl3pPr marL="1296000" marR="0" lvl="2" indent="-216000">
              <a:spcBef>
                <a:spcPts val="0"/>
              </a:spcBef>
              <a:spcAft>
                <a:spcPts val="850"/>
              </a:spcAft>
              <a:buClr>
                <a:srgbClr val="FF6633"/>
              </a:buClr>
              <a:buSzPct val="45000"/>
              <a:buFont typeface="StarSymbol"/>
              <a:buChar char="●"/>
              <a:defRPr lang="es-ES" sz="2400" b="0" i="0" u="none" strike="noStrike">
                <a:ln>
                  <a:noFill/>
                </a:ln>
                <a:solidFill>
                  <a:srgbClr val="000080"/>
                </a:solidFill>
                <a:latin typeface="Albany" pitchFamily="18"/>
                <a:ea typeface="Andale Sans UI" pitchFamily="2"/>
                <a:cs typeface="Tahoma" pitchFamily="2"/>
              </a:defRPr>
            </a:lvl3pPr>
            <a:lvl4pPr marL="1728000" marR="0" lvl="3" indent="-216000">
              <a:spcBef>
                <a:spcPts val="0"/>
              </a:spcBef>
              <a:spcAft>
                <a:spcPts val="567"/>
              </a:spcAft>
              <a:buClr>
                <a:srgbClr val="FF6633"/>
              </a:buClr>
              <a:buSzPct val="75000"/>
              <a:buFont typeface="StarSymbol"/>
              <a:buChar char="–"/>
              <a:defRPr lang="es-ES" sz="2000" b="0" i="0" u="none" strike="noStrike">
                <a:ln>
                  <a:noFill/>
                </a:ln>
                <a:solidFill>
                  <a:srgbClr val="000080"/>
                </a:solidFill>
                <a:latin typeface="Albany" pitchFamily="18"/>
                <a:ea typeface="Andale Sans UI" pitchFamily="2"/>
                <a:cs typeface="Tahoma" pitchFamily="2"/>
              </a:defRPr>
            </a:lvl4pPr>
            <a:lvl5pPr marL="2160000" marR="0" lvl="4"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5pPr>
            <a:lvl6pPr marL="2592000" marR="0" lvl="5"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6pPr>
            <a:lvl7pPr marL="3024000" marR="0" lvl="6"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7pPr>
            <a:lvl8pPr marL="3456000" marR="0" lvl="7"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8pPr>
            <a:lvl9pPr marL="3887999" marR="0" lvl="8"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9pPr>
          </a:lstStyle>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None/>
              <a:tabLst/>
              <a:defRPr/>
            </a:pPr>
            <a:r>
              <a:rPr kumimoji="0" lang="es-ES" sz="1600" b="1" i="0" u="sng" strike="noStrike" kern="1200" cap="none" spc="0" normalizeH="0" baseline="0" noProof="0" dirty="0" err="1" smtClean="0">
                <a:ln>
                  <a:noFill/>
                </a:ln>
                <a:solidFill>
                  <a:srgbClr val="000080"/>
                </a:solidFill>
                <a:effectLst/>
                <a:uLnTx/>
                <a:uFillTx/>
                <a:latin typeface="Albany" pitchFamily="18"/>
                <a:ea typeface="Andale Sans UI" pitchFamily="2"/>
                <a:cs typeface="Tahoma" pitchFamily="2"/>
              </a:rPr>
              <a:t>bamboos</a:t>
            </a:r>
            <a:endParaRPr kumimoji="0" lang="es-ES" sz="1600" b="1" i="0" u="none" strike="noStrike" kern="1200" cap="none" spc="0" normalizeH="0" baseline="0" noProof="0" dirty="0">
              <a:ln>
                <a:noFill/>
              </a:ln>
              <a:solidFill>
                <a:srgbClr val="000080"/>
              </a:solidFill>
              <a:effectLst/>
              <a:uLnTx/>
              <a:uFillTx/>
              <a:latin typeface="Albany" pitchFamily="18"/>
              <a:ea typeface="Andale Sans UI" pitchFamily="2"/>
              <a:cs typeface="Tahoma" pitchFamily="2"/>
            </a:endParaRPr>
          </a:p>
        </p:txBody>
      </p:sp>
      <p:sp>
        <p:nvSpPr>
          <p:cNvPr id="5" name="4 Marcador de texto"/>
          <p:cNvSpPr txBox="1">
            <a:spLocks/>
          </p:cNvSpPr>
          <p:nvPr/>
        </p:nvSpPr>
        <p:spPr>
          <a:xfrm>
            <a:off x="6892277" y="4366444"/>
            <a:ext cx="3678742" cy="902127"/>
          </a:xfrm>
          <a:prstGeom prst="rect">
            <a:avLst/>
          </a:prstGeom>
        </p:spPr>
        <p:txBody>
          <a:bodyPr vert="horz" lIns="91440" tIns="45720" rIns="91440" bIns="45720" rtlCol="0">
            <a:normAutofit/>
          </a:bodyPr>
          <a:lstStyle>
            <a:defPPr marL="432000" marR="0" lvl="0" indent="-324000">
              <a:spcBef>
                <a:spcPts val="0"/>
              </a:spcBef>
              <a:spcAft>
                <a:spcPts val="1417"/>
              </a:spcAft>
              <a:buClr>
                <a:srgbClr val="FF6633"/>
              </a:buClr>
              <a:buSzPct val="45000"/>
              <a:buFont typeface="StarSymbol"/>
              <a:buNone/>
              <a:defRPr lang="es-ES" sz="3200" b="0" i="0" u="none" strike="noStrike">
                <a:ln>
                  <a:noFill/>
                </a:ln>
                <a:solidFill>
                  <a:srgbClr val="000080"/>
                </a:solidFill>
                <a:latin typeface="Albany" pitchFamily="18"/>
                <a:ea typeface="Andale Sans UI" pitchFamily="2"/>
                <a:cs typeface="Tahoma" pitchFamily="2"/>
              </a:defRPr>
            </a:defPPr>
            <a:lvl1pPr marL="432000" marR="0" lvl="0" indent="-324000">
              <a:spcBef>
                <a:spcPts val="0"/>
              </a:spcBef>
              <a:spcAft>
                <a:spcPts val="1417"/>
              </a:spcAft>
              <a:buClr>
                <a:srgbClr val="FF6633"/>
              </a:buClr>
              <a:buSzPct val="45000"/>
              <a:buFont typeface="StarSymbol"/>
              <a:buChar char="●"/>
              <a:defRPr lang="es-ES" sz="3200" b="0" i="0" u="none" strike="noStrike">
                <a:ln>
                  <a:noFill/>
                </a:ln>
                <a:solidFill>
                  <a:srgbClr val="000080"/>
                </a:solidFill>
                <a:latin typeface="Albany" pitchFamily="18"/>
                <a:ea typeface="Andale Sans UI" pitchFamily="2"/>
                <a:cs typeface="Tahoma" pitchFamily="2"/>
              </a:defRPr>
            </a:lvl1pPr>
            <a:lvl2pPr marL="864000" marR="0" lvl="1" indent="-288000">
              <a:spcBef>
                <a:spcPts val="0"/>
              </a:spcBef>
              <a:spcAft>
                <a:spcPts val="1134"/>
              </a:spcAft>
              <a:buClr>
                <a:srgbClr val="FF6633"/>
              </a:buClr>
              <a:buSzPct val="75000"/>
              <a:buFont typeface="StarSymbol"/>
              <a:buChar char="–"/>
              <a:defRPr lang="es-ES" sz="2800" b="0" i="0" u="none" strike="noStrike">
                <a:ln>
                  <a:noFill/>
                </a:ln>
                <a:solidFill>
                  <a:srgbClr val="000080"/>
                </a:solidFill>
                <a:latin typeface="Albany" pitchFamily="18"/>
                <a:ea typeface="Andale Sans UI" pitchFamily="2"/>
                <a:cs typeface="Tahoma" pitchFamily="2"/>
              </a:defRPr>
            </a:lvl2pPr>
            <a:lvl3pPr marL="1296000" marR="0" lvl="2" indent="-216000">
              <a:spcBef>
                <a:spcPts val="0"/>
              </a:spcBef>
              <a:spcAft>
                <a:spcPts val="850"/>
              </a:spcAft>
              <a:buClr>
                <a:srgbClr val="FF6633"/>
              </a:buClr>
              <a:buSzPct val="45000"/>
              <a:buFont typeface="StarSymbol"/>
              <a:buChar char="●"/>
              <a:defRPr lang="es-ES" sz="2400" b="0" i="0" u="none" strike="noStrike">
                <a:ln>
                  <a:noFill/>
                </a:ln>
                <a:solidFill>
                  <a:srgbClr val="000080"/>
                </a:solidFill>
                <a:latin typeface="Albany" pitchFamily="18"/>
                <a:ea typeface="Andale Sans UI" pitchFamily="2"/>
                <a:cs typeface="Tahoma" pitchFamily="2"/>
              </a:defRPr>
            </a:lvl3pPr>
            <a:lvl4pPr marL="1728000" marR="0" lvl="3" indent="-216000">
              <a:spcBef>
                <a:spcPts val="0"/>
              </a:spcBef>
              <a:spcAft>
                <a:spcPts val="567"/>
              </a:spcAft>
              <a:buClr>
                <a:srgbClr val="FF6633"/>
              </a:buClr>
              <a:buSzPct val="75000"/>
              <a:buFont typeface="StarSymbol"/>
              <a:buChar char="–"/>
              <a:defRPr lang="es-ES" sz="2000" b="0" i="0" u="none" strike="noStrike">
                <a:ln>
                  <a:noFill/>
                </a:ln>
                <a:solidFill>
                  <a:srgbClr val="000080"/>
                </a:solidFill>
                <a:latin typeface="Albany" pitchFamily="18"/>
                <a:ea typeface="Andale Sans UI" pitchFamily="2"/>
                <a:cs typeface="Tahoma" pitchFamily="2"/>
              </a:defRPr>
            </a:lvl4pPr>
            <a:lvl5pPr marL="2160000" marR="0" lvl="4"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5pPr>
            <a:lvl6pPr marL="2592000" marR="0" lvl="5"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6pPr>
            <a:lvl7pPr marL="3024000" marR="0" lvl="6"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7pPr>
            <a:lvl8pPr marL="3456000" marR="0" lvl="7"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8pPr>
            <a:lvl9pPr marL="3887999" marR="0" lvl="8"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9pPr>
          </a:lstStyle>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None/>
              <a:tabLst/>
              <a:defRPr/>
            </a:pPr>
            <a:r>
              <a:rPr kumimoji="0" lang="es-ES" sz="1600" b="1" i="0" u="sng" strike="noStrike" kern="1200" cap="none" spc="0" normalizeH="0" baseline="0" noProof="0" dirty="0" smtClean="0">
                <a:ln>
                  <a:noFill/>
                </a:ln>
                <a:solidFill>
                  <a:srgbClr val="000080"/>
                </a:solidFill>
                <a:effectLst/>
                <a:uLnTx/>
                <a:uFillTx/>
                <a:latin typeface="Albany" pitchFamily="18"/>
                <a:ea typeface="Andale Sans UI" pitchFamily="2"/>
                <a:cs typeface="Tahoma" pitchFamily="2"/>
              </a:rPr>
              <a:t>Cora</a:t>
            </a:r>
            <a:r>
              <a:rPr kumimoji="0" lang="es-ES" sz="1600" b="0" i="0" u="none" strike="noStrike" kern="1200" cap="none" spc="0" normalizeH="0" baseline="0" noProof="0" dirty="0" smtClean="0">
                <a:ln>
                  <a:noFill/>
                </a:ln>
                <a:solidFill>
                  <a:srgbClr val="000080"/>
                </a:solidFill>
                <a:effectLst/>
                <a:uLnTx/>
                <a:uFillTx/>
                <a:latin typeface="Albany" pitchFamily="18"/>
                <a:ea typeface="Andale Sans UI" pitchFamily="2"/>
                <a:cs typeface="Tahoma" pitchFamily="2"/>
              </a:rPr>
              <a:t>l</a:t>
            </a:r>
            <a:r>
              <a:rPr lang="es-ES" sz="1600" dirty="0"/>
              <a:t> </a:t>
            </a:r>
            <a:r>
              <a:rPr lang="es-ES" sz="1600" dirty="0" err="1" smtClean="0"/>
              <a:t>reefs</a:t>
            </a:r>
            <a:endParaRPr kumimoji="0" lang="es-ES" sz="1600" b="0" i="0" u="none" strike="noStrike" kern="1200" cap="none" spc="0" normalizeH="0" baseline="0" noProof="0" dirty="0" smtClean="0">
              <a:ln>
                <a:noFill/>
              </a:ln>
              <a:solidFill>
                <a:srgbClr val="000080"/>
              </a:solidFill>
              <a:effectLst/>
              <a:uLnTx/>
              <a:uFillTx/>
              <a:latin typeface="Albany" pitchFamily="18"/>
              <a:ea typeface="Andale Sans UI" pitchFamily="2"/>
              <a:cs typeface="Tahoma" pitchFamily="2"/>
            </a:endParaRPr>
          </a:p>
        </p:txBody>
      </p:sp>
      <p:sp>
        <p:nvSpPr>
          <p:cNvPr id="6" name="5 Marcador de texto"/>
          <p:cNvSpPr txBox="1">
            <a:spLocks/>
          </p:cNvSpPr>
          <p:nvPr/>
        </p:nvSpPr>
        <p:spPr>
          <a:xfrm>
            <a:off x="2354837" y="4366444"/>
            <a:ext cx="3678742" cy="902127"/>
          </a:xfrm>
          <a:prstGeom prst="rect">
            <a:avLst/>
          </a:prstGeom>
        </p:spPr>
        <p:txBody>
          <a:bodyPr vert="horz" lIns="91440" tIns="45720" rIns="91440" bIns="45720" rtlCol="0">
            <a:normAutofit/>
          </a:bodyPr>
          <a:lstStyle>
            <a:defPPr marL="432000" marR="0" lvl="0" indent="-324000">
              <a:spcBef>
                <a:spcPts val="0"/>
              </a:spcBef>
              <a:spcAft>
                <a:spcPts val="1417"/>
              </a:spcAft>
              <a:buClr>
                <a:srgbClr val="FF6633"/>
              </a:buClr>
              <a:buSzPct val="45000"/>
              <a:buFont typeface="StarSymbol"/>
              <a:buNone/>
              <a:defRPr lang="es-ES" sz="3200" b="0" i="0" u="none" strike="noStrike">
                <a:ln>
                  <a:noFill/>
                </a:ln>
                <a:solidFill>
                  <a:srgbClr val="000080"/>
                </a:solidFill>
                <a:latin typeface="Albany" pitchFamily="18"/>
                <a:ea typeface="Andale Sans UI" pitchFamily="2"/>
                <a:cs typeface="Tahoma" pitchFamily="2"/>
              </a:defRPr>
            </a:defPPr>
            <a:lvl1pPr marL="432000" marR="0" lvl="0" indent="-324000">
              <a:spcBef>
                <a:spcPts val="0"/>
              </a:spcBef>
              <a:spcAft>
                <a:spcPts val="1417"/>
              </a:spcAft>
              <a:buClr>
                <a:srgbClr val="FF6633"/>
              </a:buClr>
              <a:buSzPct val="45000"/>
              <a:buFont typeface="StarSymbol"/>
              <a:buChar char="●"/>
              <a:defRPr lang="es-ES" sz="3200" b="0" i="0" u="none" strike="noStrike">
                <a:ln>
                  <a:noFill/>
                </a:ln>
                <a:solidFill>
                  <a:srgbClr val="000080"/>
                </a:solidFill>
                <a:latin typeface="Albany" pitchFamily="18"/>
                <a:ea typeface="Andale Sans UI" pitchFamily="2"/>
                <a:cs typeface="Tahoma" pitchFamily="2"/>
              </a:defRPr>
            </a:lvl1pPr>
            <a:lvl2pPr marL="864000" marR="0" lvl="1" indent="-288000">
              <a:spcBef>
                <a:spcPts val="0"/>
              </a:spcBef>
              <a:spcAft>
                <a:spcPts val="1134"/>
              </a:spcAft>
              <a:buClr>
                <a:srgbClr val="FF6633"/>
              </a:buClr>
              <a:buSzPct val="75000"/>
              <a:buFont typeface="StarSymbol"/>
              <a:buChar char="–"/>
              <a:defRPr lang="es-ES" sz="2800" b="0" i="0" u="none" strike="noStrike">
                <a:ln>
                  <a:noFill/>
                </a:ln>
                <a:solidFill>
                  <a:srgbClr val="000080"/>
                </a:solidFill>
                <a:latin typeface="Albany" pitchFamily="18"/>
                <a:ea typeface="Andale Sans UI" pitchFamily="2"/>
                <a:cs typeface="Tahoma" pitchFamily="2"/>
              </a:defRPr>
            </a:lvl2pPr>
            <a:lvl3pPr marL="1296000" marR="0" lvl="2" indent="-216000">
              <a:spcBef>
                <a:spcPts val="0"/>
              </a:spcBef>
              <a:spcAft>
                <a:spcPts val="850"/>
              </a:spcAft>
              <a:buClr>
                <a:srgbClr val="FF6633"/>
              </a:buClr>
              <a:buSzPct val="45000"/>
              <a:buFont typeface="StarSymbol"/>
              <a:buChar char="●"/>
              <a:defRPr lang="es-ES" sz="2400" b="0" i="0" u="none" strike="noStrike">
                <a:ln>
                  <a:noFill/>
                </a:ln>
                <a:solidFill>
                  <a:srgbClr val="000080"/>
                </a:solidFill>
                <a:latin typeface="Albany" pitchFamily="18"/>
                <a:ea typeface="Andale Sans UI" pitchFamily="2"/>
                <a:cs typeface="Tahoma" pitchFamily="2"/>
              </a:defRPr>
            </a:lvl3pPr>
            <a:lvl4pPr marL="1728000" marR="0" lvl="3" indent="-216000">
              <a:spcBef>
                <a:spcPts val="0"/>
              </a:spcBef>
              <a:spcAft>
                <a:spcPts val="567"/>
              </a:spcAft>
              <a:buClr>
                <a:srgbClr val="FF6633"/>
              </a:buClr>
              <a:buSzPct val="75000"/>
              <a:buFont typeface="StarSymbol"/>
              <a:buChar char="–"/>
              <a:defRPr lang="es-ES" sz="2000" b="0" i="0" u="none" strike="noStrike">
                <a:ln>
                  <a:noFill/>
                </a:ln>
                <a:solidFill>
                  <a:srgbClr val="000080"/>
                </a:solidFill>
                <a:latin typeface="Albany" pitchFamily="18"/>
                <a:ea typeface="Andale Sans UI" pitchFamily="2"/>
                <a:cs typeface="Tahoma" pitchFamily="2"/>
              </a:defRPr>
            </a:lvl4pPr>
            <a:lvl5pPr marL="2160000" marR="0" lvl="4"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5pPr>
            <a:lvl6pPr marL="2592000" marR="0" lvl="5"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6pPr>
            <a:lvl7pPr marL="3024000" marR="0" lvl="6"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7pPr>
            <a:lvl8pPr marL="3456000" marR="0" lvl="7"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8pPr>
            <a:lvl9pPr marL="3887999" marR="0" lvl="8"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9pPr>
          </a:lstStyle>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None/>
              <a:tabLst/>
              <a:defRPr/>
            </a:pPr>
            <a:r>
              <a:rPr kumimoji="0" lang="es-ES" sz="1600" b="1" i="0" u="sng" strike="noStrike" kern="1200" cap="none" spc="0" normalizeH="0" baseline="0" noProof="0" smtClean="0">
                <a:ln>
                  <a:noFill/>
                </a:ln>
                <a:solidFill>
                  <a:srgbClr val="000080"/>
                </a:solidFill>
                <a:effectLst/>
                <a:uLnTx/>
                <a:uFillTx/>
                <a:latin typeface="Albany" pitchFamily="18"/>
                <a:ea typeface="Andale Sans UI" pitchFamily="2"/>
                <a:cs typeface="Tahoma" pitchFamily="2"/>
              </a:rPr>
              <a:t>mangla</a:t>
            </a:r>
            <a:r>
              <a:rPr kumimoji="0" lang="es-ES" sz="1600" b="1" i="0" u="none" strike="noStrike" kern="1200" cap="none" spc="0" normalizeH="0" baseline="0" noProof="0" smtClean="0">
                <a:ln>
                  <a:noFill/>
                </a:ln>
                <a:solidFill>
                  <a:srgbClr val="000080"/>
                </a:solidFill>
                <a:effectLst/>
                <a:uLnTx/>
                <a:uFillTx/>
                <a:latin typeface="Albany" pitchFamily="18"/>
                <a:ea typeface="Andale Sans UI" pitchFamily="2"/>
                <a:cs typeface="Tahoma" pitchFamily="2"/>
              </a:rPr>
              <a:t>r</a:t>
            </a:r>
            <a:endParaRPr kumimoji="0" lang="es-ES" sz="1600" b="1" i="0" u="none" strike="noStrike" kern="1200" cap="none" spc="0" normalizeH="0" baseline="0" noProof="0">
              <a:ln>
                <a:noFill/>
              </a:ln>
              <a:solidFill>
                <a:srgbClr val="000080"/>
              </a:solidFill>
              <a:effectLst/>
              <a:uLnTx/>
              <a:uFillTx/>
              <a:latin typeface="Albany" pitchFamily="18"/>
              <a:ea typeface="Andale Sans UI" pitchFamily="2"/>
              <a:cs typeface="Tahoma" pitchFamily="2"/>
            </a:endParaRPr>
          </a:p>
        </p:txBody>
      </p:sp>
      <p:pic>
        <p:nvPicPr>
          <p:cNvPr id="8" name="7 Imagen"/>
          <p:cNvPicPr>
            <a:picLocks noChangeAspect="1"/>
          </p:cNvPicPr>
          <p:nvPr/>
        </p:nvPicPr>
        <p:blipFill>
          <a:blip r:embed="rId2">
            <a:alphaModFix/>
            <a:lum/>
          </a:blip>
          <a:srcRect/>
          <a:stretch>
            <a:fillRect/>
          </a:stretch>
        </p:blipFill>
        <p:spPr>
          <a:xfrm>
            <a:off x="7934838" y="1679045"/>
            <a:ext cx="2848088" cy="2215180"/>
          </a:xfrm>
          <a:prstGeom prst="rect">
            <a:avLst/>
          </a:prstGeom>
          <a:noFill/>
          <a:ln>
            <a:noFill/>
          </a:ln>
        </p:spPr>
      </p:pic>
      <p:pic>
        <p:nvPicPr>
          <p:cNvPr id="10" name="9 Imagen"/>
          <p:cNvPicPr>
            <a:picLocks noChangeAspect="1"/>
          </p:cNvPicPr>
          <p:nvPr/>
        </p:nvPicPr>
        <p:blipFill>
          <a:blip r:embed="rId3">
            <a:alphaModFix/>
            <a:lum/>
          </a:blip>
          <a:srcRect/>
          <a:stretch>
            <a:fillRect/>
          </a:stretch>
        </p:blipFill>
        <p:spPr>
          <a:xfrm>
            <a:off x="8654837" y="4379044"/>
            <a:ext cx="1898725" cy="2168344"/>
          </a:xfrm>
          <a:prstGeom prst="rect">
            <a:avLst/>
          </a:prstGeom>
          <a:noFill/>
          <a:ln>
            <a:noFill/>
          </a:ln>
        </p:spPr>
      </p:pic>
      <p:pic>
        <p:nvPicPr>
          <p:cNvPr id="11" name="10 Imagen" descr="image (6).jpg"/>
          <p:cNvPicPr>
            <a:picLocks noChangeAspect="1"/>
          </p:cNvPicPr>
          <p:nvPr/>
        </p:nvPicPr>
        <p:blipFill>
          <a:blip r:embed="rId4"/>
          <a:stretch>
            <a:fillRect/>
          </a:stretch>
        </p:blipFill>
        <p:spPr>
          <a:xfrm>
            <a:off x="3544140" y="4060665"/>
            <a:ext cx="3273519" cy="2456675"/>
          </a:xfrm>
          <a:prstGeom prst="rect">
            <a:avLst/>
          </a:prstGeom>
        </p:spPr>
      </p:pic>
      <p:pic>
        <p:nvPicPr>
          <p:cNvPr id="12" name="11 Imagen" descr="image (20).jpg"/>
          <p:cNvPicPr>
            <a:picLocks noChangeAspect="1"/>
          </p:cNvPicPr>
          <p:nvPr/>
        </p:nvPicPr>
        <p:blipFill>
          <a:blip r:embed="rId5"/>
          <a:stretch>
            <a:fillRect/>
          </a:stretch>
        </p:blipFill>
        <p:spPr>
          <a:xfrm>
            <a:off x="3509683" y="1645023"/>
            <a:ext cx="2986647" cy="2241386"/>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2318945" y="315175"/>
            <a:ext cx="9071640" cy="1262160"/>
          </a:xfrm>
          <a:prstGeom prst="rect">
            <a:avLst/>
          </a:prstGeom>
        </p:spPr>
        <p:txBody>
          <a:bodyPr vert="horz" lIns="91440" tIns="45720" rIns="91440" bIns="45720" rtlCol="0" anchor="ctr">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r" defTabSz="914400" rtl="0" eaLnBrk="1" fontAlgn="auto" latinLnBrk="0" hangingPunct="1">
              <a:lnSpc>
                <a:spcPct val="90000"/>
              </a:lnSpc>
              <a:spcBef>
                <a:spcPct val="0"/>
              </a:spcBef>
              <a:spcAft>
                <a:spcPts val="0"/>
              </a:spcAft>
              <a:buClrTx/>
              <a:buSzPct val="45000"/>
              <a:buFont typeface="StarSymbol"/>
              <a:buNone/>
              <a:tabLst/>
              <a:defRPr/>
            </a:pPr>
            <a:r>
              <a:rPr kumimoji="0" lang="es-ES" sz="4000" b="1" i="0" u="none" strike="noStrike" kern="1200" cap="all" spc="0" normalizeH="0" baseline="0" noProof="0" dirty="0" smtClean="0">
                <a:ln>
                  <a:noFill/>
                </a:ln>
                <a:solidFill>
                  <a:schemeClr val="tx2">
                    <a:lumMod val="50000"/>
                  </a:schemeClr>
                </a:solidFill>
                <a:effectLst/>
                <a:uLnTx/>
                <a:uFillTx/>
                <a:latin typeface="+mj-lt"/>
                <a:ea typeface="+mj-ea"/>
                <a:cs typeface="+mj-cs"/>
              </a:rPr>
              <a:t>3.3 </a:t>
            </a:r>
            <a:r>
              <a:rPr kumimoji="0" lang="es-ES" sz="4000" b="1" i="0" u="none" strike="noStrike" kern="1200" cap="all" spc="0" normalizeH="0" baseline="0" noProof="0" dirty="0" smtClean="0">
                <a:ln>
                  <a:noFill/>
                </a:ln>
                <a:solidFill>
                  <a:srgbClr val="7030A0"/>
                </a:solidFill>
                <a:effectLst/>
                <a:uLnTx/>
                <a:uFillTx/>
                <a:latin typeface="+mj-lt"/>
                <a:ea typeface="+mj-ea"/>
                <a:cs typeface="+mj-cs"/>
              </a:rPr>
              <a:t>Fauna </a:t>
            </a:r>
            <a:r>
              <a:rPr lang="es-ES" sz="4000" b="1" cap="all" dirty="0" smtClean="0">
                <a:solidFill>
                  <a:srgbClr val="7030A0"/>
                </a:solidFill>
                <a:latin typeface="+mj-lt"/>
                <a:ea typeface="+mj-ea"/>
                <a:cs typeface="+mj-cs"/>
              </a:rPr>
              <a:t>in</a:t>
            </a:r>
            <a:r>
              <a:rPr kumimoji="0" lang="es-ES" sz="4000" b="1" i="0" u="none" strike="noStrike" kern="1200" cap="all" spc="0" normalizeH="0" baseline="0" noProof="0" dirty="0" smtClean="0">
                <a:ln>
                  <a:noFill/>
                </a:ln>
                <a:solidFill>
                  <a:srgbClr val="7030A0"/>
                </a:solidFill>
                <a:effectLst/>
                <a:uLnTx/>
                <a:uFillTx/>
                <a:latin typeface="+mj-lt"/>
                <a:ea typeface="+mj-ea"/>
                <a:cs typeface="+mj-cs"/>
              </a:rPr>
              <a:t> Guadalupe and Martinica</a:t>
            </a:r>
            <a:endParaRPr kumimoji="0" lang="es-ES" sz="4000" b="1" i="0" u="none" strike="noStrike" kern="1200" cap="all" spc="0" normalizeH="0" baseline="0" noProof="0" dirty="0">
              <a:ln>
                <a:noFill/>
              </a:ln>
              <a:solidFill>
                <a:srgbClr val="7030A0"/>
              </a:solidFill>
              <a:effectLst/>
              <a:uLnTx/>
              <a:uFillTx/>
              <a:latin typeface="+mj-lt"/>
              <a:ea typeface="+mj-ea"/>
              <a:cs typeface="+mj-cs"/>
            </a:endParaRPr>
          </a:p>
        </p:txBody>
      </p:sp>
      <p:sp>
        <p:nvSpPr>
          <p:cNvPr id="3" name="2 Marcador de texto"/>
          <p:cNvSpPr txBox="1">
            <a:spLocks/>
          </p:cNvSpPr>
          <p:nvPr/>
        </p:nvSpPr>
        <p:spPr>
          <a:xfrm>
            <a:off x="2534946" y="1888015"/>
            <a:ext cx="8855640" cy="5997960"/>
          </a:xfrm>
          <a:prstGeom prst="rect">
            <a:avLst/>
          </a:prstGeom>
        </p:spPr>
        <p:txBody>
          <a:bodyPr vert="horz" lIns="91440" tIns="45720" rIns="91440" bIns="45720" rtlCol="0">
            <a:normAutofit/>
          </a:bodyPr>
          <a:lstStyle>
            <a:defPPr marL="432000" marR="0" lvl="0" indent="-324000">
              <a:spcBef>
                <a:spcPts val="0"/>
              </a:spcBef>
              <a:spcAft>
                <a:spcPts val="1417"/>
              </a:spcAft>
              <a:buClr>
                <a:srgbClr val="FF6633"/>
              </a:buClr>
              <a:buSzPct val="45000"/>
              <a:buFont typeface="StarSymbol"/>
              <a:buNone/>
              <a:defRPr lang="es-ES" sz="3200" b="0" i="0" u="none" strike="noStrike">
                <a:ln>
                  <a:noFill/>
                </a:ln>
                <a:solidFill>
                  <a:srgbClr val="000080"/>
                </a:solidFill>
                <a:latin typeface="Albany" pitchFamily="18"/>
                <a:ea typeface="Andale Sans UI" pitchFamily="2"/>
                <a:cs typeface="Tahoma" pitchFamily="2"/>
              </a:defRPr>
            </a:defPPr>
            <a:lvl1pPr marL="432000" marR="0" lvl="0" indent="-324000">
              <a:spcBef>
                <a:spcPts val="0"/>
              </a:spcBef>
              <a:spcAft>
                <a:spcPts val="1417"/>
              </a:spcAft>
              <a:buClr>
                <a:srgbClr val="FF6633"/>
              </a:buClr>
              <a:buSzPct val="45000"/>
              <a:buFont typeface="StarSymbol"/>
              <a:buChar char="●"/>
              <a:defRPr lang="es-ES" sz="3200" b="0" i="0" u="none" strike="noStrike">
                <a:ln>
                  <a:noFill/>
                </a:ln>
                <a:solidFill>
                  <a:srgbClr val="000080"/>
                </a:solidFill>
                <a:latin typeface="Albany" pitchFamily="18"/>
                <a:ea typeface="Andale Sans UI" pitchFamily="2"/>
                <a:cs typeface="Tahoma" pitchFamily="2"/>
              </a:defRPr>
            </a:lvl1pPr>
            <a:lvl2pPr marL="864000" marR="0" lvl="1" indent="-288000">
              <a:spcBef>
                <a:spcPts val="0"/>
              </a:spcBef>
              <a:spcAft>
                <a:spcPts val="1134"/>
              </a:spcAft>
              <a:buClr>
                <a:srgbClr val="FF6633"/>
              </a:buClr>
              <a:buSzPct val="75000"/>
              <a:buFont typeface="StarSymbol"/>
              <a:buChar char="–"/>
              <a:defRPr lang="es-ES" sz="2800" b="0" i="0" u="none" strike="noStrike">
                <a:ln>
                  <a:noFill/>
                </a:ln>
                <a:solidFill>
                  <a:srgbClr val="000080"/>
                </a:solidFill>
                <a:latin typeface="Albany" pitchFamily="18"/>
                <a:ea typeface="Andale Sans UI" pitchFamily="2"/>
                <a:cs typeface="Tahoma" pitchFamily="2"/>
              </a:defRPr>
            </a:lvl2pPr>
            <a:lvl3pPr marL="1296000" marR="0" lvl="2" indent="-216000">
              <a:spcBef>
                <a:spcPts val="0"/>
              </a:spcBef>
              <a:spcAft>
                <a:spcPts val="850"/>
              </a:spcAft>
              <a:buClr>
                <a:srgbClr val="FF6633"/>
              </a:buClr>
              <a:buSzPct val="45000"/>
              <a:buFont typeface="StarSymbol"/>
              <a:buChar char="●"/>
              <a:defRPr lang="es-ES" sz="2400" b="0" i="0" u="none" strike="noStrike">
                <a:ln>
                  <a:noFill/>
                </a:ln>
                <a:solidFill>
                  <a:srgbClr val="000080"/>
                </a:solidFill>
                <a:latin typeface="Albany" pitchFamily="18"/>
                <a:ea typeface="Andale Sans UI" pitchFamily="2"/>
                <a:cs typeface="Tahoma" pitchFamily="2"/>
              </a:defRPr>
            </a:lvl3pPr>
            <a:lvl4pPr marL="1728000" marR="0" lvl="3" indent="-216000">
              <a:spcBef>
                <a:spcPts val="0"/>
              </a:spcBef>
              <a:spcAft>
                <a:spcPts val="567"/>
              </a:spcAft>
              <a:buClr>
                <a:srgbClr val="FF6633"/>
              </a:buClr>
              <a:buSzPct val="75000"/>
              <a:buFont typeface="StarSymbol"/>
              <a:buChar char="–"/>
              <a:defRPr lang="es-ES" sz="2000" b="0" i="0" u="none" strike="noStrike">
                <a:ln>
                  <a:noFill/>
                </a:ln>
                <a:solidFill>
                  <a:srgbClr val="000080"/>
                </a:solidFill>
                <a:latin typeface="Albany" pitchFamily="18"/>
                <a:ea typeface="Andale Sans UI" pitchFamily="2"/>
                <a:cs typeface="Tahoma" pitchFamily="2"/>
              </a:defRPr>
            </a:lvl4pPr>
            <a:lvl5pPr marL="2160000" marR="0" lvl="4"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5pPr>
            <a:lvl6pPr marL="2592000" marR="0" lvl="5"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6pPr>
            <a:lvl7pPr marL="3024000" marR="0" lvl="6"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7pPr>
            <a:lvl8pPr marL="3456000" marR="0" lvl="7"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8pPr>
            <a:lvl9pPr marL="3887999" marR="0" lvl="8"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9pPr>
          </a:lstStyle>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r>
              <a:rPr lang="es-ES" noProof="0" dirty="0" smtClean="0">
                <a:solidFill>
                  <a:schemeClr val="tx1"/>
                </a:solidFill>
              </a:rPr>
              <a:t>Wild </a:t>
            </a:r>
            <a:r>
              <a:rPr lang="es-ES" noProof="0" dirty="0" err="1" smtClean="0">
                <a:solidFill>
                  <a:schemeClr val="tx1"/>
                </a:solidFill>
              </a:rPr>
              <a:t>animals</a:t>
            </a:r>
            <a:endParaRPr kumimoji="0" lang="es-ES" sz="3200" b="0" i="0" u="none" strike="noStrike" kern="1200" cap="none" spc="0" normalizeH="0" baseline="0" noProof="0" dirty="0" smtClean="0">
              <a:ln>
                <a:noFill/>
              </a:ln>
              <a:solidFill>
                <a:schemeClr val="tx1"/>
              </a:solidFill>
              <a:effectLst/>
              <a:uLnTx/>
              <a:uFillTx/>
              <a:latin typeface="Albany" pitchFamily="18"/>
              <a:ea typeface="Andale Sans UI" pitchFamily="2"/>
              <a:cs typeface="Tahoma" pitchFamily="2"/>
            </a:endParaRPr>
          </a:p>
          <a:p>
            <a:pPr lvl="0" defTabSz="914400">
              <a:lnSpc>
                <a:spcPct val="90000"/>
              </a:lnSpc>
              <a:defRPr/>
            </a:pPr>
            <a:r>
              <a:rPr lang="es-ES" dirty="0" smtClean="0">
                <a:solidFill>
                  <a:schemeClr val="tx1"/>
                </a:solidFill>
              </a:rPr>
              <a:t>No </a:t>
            </a:r>
            <a:r>
              <a:rPr lang="es-ES" dirty="0" err="1" smtClean="0">
                <a:solidFill>
                  <a:schemeClr val="tx1"/>
                </a:solidFill>
              </a:rPr>
              <a:t>dangerous</a:t>
            </a:r>
            <a:r>
              <a:rPr lang="es-ES" dirty="0" smtClean="0">
                <a:solidFill>
                  <a:schemeClr val="tx1"/>
                </a:solidFill>
              </a:rPr>
              <a:t> </a:t>
            </a:r>
            <a:r>
              <a:rPr lang="es-ES" dirty="0" err="1" smtClean="0">
                <a:solidFill>
                  <a:schemeClr val="tx1"/>
                </a:solidFill>
              </a:rPr>
              <a:t>species</a:t>
            </a:r>
            <a:r>
              <a:rPr lang="es-ES" dirty="0" smtClean="0">
                <a:solidFill>
                  <a:schemeClr val="tx1"/>
                </a:solidFill>
              </a:rPr>
              <a:t> </a:t>
            </a:r>
            <a:r>
              <a:rPr lang="es-ES" dirty="0" err="1" smtClean="0">
                <a:solidFill>
                  <a:schemeClr val="tx1"/>
                </a:solidFill>
              </a:rPr>
              <a:t>live</a:t>
            </a:r>
            <a:endParaRPr lang="es-ES" dirty="0" smtClean="0">
              <a:solidFill>
                <a:schemeClr val="tx1"/>
              </a:solidFill>
            </a:endParaRPr>
          </a:p>
          <a:p>
            <a:pPr lvl="0" defTabSz="914400">
              <a:lnSpc>
                <a:spcPct val="90000"/>
              </a:lnSpc>
              <a:defRPr/>
            </a:pPr>
            <a:r>
              <a:rPr lang="en-US" dirty="0" smtClean="0">
                <a:solidFill>
                  <a:schemeClr val="tx1"/>
                </a:solidFill>
              </a:rPr>
              <a:t>Raccoon is the symbol of the National Park</a:t>
            </a:r>
          </a:p>
          <a:p>
            <a:pPr lvl="0" defTabSz="914400">
              <a:lnSpc>
                <a:spcPct val="90000"/>
              </a:lnSpc>
              <a:defRPr/>
            </a:pPr>
            <a:r>
              <a:rPr lang="en-US" dirty="0" smtClean="0">
                <a:solidFill>
                  <a:schemeClr val="tx1"/>
                </a:solidFill>
              </a:rPr>
              <a:t>Different types of birds like the woodpecker, Blackbird or thrush</a:t>
            </a:r>
          </a:p>
          <a:p>
            <a:pPr lvl="0" defTabSz="914400">
              <a:lnSpc>
                <a:spcPct val="90000"/>
              </a:lnSpc>
              <a:defRPr/>
            </a:pPr>
            <a:r>
              <a:rPr lang="en-US" dirty="0" smtClean="0">
                <a:solidFill>
                  <a:schemeClr val="tx1"/>
                </a:solidFill>
              </a:rPr>
              <a:t>Most outstanding birds: pelican, </a:t>
            </a:r>
          </a:p>
          <a:p>
            <a:pPr lvl="0" defTabSz="914400">
              <a:lnSpc>
                <a:spcPct val="90000"/>
              </a:lnSpc>
              <a:buNone/>
              <a:defRPr/>
            </a:pPr>
            <a:r>
              <a:rPr lang="en-US" dirty="0" err="1" smtClean="0">
                <a:solidFill>
                  <a:schemeClr val="tx1"/>
                </a:solidFill>
              </a:rPr>
              <a:t>ciberon</a:t>
            </a:r>
            <a:r>
              <a:rPr lang="en-US" dirty="0" smtClean="0">
                <a:solidFill>
                  <a:schemeClr val="tx1"/>
                </a:solidFill>
              </a:rPr>
              <a:t> and </a:t>
            </a:r>
            <a:r>
              <a:rPr lang="en-US" dirty="0" err="1" smtClean="0">
                <a:solidFill>
                  <a:schemeClr val="tx1"/>
                </a:solidFill>
              </a:rPr>
              <a:t>malfini</a:t>
            </a:r>
            <a:endParaRPr lang="en-US" dirty="0" smtClean="0">
              <a:solidFill>
                <a:schemeClr val="tx1"/>
              </a:solidFill>
            </a:endParaRPr>
          </a:p>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endParaRPr kumimoji="0" lang="es-ES" sz="3200" b="0" i="0" u="none" strike="noStrike" kern="1200" cap="none" spc="0" normalizeH="0" baseline="0" noProof="0" dirty="0">
              <a:ln>
                <a:noFill/>
              </a:ln>
              <a:solidFill>
                <a:srgbClr val="000080"/>
              </a:solidFill>
              <a:effectLst/>
              <a:uLnTx/>
              <a:uFillTx/>
              <a:latin typeface="Albany" pitchFamily="18"/>
              <a:ea typeface="Andale Sans UI" pitchFamily="2"/>
              <a:cs typeface="Tahoma" pitchFamily="2"/>
            </a:endParaRPr>
          </a:p>
        </p:txBody>
      </p:sp>
      <p:sp>
        <p:nvSpPr>
          <p:cNvPr id="4" name="3 CuadroTexto"/>
          <p:cNvSpPr txBox="1"/>
          <p:nvPr/>
        </p:nvSpPr>
        <p:spPr>
          <a:xfrm>
            <a:off x="2568426" y="3604855"/>
            <a:ext cx="8562599" cy="347040"/>
          </a:xfrm>
          <a:prstGeom prst="rect">
            <a:avLst/>
          </a:prstGeom>
          <a:noFill/>
          <a:ln>
            <a:noFill/>
          </a:ln>
        </p:spPr>
        <p:txBody>
          <a:bodyPr vert="horz" lIns="90000" tIns="45000" rIns="90000" bIns="4500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s-ES" sz="1800" b="0" i="0" u="none" strike="noStrike" kern="1200">
                <a:ln>
                  <a:noFill/>
                </a:ln>
                <a:latin typeface="Arial" pitchFamily="18"/>
                <a:ea typeface="Microsoft YaHei" pitchFamily="2"/>
                <a:cs typeface="Mangal" pitchFamily="2"/>
              </a:rPr>
              <a:t> </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182872" y="307914"/>
            <a:ext cx="9071640" cy="646331"/>
          </a:xfrm>
          <a:prstGeom prst="rect">
            <a:avLst/>
          </a:prstGeom>
        </p:spPr>
        <p:txBody>
          <a:bodyPr vert="horz" lIns="91440" tIns="45720" rIns="91440" bIns="45720" rtlCol="0"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r" defTabSz="914400" rtl="0" eaLnBrk="1" fontAlgn="auto" latinLnBrk="0" hangingPunct="1">
              <a:lnSpc>
                <a:spcPct val="90000"/>
              </a:lnSpc>
              <a:spcBef>
                <a:spcPct val="0"/>
              </a:spcBef>
              <a:spcAft>
                <a:spcPts val="0"/>
              </a:spcAft>
              <a:buClrTx/>
              <a:buSzPct val="45000"/>
              <a:buFont typeface="StarSymbol"/>
              <a:buNone/>
              <a:tabLst/>
              <a:defRPr/>
            </a:pPr>
            <a:r>
              <a:rPr kumimoji="0" lang="es-ES" sz="4000" b="1" i="0" u="none" strike="noStrike" kern="1200" cap="all" spc="0" normalizeH="0" baseline="0" noProof="0" dirty="0" smtClean="0">
                <a:ln>
                  <a:noFill/>
                </a:ln>
                <a:solidFill>
                  <a:schemeClr val="tx2">
                    <a:lumMod val="50000"/>
                  </a:schemeClr>
                </a:solidFill>
                <a:effectLst/>
                <a:uLnTx/>
                <a:uFillTx/>
                <a:latin typeface="+mj-lt"/>
                <a:ea typeface="+mj-ea"/>
                <a:cs typeface="+mj-cs"/>
              </a:rPr>
              <a:t>3.4</a:t>
            </a:r>
            <a:r>
              <a:rPr kumimoji="0" lang="es-ES" sz="4000" b="1" i="0" u="none" strike="noStrike" kern="1200" cap="all" spc="0" normalizeH="0" baseline="0" noProof="0" dirty="0" smtClean="0">
                <a:ln>
                  <a:noFill/>
                </a:ln>
                <a:solidFill>
                  <a:srgbClr val="FFC000"/>
                </a:solidFill>
                <a:effectLst/>
                <a:uLnTx/>
                <a:uFillTx/>
                <a:latin typeface="+mj-lt"/>
                <a:ea typeface="+mj-ea"/>
                <a:cs typeface="+mj-cs"/>
              </a:rPr>
              <a:t> </a:t>
            </a:r>
            <a:r>
              <a:rPr kumimoji="0" lang="es-ES" sz="4000" b="1" i="0" u="none" strike="noStrike" kern="1200" cap="all" spc="0" normalizeH="0" baseline="0" noProof="0" dirty="0" err="1" smtClean="0">
                <a:ln>
                  <a:noFill/>
                </a:ln>
                <a:solidFill>
                  <a:srgbClr val="FFC000"/>
                </a:solidFill>
                <a:effectLst/>
                <a:uLnTx/>
                <a:uFillTx/>
                <a:latin typeface="+mj-lt"/>
                <a:ea typeface="+mj-ea"/>
                <a:cs typeface="+mj-cs"/>
              </a:rPr>
              <a:t>photos</a:t>
            </a:r>
            <a:r>
              <a:rPr kumimoji="0" lang="es-ES" sz="4000" b="1" i="0" u="none" strike="noStrike" kern="1200" cap="all" spc="0" normalizeH="0" baseline="0" noProof="0" dirty="0" smtClean="0">
                <a:ln>
                  <a:noFill/>
                </a:ln>
                <a:solidFill>
                  <a:srgbClr val="FFC000"/>
                </a:solidFill>
                <a:effectLst/>
                <a:uLnTx/>
                <a:uFillTx/>
                <a:latin typeface="+mj-lt"/>
                <a:ea typeface="+mj-ea"/>
                <a:cs typeface="+mj-cs"/>
              </a:rPr>
              <a:t> of Fauna</a:t>
            </a:r>
            <a:endParaRPr kumimoji="0" lang="es-ES" sz="4000" b="1" i="0" u="none" strike="noStrike" kern="1200" cap="all" spc="0" normalizeH="0" baseline="0" noProof="0" dirty="0">
              <a:ln>
                <a:noFill/>
              </a:ln>
              <a:solidFill>
                <a:srgbClr val="FFC000"/>
              </a:solidFill>
              <a:effectLst/>
              <a:uLnTx/>
              <a:uFillTx/>
              <a:latin typeface="+mj-lt"/>
              <a:ea typeface="+mj-ea"/>
              <a:cs typeface="+mj-cs"/>
            </a:endParaRPr>
          </a:p>
        </p:txBody>
      </p:sp>
      <p:sp>
        <p:nvSpPr>
          <p:cNvPr id="3" name="2 Marcador de texto"/>
          <p:cNvSpPr txBox="1">
            <a:spLocks/>
          </p:cNvSpPr>
          <p:nvPr/>
        </p:nvSpPr>
        <p:spPr>
          <a:xfrm>
            <a:off x="1398873" y="1678680"/>
            <a:ext cx="4321080" cy="2454119"/>
          </a:xfrm>
          <a:prstGeom prst="rect">
            <a:avLst/>
          </a:prstGeom>
        </p:spPr>
        <p:txBody>
          <a:bodyPr vert="horz" lIns="91440" tIns="45720" rIns="91440" bIns="45720" rtlCol="0">
            <a:normAutofit/>
          </a:bodyPr>
          <a:lstStyle>
            <a:defPPr marL="432000" marR="0" lvl="0" indent="-324000">
              <a:spcBef>
                <a:spcPts val="0"/>
              </a:spcBef>
              <a:spcAft>
                <a:spcPts val="1417"/>
              </a:spcAft>
              <a:buClr>
                <a:srgbClr val="FF6633"/>
              </a:buClr>
              <a:buSzPct val="45000"/>
              <a:buFont typeface="StarSymbol"/>
              <a:buNone/>
              <a:defRPr lang="es-ES" sz="3200" b="0" i="0" u="none" strike="noStrike">
                <a:ln>
                  <a:noFill/>
                </a:ln>
                <a:solidFill>
                  <a:srgbClr val="000080"/>
                </a:solidFill>
                <a:latin typeface="Albany" pitchFamily="18"/>
                <a:ea typeface="Andale Sans UI" pitchFamily="2"/>
                <a:cs typeface="Tahoma" pitchFamily="2"/>
              </a:defRPr>
            </a:defPPr>
            <a:lvl1pPr marL="432000" marR="0" lvl="0" indent="-324000">
              <a:spcBef>
                <a:spcPts val="0"/>
              </a:spcBef>
              <a:spcAft>
                <a:spcPts val="1417"/>
              </a:spcAft>
              <a:buClr>
                <a:srgbClr val="FF6633"/>
              </a:buClr>
              <a:buSzPct val="45000"/>
              <a:buFont typeface="StarSymbol"/>
              <a:buChar char="●"/>
              <a:defRPr lang="es-ES" sz="3200" b="0" i="0" u="none" strike="noStrike">
                <a:ln>
                  <a:noFill/>
                </a:ln>
                <a:solidFill>
                  <a:srgbClr val="000080"/>
                </a:solidFill>
                <a:latin typeface="Albany" pitchFamily="18"/>
                <a:ea typeface="Andale Sans UI" pitchFamily="2"/>
                <a:cs typeface="Tahoma" pitchFamily="2"/>
              </a:defRPr>
            </a:lvl1pPr>
            <a:lvl2pPr marL="864000" marR="0" lvl="1" indent="-288000">
              <a:spcBef>
                <a:spcPts val="0"/>
              </a:spcBef>
              <a:spcAft>
                <a:spcPts val="1134"/>
              </a:spcAft>
              <a:buClr>
                <a:srgbClr val="FF6633"/>
              </a:buClr>
              <a:buSzPct val="75000"/>
              <a:buFont typeface="StarSymbol"/>
              <a:buChar char="–"/>
              <a:defRPr lang="es-ES" sz="2800" b="0" i="0" u="none" strike="noStrike">
                <a:ln>
                  <a:noFill/>
                </a:ln>
                <a:solidFill>
                  <a:srgbClr val="000080"/>
                </a:solidFill>
                <a:latin typeface="Albany" pitchFamily="18"/>
                <a:ea typeface="Andale Sans UI" pitchFamily="2"/>
                <a:cs typeface="Tahoma" pitchFamily="2"/>
              </a:defRPr>
            </a:lvl2pPr>
            <a:lvl3pPr marL="1296000" marR="0" lvl="2" indent="-216000">
              <a:spcBef>
                <a:spcPts val="0"/>
              </a:spcBef>
              <a:spcAft>
                <a:spcPts val="850"/>
              </a:spcAft>
              <a:buClr>
                <a:srgbClr val="FF6633"/>
              </a:buClr>
              <a:buSzPct val="45000"/>
              <a:buFont typeface="StarSymbol"/>
              <a:buChar char="●"/>
              <a:defRPr lang="es-ES" sz="2400" b="0" i="0" u="none" strike="noStrike">
                <a:ln>
                  <a:noFill/>
                </a:ln>
                <a:solidFill>
                  <a:srgbClr val="000080"/>
                </a:solidFill>
                <a:latin typeface="Albany" pitchFamily="18"/>
                <a:ea typeface="Andale Sans UI" pitchFamily="2"/>
                <a:cs typeface="Tahoma" pitchFamily="2"/>
              </a:defRPr>
            </a:lvl3pPr>
            <a:lvl4pPr marL="1728000" marR="0" lvl="3" indent="-216000">
              <a:spcBef>
                <a:spcPts val="0"/>
              </a:spcBef>
              <a:spcAft>
                <a:spcPts val="567"/>
              </a:spcAft>
              <a:buClr>
                <a:srgbClr val="FF6633"/>
              </a:buClr>
              <a:buSzPct val="75000"/>
              <a:buFont typeface="StarSymbol"/>
              <a:buChar char="–"/>
              <a:defRPr lang="es-ES" sz="2000" b="0" i="0" u="none" strike="noStrike">
                <a:ln>
                  <a:noFill/>
                </a:ln>
                <a:solidFill>
                  <a:srgbClr val="000080"/>
                </a:solidFill>
                <a:latin typeface="Albany" pitchFamily="18"/>
                <a:ea typeface="Andale Sans UI" pitchFamily="2"/>
                <a:cs typeface="Tahoma" pitchFamily="2"/>
              </a:defRPr>
            </a:lvl4pPr>
            <a:lvl5pPr marL="2160000" marR="0" lvl="4"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5pPr>
            <a:lvl6pPr marL="2592000" marR="0" lvl="5"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6pPr>
            <a:lvl7pPr marL="3024000" marR="0" lvl="6"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7pPr>
            <a:lvl8pPr marL="3456000" marR="0" lvl="7"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8pPr>
            <a:lvl9pPr marL="3887999" marR="0" lvl="8"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9pPr>
          </a:lstStyle>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r>
              <a:rPr kumimoji="0" lang="es-ES" sz="1400" b="1" i="0" u="sng" strike="noStrike" kern="1200" cap="none" spc="0" normalizeH="0" baseline="0" noProof="0" dirty="0" err="1" smtClean="0">
                <a:ln>
                  <a:noFill/>
                </a:ln>
                <a:solidFill>
                  <a:srgbClr val="000080"/>
                </a:solidFill>
                <a:effectLst/>
                <a:uLnTx/>
                <a:uFillTx/>
                <a:latin typeface="Albany" pitchFamily="18"/>
                <a:ea typeface="Andale Sans UI" pitchFamily="2"/>
                <a:cs typeface="Tahoma" pitchFamily="2"/>
              </a:rPr>
              <a:t>Pelican</a:t>
            </a:r>
            <a:endParaRPr kumimoji="0" lang="es-ES" sz="1400" b="1" i="0" u="sng" strike="noStrike" kern="1200" cap="none" spc="0" normalizeH="0" baseline="0" noProof="0" dirty="0">
              <a:ln>
                <a:noFill/>
              </a:ln>
              <a:solidFill>
                <a:srgbClr val="000080"/>
              </a:solidFill>
              <a:effectLst/>
              <a:uLnTx/>
              <a:uFillTx/>
              <a:latin typeface="Albany" pitchFamily="18"/>
              <a:ea typeface="Andale Sans UI" pitchFamily="2"/>
              <a:cs typeface="Tahoma" pitchFamily="2"/>
            </a:endParaRPr>
          </a:p>
        </p:txBody>
      </p:sp>
      <p:sp>
        <p:nvSpPr>
          <p:cNvPr id="4" name="3 Marcador de texto"/>
          <p:cNvSpPr txBox="1">
            <a:spLocks/>
          </p:cNvSpPr>
          <p:nvPr/>
        </p:nvSpPr>
        <p:spPr>
          <a:xfrm>
            <a:off x="5936313" y="1678680"/>
            <a:ext cx="4321080" cy="2454119"/>
          </a:xfrm>
          <a:prstGeom prst="rect">
            <a:avLst/>
          </a:prstGeom>
        </p:spPr>
        <p:txBody>
          <a:bodyPr vert="horz" lIns="91440" tIns="45720" rIns="91440" bIns="45720" rtlCol="0">
            <a:normAutofit/>
          </a:bodyPr>
          <a:lstStyle>
            <a:defPPr marL="432000" marR="0" lvl="0" indent="-324000">
              <a:spcBef>
                <a:spcPts val="0"/>
              </a:spcBef>
              <a:spcAft>
                <a:spcPts val="1417"/>
              </a:spcAft>
              <a:buClr>
                <a:srgbClr val="FF6633"/>
              </a:buClr>
              <a:buSzPct val="45000"/>
              <a:buFont typeface="StarSymbol"/>
              <a:buNone/>
              <a:defRPr lang="es-ES" sz="3200" b="0" i="0" u="none" strike="noStrike">
                <a:ln>
                  <a:noFill/>
                </a:ln>
                <a:solidFill>
                  <a:srgbClr val="000080"/>
                </a:solidFill>
                <a:latin typeface="Albany" pitchFamily="18"/>
                <a:ea typeface="Andale Sans UI" pitchFamily="2"/>
                <a:cs typeface="Tahoma" pitchFamily="2"/>
              </a:defRPr>
            </a:defPPr>
            <a:lvl1pPr marL="432000" marR="0" lvl="0" indent="-324000">
              <a:spcBef>
                <a:spcPts val="0"/>
              </a:spcBef>
              <a:spcAft>
                <a:spcPts val="1417"/>
              </a:spcAft>
              <a:buClr>
                <a:srgbClr val="FF6633"/>
              </a:buClr>
              <a:buSzPct val="45000"/>
              <a:buFont typeface="StarSymbol"/>
              <a:buChar char="●"/>
              <a:defRPr lang="es-ES" sz="3200" b="0" i="0" u="none" strike="noStrike">
                <a:ln>
                  <a:noFill/>
                </a:ln>
                <a:solidFill>
                  <a:srgbClr val="000080"/>
                </a:solidFill>
                <a:latin typeface="Albany" pitchFamily="18"/>
                <a:ea typeface="Andale Sans UI" pitchFamily="2"/>
                <a:cs typeface="Tahoma" pitchFamily="2"/>
              </a:defRPr>
            </a:lvl1pPr>
            <a:lvl2pPr marL="864000" marR="0" lvl="1" indent="-288000">
              <a:spcBef>
                <a:spcPts val="0"/>
              </a:spcBef>
              <a:spcAft>
                <a:spcPts val="1134"/>
              </a:spcAft>
              <a:buClr>
                <a:srgbClr val="FF6633"/>
              </a:buClr>
              <a:buSzPct val="75000"/>
              <a:buFont typeface="StarSymbol"/>
              <a:buChar char="–"/>
              <a:defRPr lang="es-ES" sz="2800" b="0" i="0" u="none" strike="noStrike">
                <a:ln>
                  <a:noFill/>
                </a:ln>
                <a:solidFill>
                  <a:srgbClr val="000080"/>
                </a:solidFill>
                <a:latin typeface="Albany" pitchFamily="18"/>
                <a:ea typeface="Andale Sans UI" pitchFamily="2"/>
                <a:cs typeface="Tahoma" pitchFamily="2"/>
              </a:defRPr>
            </a:lvl2pPr>
            <a:lvl3pPr marL="1296000" marR="0" lvl="2" indent="-216000">
              <a:spcBef>
                <a:spcPts val="0"/>
              </a:spcBef>
              <a:spcAft>
                <a:spcPts val="850"/>
              </a:spcAft>
              <a:buClr>
                <a:srgbClr val="FF6633"/>
              </a:buClr>
              <a:buSzPct val="45000"/>
              <a:buFont typeface="StarSymbol"/>
              <a:buChar char="●"/>
              <a:defRPr lang="es-ES" sz="2400" b="0" i="0" u="none" strike="noStrike">
                <a:ln>
                  <a:noFill/>
                </a:ln>
                <a:solidFill>
                  <a:srgbClr val="000080"/>
                </a:solidFill>
                <a:latin typeface="Albany" pitchFamily="18"/>
                <a:ea typeface="Andale Sans UI" pitchFamily="2"/>
                <a:cs typeface="Tahoma" pitchFamily="2"/>
              </a:defRPr>
            </a:lvl3pPr>
            <a:lvl4pPr marL="1728000" marR="0" lvl="3" indent="-216000">
              <a:spcBef>
                <a:spcPts val="0"/>
              </a:spcBef>
              <a:spcAft>
                <a:spcPts val="567"/>
              </a:spcAft>
              <a:buClr>
                <a:srgbClr val="FF6633"/>
              </a:buClr>
              <a:buSzPct val="75000"/>
              <a:buFont typeface="StarSymbol"/>
              <a:buChar char="–"/>
              <a:defRPr lang="es-ES" sz="2000" b="0" i="0" u="none" strike="noStrike">
                <a:ln>
                  <a:noFill/>
                </a:ln>
                <a:solidFill>
                  <a:srgbClr val="000080"/>
                </a:solidFill>
                <a:latin typeface="Albany" pitchFamily="18"/>
                <a:ea typeface="Andale Sans UI" pitchFamily="2"/>
                <a:cs typeface="Tahoma" pitchFamily="2"/>
              </a:defRPr>
            </a:lvl4pPr>
            <a:lvl5pPr marL="2160000" marR="0" lvl="4"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5pPr>
            <a:lvl6pPr marL="2592000" marR="0" lvl="5"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6pPr>
            <a:lvl7pPr marL="3024000" marR="0" lvl="6"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7pPr>
            <a:lvl8pPr marL="3456000" marR="0" lvl="7"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8pPr>
            <a:lvl9pPr marL="3887999" marR="0" lvl="8"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9pPr>
          </a:lstStyle>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r>
              <a:rPr kumimoji="0" lang="es-ES" sz="1400" b="1" i="0" u="sng" strike="noStrike" kern="1200" cap="none" spc="0" normalizeH="0" baseline="0" noProof="0" smtClean="0">
                <a:ln>
                  <a:noFill/>
                </a:ln>
                <a:solidFill>
                  <a:srgbClr val="000080"/>
                </a:solidFill>
                <a:effectLst/>
                <a:uLnTx/>
                <a:uFillTx/>
                <a:latin typeface="Albany" pitchFamily="18"/>
                <a:ea typeface="Andale Sans UI" pitchFamily="2"/>
                <a:cs typeface="Tahoma" pitchFamily="2"/>
              </a:rPr>
              <a:t>Raccoon</a:t>
            </a:r>
            <a:endParaRPr kumimoji="0" lang="es-ES" sz="1400" b="1" i="0" u="sng" strike="noStrike" kern="1200" cap="none" spc="0" normalizeH="0" baseline="0" noProof="0">
              <a:ln>
                <a:noFill/>
              </a:ln>
              <a:solidFill>
                <a:srgbClr val="000080"/>
              </a:solidFill>
              <a:effectLst/>
              <a:uLnTx/>
              <a:uFillTx/>
              <a:latin typeface="Albany" pitchFamily="18"/>
              <a:ea typeface="Andale Sans UI" pitchFamily="2"/>
              <a:cs typeface="Tahoma" pitchFamily="2"/>
            </a:endParaRPr>
          </a:p>
        </p:txBody>
      </p:sp>
      <p:sp>
        <p:nvSpPr>
          <p:cNvPr id="5" name="4 Marcador de texto"/>
          <p:cNvSpPr txBox="1">
            <a:spLocks/>
          </p:cNvSpPr>
          <p:nvPr/>
        </p:nvSpPr>
        <p:spPr>
          <a:xfrm>
            <a:off x="5936313" y="4366080"/>
            <a:ext cx="4321080" cy="2454119"/>
          </a:xfrm>
          <a:prstGeom prst="rect">
            <a:avLst/>
          </a:prstGeom>
        </p:spPr>
        <p:txBody>
          <a:bodyPr vert="horz" lIns="91440" tIns="45720" rIns="91440" bIns="45720" rtlCol="0">
            <a:normAutofit/>
          </a:bodyPr>
          <a:lstStyle>
            <a:defPPr marL="432000" marR="0" lvl="0" indent="-324000">
              <a:spcBef>
                <a:spcPts val="0"/>
              </a:spcBef>
              <a:spcAft>
                <a:spcPts val="1417"/>
              </a:spcAft>
              <a:buClr>
                <a:srgbClr val="FF6633"/>
              </a:buClr>
              <a:buSzPct val="45000"/>
              <a:buFont typeface="StarSymbol"/>
              <a:buNone/>
              <a:defRPr lang="es-ES" sz="3200" b="0" i="0" u="none" strike="noStrike">
                <a:ln>
                  <a:noFill/>
                </a:ln>
                <a:solidFill>
                  <a:srgbClr val="000080"/>
                </a:solidFill>
                <a:latin typeface="Albany" pitchFamily="18"/>
                <a:ea typeface="Andale Sans UI" pitchFamily="2"/>
                <a:cs typeface="Tahoma" pitchFamily="2"/>
              </a:defRPr>
            </a:defPPr>
            <a:lvl1pPr marL="432000" marR="0" lvl="0" indent="-324000">
              <a:spcBef>
                <a:spcPts val="0"/>
              </a:spcBef>
              <a:spcAft>
                <a:spcPts val="1417"/>
              </a:spcAft>
              <a:buClr>
                <a:srgbClr val="FF6633"/>
              </a:buClr>
              <a:buSzPct val="45000"/>
              <a:buFont typeface="StarSymbol"/>
              <a:buChar char="●"/>
              <a:defRPr lang="es-ES" sz="3200" b="0" i="0" u="none" strike="noStrike">
                <a:ln>
                  <a:noFill/>
                </a:ln>
                <a:solidFill>
                  <a:srgbClr val="000080"/>
                </a:solidFill>
                <a:latin typeface="Albany" pitchFamily="18"/>
                <a:ea typeface="Andale Sans UI" pitchFamily="2"/>
                <a:cs typeface="Tahoma" pitchFamily="2"/>
              </a:defRPr>
            </a:lvl1pPr>
            <a:lvl2pPr marL="864000" marR="0" lvl="1" indent="-288000">
              <a:spcBef>
                <a:spcPts val="0"/>
              </a:spcBef>
              <a:spcAft>
                <a:spcPts val="1134"/>
              </a:spcAft>
              <a:buClr>
                <a:srgbClr val="FF6633"/>
              </a:buClr>
              <a:buSzPct val="75000"/>
              <a:buFont typeface="StarSymbol"/>
              <a:buChar char="–"/>
              <a:defRPr lang="es-ES" sz="2800" b="0" i="0" u="none" strike="noStrike">
                <a:ln>
                  <a:noFill/>
                </a:ln>
                <a:solidFill>
                  <a:srgbClr val="000080"/>
                </a:solidFill>
                <a:latin typeface="Albany" pitchFamily="18"/>
                <a:ea typeface="Andale Sans UI" pitchFamily="2"/>
                <a:cs typeface="Tahoma" pitchFamily="2"/>
              </a:defRPr>
            </a:lvl2pPr>
            <a:lvl3pPr marL="1296000" marR="0" lvl="2" indent="-216000">
              <a:spcBef>
                <a:spcPts val="0"/>
              </a:spcBef>
              <a:spcAft>
                <a:spcPts val="850"/>
              </a:spcAft>
              <a:buClr>
                <a:srgbClr val="FF6633"/>
              </a:buClr>
              <a:buSzPct val="45000"/>
              <a:buFont typeface="StarSymbol"/>
              <a:buChar char="●"/>
              <a:defRPr lang="es-ES" sz="2400" b="0" i="0" u="none" strike="noStrike">
                <a:ln>
                  <a:noFill/>
                </a:ln>
                <a:solidFill>
                  <a:srgbClr val="000080"/>
                </a:solidFill>
                <a:latin typeface="Albany" pitchFamily="18"/>
                <a:ea typeface="Andale Sans UI" pitchFamily="2"/>
                <a:cs typeface="Tahoma" pitchFamily="2"/>
              </a:defRPr>
            </a:lvl3pPr>
            <a:lvl4pPr marL="1728000" marR="0" lvl="3" indent="-216000">
              <a:spcBef>
                <a:spcPts val="0"/>
              </a:spcBef>
              <a:spcAft>
                <a:spcPts val="567"/>
              </a:spcAft>
              <a:buClr>
                <a:srgbClr val="FF6633"/>
              </a:buClr>
              <a:buSzPct val="75000"/>
              <a:buFont typeface="StarSymbol"/>
              <a:buChar char="–"/>
              <a:defRPr lang="es-ES" sz="2000" b="0" i="0" u="none" strike="noStrike">
                <a:ln>
                  <a:noFill/>
                </a:ln>
                <a:solidFill>
                  <a:srgbClr val="000080"/>
                </a:solidFill>
                <a:latin typeface="Albany" pitchFamily="18"/>
                <a:ea typeface="Andale Sans UI" pitchFamily="2"/>
                <a:cs typeface="Tahoma" pitchFamily="2"/>
              </a:defRPr>
            </a:lvl4pPr>
            <a:lvl5pPr marL="2160000" marR="0" lvl="4"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5pPr>
            <a:lvl6pPr marL="2592000" marR="0" lvl="5"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6pPr>
            <a:lvl7pPr marL="3024000" marR="0" lvl="6"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7pPr>
            <a:lvl8pPr marL="3456000" marR="0" lvl="7"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8pPr>
            <a:lvl9pPr marL="3887999" marR="0" lvl="8"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9pPr>
          </a:lstStyle>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r>
              <a:rPr lang="es-ES" sz="1400" b="1" u="sng" dirty="0" err="1" smtClean="0"/>
              <a:t>B</a:t>
            </a:r>
            <a:r>
              <a:rPr kumimoji="0" lang="es-ES" sz="1400" b="1" i="0" u="sng" strike="noStrike" kern="1200" cap="none" spc="0" normalizeH="0" baseline="0" noProof="0" dirty="0" err="1" smtClean="0">
                <a:ln>
                  <a:noFill/>
                </a:ln>
                <a:solidFill>
                  <a:srgbClr val="000080"/>
                </a:solidFill>
                <a:effectLst/>
                <a:uLnTx/>
                <a:uFillTx/>
                <a:latin typeface="Albany" pitchFamily="18"/>
                <a:ea typeface="Andale Sans UI" pitchFamily="2"/>
                <a:cs typeface="Tahoma" pitchFamily="2"/>
              </a:rPr>
              <a:t>lackbird</a:t>
            </a:r>
            <a:endParaRPr kumimoji="0" lang="es-ES" sz="1400" b="1" i="0" u="sng" strike="noStrike" kern="1200" cap="none" spc="0" normalizeH="0" baseline="0" noProof="0" dirty="0">
              <a:ln>
                <a:noFill/>
              </a:ln>
              <a:solidFill>
                <a:srgbClr val="000080"/>
              </a:solidFill>
              <a:effectLst/>
              <a:uLnTx/>
              <a:uFillTx/>
              <a:latin typeface="Albany" pitchFamily="18"/>
              <a:ea typeface="Andale Sans UI" pitchFamily="2"/>
              <a:cs typeface="Tahoma" pitchFamily="2"/>
            </a:endParaRPr>
          </a:p>
        </p:txBody>
      </p:sp>
      <p:sp>
        <p:nvSpPr>
          <p:cNvPr id="6" name="5 Marcador de texto"/>
          <p:cNvSpPr txBox="1">
            <a:spLocks/>
          </p:cNvSpPr>
          <p:nvPr/>
        </p:nvSpPr>
        <p:spPr>
          <a:xfrm>
            <a:off x="1398873" y="4366080"/>
            <a:ext cx="4321080" cy="2454119"/>
          </a:xfrm>
          <a:prstGeom prst="rect">
            <a:avLst/>
          </a:prstGeom>
        </p:spPr>
        <p:txBody>
          <a:bodyPr vert="horz" lIns="91440" tIns="45720" rIns="91440" bIns="45720" rtlCol="0">
            <a:normAutofit/>
          </a:bodyPr>
          <a:lstStyle>
            <a:defPPr marL="432000" marR="0" lvl="0" indent="-324000">
              <a:spcBef>
                <a:spcPts val="0"/>
              </a:spcBef>
              <a:spcAft>
                <a:spcPts val="1417"/>
              </a:spcAft>
              <a:buClr>
                <a:srgbClr val="FF6633"/>
              </a:buClr>
              <a:buSzPct val="45000"/>
              <a:buFont typeface="StarSymbol"/>
              <a:buNone/>
              <a:defRPr lang="es-ES" sz="3200" b="0" i="0" u="none" strike="noStrike">
                <a:ln>
                  <a:noFill/>
                </a:ln>
                <a:solidFill>
                  <a:srgbClr val="000080"/>
                </a:solidFill>
                <a:latin typeface="Albany" pitchFamily="18"/>
                <a:ea typeface="Andale Sans UI" pitchFamily="2"/>
                <a:cs typeface="Tahoma" pitchFamily="2"/>
              </a:defRPr>
            </a:defPPr>
            <a:lvl1pPr marL="432000" marR="0" lvl="0" indent="-324000">
              <a:spcBef>
                <a:spcPts val="0"/>
              </a:spcBef>
              <a:spcAft>
                <a:spcPts val="1417"/>
              </a:spcAft>
              <a:buClr>
                <a:srgbClr val="FF6633"/>
              </a:buClr>
              <a:buSzPct val="45000"/>
              <a:buFont typeface="StarSymbol"/>
              <a:buChar char="●"/>
              <a:defRPr lang="es-ES" sz="3200" b="0" i="0" u="none" strike="noStrike">
                <a:ln>
                  <a:noFill/>
                </a:ln>
                <a:solidFill>
                  <a:srgbClr val="000080"/>
                </a:solidFill>
                <a:latin typeface="Albany" pitchFamily="18"/>
                <a:ea typeface="Andale Sans UI" pitchFamily="2"/>
                <a:cs typeface="Tahoma" pitchFamily="2"/>
              </a:defRPr>
            </a:lvl1pPr>
            <a:lvl2pPr marL="864000" marR="0" lvl="1" indent="-288000">
              <a:spcBef>
                <a:spcPts val="0"/>
              </a:spcBef>
              <a:spcAft>
                <a:spcPts val="1134"/>
              </a:spcAft>
              <a:buClr>
                <a:srgbClr val="FF6633"/>
              </a:buClr>
              <a:buSzPct val="75000"/>
              <a:buFont typeface="StarSymbol"/>
              <a:buChar char="–"/>
              <a:defRPr lang="es-ES" sz="2800" b="0" i="0" u="none" strike="noStrike">
                <a:ln>
                  <a:noFill/>
                </a:ln>
                <a:solidFill>
                  <a:srgbClr val="000080"/>
                </a:solidFill>
                <a:latin typeface="Albany" pitchFamily="18"/>
                <a:ea typeface="Andale Sans UI" pitchFamily="2"/>
                <a:cs typeface="Tahoma" pitchFamily="2"/>
              </a:defRPr>
            </a:lvl2pPr>
            <a:lvl3pPr marL="1296000" marR="0" lvl="2" indent="-216000">
              <a:spcBef>
                <a:spcPts val="0"/>
              </a:spcBef>
              <a:spcAft>
                <a:spcPts val="850"/>
              </a:spcAft>
              <a:buClr>
                <a:srgbClr val="FF6633"/>
              </a:buClr>
              <a:buSzPct val="45000"/>
              <a:buFont typeface="StarSymbol"/>
              <a:buChar char="●"/>
              <a:defRPr lang="es-ES" sz="2400" b="0" i="0" u="none" strike="noStrike">
                <a:ln>
                  <a:noFill/>
                </a:ln>
                <a:solidFill>
                  <a:srgbClr val="000080"/>
                </a:solidFill>
                <a:latin typeface="Albany" pitchFamily="18"/>
                <a:ea typeface="Andale Sans UI" pitchFamily="2"/>
                <a:cs typeface="Tahoma" pitchFamily="2"/>
              </a:defRPr>
            </a:lvl3pPr>
            <a:lvl4pPr marL="1728000" marR="0" lvl="3" indent="-216000">
              <a:spcBef>
                <a:spcPts val="0"/>
              </a:spcBef>
              <a:spcAft>
                <a:spcPts val="567"/>
              </a:spcAft>
              <a:buClr>
                <a:srgbClr val="FF6633"/>
              </a:buClr>
              <a:buSzPct val="75000"/>
              <a:buFont typeface="StarSymbol"/>
              <a:buChar char="–"/>
              <a:defRPr lang="es-ES" sz="2000" b="0" i="0" u="none" strike="noStrike">
                <a:ln>
                  <a:noFill/>
                </a:ln>
                <a:solidFill>
                  <a:srgbClr val="000080"/>
                </a:solidFill>
                <a:latin typeface="Albany" pitchFamily="18"/>
                <a:ea typeface="Andale Sans UI" pitchFamily="2"/>
                <a:cs typeface="Tahoma" pitchFamily="2"/>
              </a:defRPr>
            </a:lvl4pPr>
            <a:lvl5pPr marL="2160000" marR="0" lvl="4"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5pPr>
            <a:lvl6pPr marL="2592000" marR="0" lvl="5"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6pPr>
            <a:lvl7pPr marL="3024000" marR="0" lvl="6"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7pPr>
            <a:lvl8pPr marL="3456000" marR="0" lvl="7"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8pPr>
            <a:lvl9pPr marL="3887999" marR="0" lvl="8" indent="-216000">
              <a:spcBef>
                <a:spcPts val="0"/>
              </a:spcBef>
              <a:spcAft>
                <a:spcPts val="283"/>
              </a:spcAft>
              <a:buClr>
                <a:srgbClr val="FF6633"/>
              </a:buClr>
              <a:buSzPct val="45000"/>
              <a:buFont typeface="StarSymbol"/>
              <a:buChar char="●"/>
              <a:defRPr lang="es-ES" sz="2000" b="0" i="0" u="none" strike="noStrike">
                <a:ln>
                  <a:noFill/>
                </a:ln>
                <a:solidFill>
                  <a:srgbClr val="000080"/>
                </a:solidFill>
                <a:latin typeface="Albany" pitchFamily="18"/>
                <a:ea typeface="Andale Sans UI" pitchFamily="2"/>
                <a:cs typeface="Tahoma" pitchFamily="2"/>
              </a:defRPr>
            </a:lvl9pPr>
          </a:lstStyle>
          <a:p>
            <a:pPr marL="432000" marR="0" lvl="0" indent="-324000" algn="l" defTabSz="914400" rtl="0" eaLnBrk="1" fontAlgn="auto" latinLnBrk="0" hangingPunct="1">
              <a:lnSpc>
                <a:spcPct val="90000"/>
              </a:lnSpc>
              <a:spcBef>
                <a:spcPts val="0"/>
              </a:spcBef>
              <a:spcAft>
                <a:spcPts val="1417"/>
              </a:spcAft>
              <a:buClr>
                <a:srgbClr val="FF6633"/>
              </a:buClr>
              <a:buSzPct val="45000"/>
              <a:buFont typeface="StarSymbol"/>
              <a:buChar char="●"/>
              <a:tabLst/>
              <a:defRPr/>
            </a:pPr>
            <a:r>
              <a:rPr kumimoji="0" lang="es-ES" sz="1500" b="1" i="0" u="sng" strike="noStrike" kern="1200" cap="none" spc="0" normalizeH="0" baseline="0" noProof="0" dirty="0" err="1" smtClean="0">
                <a:ln>
                  <a:noFill/>
                </a:ln>
                <a:solidFill>
                  <a:srgbClr val="000080"/>
                </a:solidFill>
                <a:effectLst/>
                <a:uLnTx/>
                <a:uFillTx/>
                <a:latin typeface="Albany" pitchFamily="18"/>
                <a:ea typeface="Andale Sans UI" pitchFamily="2"/>
                <a:cs typeface="Tahoma" pitchFamily="2"/>
              </a:rPr>
              <a:t>Turtle</a:t>
            </a:r>
            <a:endParaRPr kumimoji="0" lang="es-ES" sz="1500" b="1" i="0" u="sng" strike="noStrike" kern="1200" cap="none" spc="0" normalizeH="0" baseline="0" noProof="0" dirty="0">
              <a:ln>
                <a:noFill/>
              </a:ln>
              <a:solidFill>
                <a:srgbClr val="000080"/>
              </a:solidFill>
              <a:effectLst/>
              <a:uLnTx/>
              <a:uFillTx/>
              <a:latin typeface="Albany" pitchFamily="18"/>
              <a:ea typeface="Andale Sans UI" pitchFamily="2"/>
              <a:cs typeface="Tahoma" pitchFamily="2"/>
            </a:endParaRPr>
          </a:p>
        </p:txBody>
      </p:sp>
      <p:pic>
        <p:nvPicPr>
          <p:cNvPr id="7" name="6 Imagen"/>
          <p:cNvPicPr>
            <a:picLocks noChangeAspect="1"/>
          </p:cNvPicPr>
          <p:nvPr/>
        </p:nvPicPr>
        <p:blipFill>
          <a:blip r:embed="rId2">
            <a:alphaModFix/>
            <a:lum/>
          </a:blip>
          <a:srcRect/>
          <a:stretch>
            <a:fillRect/>
          </a:stretch>
        </p:blipFill>
        <p:spPr>
          <a:xfrm>
            <a:off x="2658873" y="1678680"/>
            <a:ext cx="3060000" cy="2520000"/>
          </a:xfrm>
          <a:prstGeom prst="rect">
            <a:avLst/>
          </a:prstGeom>
          <a:noFill/>
          <a:ln>
            <a:noFill/>
          </a:ln>
        </p:spPr>
      </p:pic>
      <p:pic>
        <p:nvPicPr>
          <p:cNvPr id="8" name="7 Imagen"/>
          <p:cNvPicPr>
            <a:picLocks noChangeAspect="1"/>
          </p:cNvPicPr>
          <p:nvPr/>
        </p:nvPicPr>
        <p:blipFill>
          <a:blip r:embed="rId3">
            <a:alphaModFix/>
            <a:lum/>
          </a:blip>
          <a:srcRect/>
          <a:stretch>
            <a:fillRect/>
          </a:stretch>
        </p:blipFill>
        <p:spPr>
          <a:xfrm>
            <a:off x="7158873" y="1678680"/>
            <a:ext cx="3089160" cy="2520000"/>
          </a:xfrm>
          <a:prstGeom prst="rect">
            <a:avLst/>
          </a:prstGeom>
          <a:noFill/>
          <a:ln>
            <a:noFill/>
          </a:ln>
        </p:spPr>
      </p:pic>
      <p:pic>
        <p:nvPicPr>
          <p:cNvPr id="9" name="8 Imagen"/>
          <p:cNvPicPr>
            <a:picLocks noChangeAspect="1"/>
          </p:cNvPicPr>
          <p:nvPr/>
        </p:nvPicPr>
        <p:blipFill>
          <a:blip r:embed="rId4">
            <a:alphaModFix/>
            <a:lum/>
          </a:blip>
          <a:srcRect/>
          <a:stretch>
            <a:fillRect/>
          </a:stretch>
        </p:blipFill>
        <p:spPr>
          <a:xfrm>
            <a:off x="2838873" y="4558680"/>
            <a:ext cx="2714400" cy="1980000"/>
          </a:xfrm>
          <a:prstGeom prst="rect">
            <a:avLst/>
          </a:prstGeom>
          <a:noFill/>
          <a:ln>
            <a:noFill/>
          </a:ln>
        </p:spPr>
      </p:pic>
      <p:pic>
        <p:nvPicPr>
          <p:cNvPr id="10" name="9 Imagen"/>
          <p:cNvPicPr>
            <a:picLocks noChangeAspect="1"/>
          </p:cNvPicPr>
          <p:nvPr/>
        </p:nvPicPr>
        <p:blipFill>
          <a:blip r:embed="rId5">
            <a:alphaModFix/>
            <a:lum/>
          </a:blip>
          <a:srcRect/>
          <a:stretch>
            <a:fillRect/>
          </a:stretch>
        </p:blipFill>
        <p:spPr>
          <a:xfrm>
            <a:off x="7369811" y="4320623"/>
            <a:ext cx="3211920" cy="2104920"/>
          </a:xfrm>
          <a:prstGeom prst="rect">
            <a:avLst/>
          </a:prstGeom>
          <a:noFill/>
          <a:ln>
            <a:noFill/>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882537" y="0"/>
            <a:ext cx="9056914" cy="1561012"/>
          </a:xfrm>
        </p:spPr>
        <p:txBody>
          <a:bodyPr>
            <a:normAutofit fontScale="90000"/>
          </a:bodyPr>
          <a:lstStyle/>
          <a:p>
            <a:r>
              <a:rPr lang="en-US" sz="2800" b="1" dirty="0" smtClean="0">
                <a:solidFill>
                  <a:schemeClr val="tx2">
                    <a:lumMod val="50000"/>
                  </a:schemeClr>
                </a:solidFill>
              </a:rPr>
              <a:t>4.</a:t>
            </a:r>
            <a:r>
              <a:rPr lang="en-US" sz="2800" dirty="0" smtClean="0"/>
              <a:t> </a:t>
            </a:r>
            <a:r>
              <a:rPr lang="en-US" sz="2800" b="1" dirty="0" smtClean="0">
                <a:solidFill>
                  <a:schemeClr val="accent6">
                    <a:lumMod val="60000"/>
                    <a:lumOff val="40000"/>
                  </a:schemeClr>
                </a:solidFill>
              </a:rPr>
              <a:t>Analysis of the last eruption of the </a:t>
            </a:r>
            <a:r>
              <a:rPr lang="en-US" sz="2800" b="1" dirty="0" err="1" smtClean="0">
                <a:solidFill>
                  <a:schemeClr val="accent6">
                    <a:lumMod val="60000"/>
                    <a:lumOff val="40000"/>
                  </a:schemeClr>
                </a:solidFill>
              </a:rPr>
              <a:t>Soufrière</a:t>
            </a:r>
            <a:r>
              <a:rPr lang="en-US" sz="2800" b="1" dirty="0" smtClean="0">
                <a:solidFill>
                  <a:schemeClr val="accent6">
                    <a:lumMod val="60000"/>
                    <a:lumOff val="40000"/>
                  </a:schemeClr>
                </a:solidFill>
              </a:rPr>
              <a:t> Hills volcano on the island of Montserrat near Guadeloupe.</a:t>
            </a:r>
            <a:br>
              <a:rPr lang="en-US" sz="2800" b="1" dirty="0" smtClean="0">
                <a:solidFill>
                  <a:schemeClr val="accent6">
                    <a:lumMod val="60000"/>
                    <a:lumOff val="40000"/>
                  </a:schemeClr>
                </a:solidFill>
              </a:rPr>
            </a:br>
            <a:endParaRPr lang="es-ES" sz="2800" dirty="0"/>
          </a:p>
        </p:txBody>
      </p:sp>
      <p:sp>
        <p:nvSpPr>
          <p:cNvPr id="5" name="4 Marcador de contenido"/>
          <p:cNvSpPr>
            <a:spLocks noGrp="1"/>
          </p:cNvSpPr>
          <p:nvPr>
            <p:ph sz="half" idx="1"/>
          </p:nvPr>
        </p:nvSpPr>
        <p:spPr/>
        <p:txBody>
          <a:bodyPr>
            <a:normAutofit/>
          </a:bodyPr>
          <a:lstStyle/>
          <a:p>
            <a:pPr>
              <a:buNone/>
            </a:pPr>
            <a:r>
              <a:rPr lang="es-ES" dirty="0" smtClean="0"/>
              <a:t>	SOUFRIERE HILLS: </a:t>
            </a:r>
            <a:r>
              <a:rPr lang="en-GB" dirty="0" smtClean="0"/>
              <a:t>The volcano is the most active in the Caribbean and it caused the abandonment of the capital of the island years ago, due to the danger that this mountain meant for its habitants.</a:t>
            </a:r>
          </a:p>
          <a:p>
            <a:pPr>
              <a:buNone/>
            </a:pPr>
            <a:r>
              <a:rPr lang="en-GB" dirty="0" smtClean="0"/>
              <a:t>	The island of Montserrat is dependent on the United Kingdom. It is located in the Caribbean Sea, northwest of Guadalupe.</a:t>
            </a:r>
          </a:p>
          <a:p>
            <a:endParaRPr lang="es-ES" dirty="0"/>
          </a:p>
        </p:txBody>
      </p:sp>
      <p:pic>
        <p:nvPicPr>
          <p:cNvPr id="8" name="7 Imagen" descr="2.jpg"/>
          <p:cNvPicPr>
            <a:picLocks noChangeAspect="1"/>
          </p:cNvPicPr>
          <p:nvPr/>
        </p:nvPicPr>
        <p:blipFill>
          <a:blip r:embed="rId2" cstate="print"/>
          <a:stretch>
            <a:fillRect/>
          </a:stretch>
        </p:blipFill>
        <p:spPr>
          <a:xfrm>
            <a:off x="6480043" y="1387128"/>
            <a:ext cx="5426435" cy="2689945"/>
          </a:xfrm>
          <a:prstGeom prst="rect">
            <a:avLst/>
          </a:prstGeom>
        </p:spPr>
      </p:pic>
      <p:pic>
        <p:nvPicPr>
          <p:cNvPr id="9" name="8 Marcador de contenido" descr="881180791-soufriere-hills-montserrat-columna-eruptiva-nube-de-cenizas.jpg"/>
          <p:cNvPicPr>
            <a:picLocks noChangeAspect="1"/>
          </p:cNvPicPr>
          <p:nvPr/>
        </p:nvPicPr>
        <p:blipFill>
          <a:blip r:embed="rId3" cstate="print"/>
          <a:stretch>
            <a:fillRect/>
          </a:stretch>
        </p:blipFill>
        <p:spPr>
          <a:xfrm>
            <a:off x="6480043" y="4365105"/>
            <a:ext cx="5384800" cy="2271713"/>
          </a:xfrm>
          <a:prstGeom prst="rect">
            <a:avLst/>
          </a:prstGeom>
        </p:spPr>
      </p:pic>
    </p:spTree>
  </p:cSld>
  <p:clrMapOvr>
    <a:masterClrMapping/>
  </p:clrMapOvr>
  <p:transition>
    <p:wheel spokes="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sz="half" idx="4294967295"/>
          </p:nvPr>
        </p:nvSpPr>
        <p:spPr>
          <a:xfrm>
            <a:off x="6192011" y="332657"/>
            <a:ext cx="5384800" cy="4525963"/>
          </a:xfrm>
        </p:spPr>
        <p:txBody>
          <a:bodyPr>
            <a:normAutofit/>
          </a:bodyPr>
          <a:lstStyle/>
          <a:p>
            <a:pPr>
              <a:buNone/>
            </a:pPr>
            <a:r>
              <a:rPr lang="es-ES" dirty="0" smtClean="0"/>
              <a:t>	</a:t>
            </a:r>
            <a:r>
              <a:rPr lang="en-GB" dirty="0" smtClean="0"/>
              <a:t>Until 1995 the capital of the island was Plymouth, in July of that year the </a:t>
            </a:r>
            <a:r>
              <a:rPr lang="en-GB" dirty="0" err="1" smtClean="0"/>
              <a:t>Soufrière</a:t>
            </a:r>
            <a:r>
              <a:rPr lang="en-GB" dirty="0" smtClean="0"/>
              <a:t> Hills volcano, which had not erupted since the 17th century, expelled </a:t>
            </a:r>
            <a:r>
              <a:rPr lang="en-GB" dirty="0" err="1" smtClean="0"/>
              <a:t>pyroclastic</a:t>
            </a:r>
            <a:r>
              <a:rPr lang="en-GB" dirty="0" smtClean="0"/>
              <a:t> material that partially destroyed the city.</a:t>
            </a:r>
          </a:p>
          <a:p>
            <a:endParaRPr lang="es-ES" dirty="0"/>
          </a:p>
        </p:txBody>
      </p:sp>
      <p:pic>
        <p:nvPicPr>
          <p:cNvPr id="7" name="4 Marcador de contenido" descr="incredible_photos_31.jpg"/>
          <p:cNvPicPr>
            <a:picLocks noChangeAspect="1"/>
          </p:cNvPicPr>
          <p:nvPr/>
        </p:nvPicPr>
        <p:blipFill>
          <a:blip r:embed="rId2" cstate="print"/>
          <a:stretch>
            <a:fillRect/>
          </a:stretch>
        </p:blipFill>
        <p:spPr>
          <a:xfrm>
            <a:off x="1391477" y="260649"/>
            <a:ext cx="3291931" cy="3273227"/>
          </a:xfrm>
          <a:prstGeom prst="rect">
            <a:avLst/>
          </a:prstGeom>
        </p:spPr>
      </p:pic>
      <p:sp>
        <p:nvSpPr>
          <p:cNvPr id="8" name="3 Marcador de contenido"/>
          <p:cNvSpPr txBox="1">
            <a:spLocks/>
          </p:cNvSpPr>
          <p:nvPr/>
        </p:nvSpPr>
        <p:spPr>
          <a:xfrm>
            <a:off x="6288021" y="260648"/>
            <a:ext cx="5384800" cy="4536504"/>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3200" b="0" i="0" u="none" strike="noStrike" kern="1200" cap="none" spc="0" normalizeH="0" baseline="0" noProof="0" dirty="0" smtClean="0">
                <a:ln>
                  <a:noFill/>
                </a:ln>
                <a:solidFill>
                  <a:schemeClr val="tx1"/>
                </a:solidFill>
                <a:effectLst/>
                <a:uLnTx/>
                <a:uFillTx/>
                <a:latin typeface="+mn-lt"/>
                <a:ea typeface="+mn-ea"/>
                <a:cs typeface="+mn-cs"/>
              </a:rPr>
              <a:t>	</a:t>
            </a:r>
            <a:endParaRPr kumimoji="0" lang="es-E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8 Imagen" descr="SoufriereHills1.jpg"/>
          <p:cNvPicPr>
            <a:picLocks noChangeAspect="1"/>
          </p:cNvPicPr>
          <p:nvPr/>
        </p:nvPicPr>
        <p:blipFill>
          <a:blip r:embed="rId3" cstate="print"/>
          <a:stretch>
            <a:fillRect/>
          </a:stretch>
        </p:blipFill>
        <p:spPr>
          <a:xfrm>
            <a:off x="7632171" y="4985792"/>
            <a:ext cx="3270232" cy="1872208"/>
          </a:xfrm>
          <a:prstGeom prst="rect">
            <a:avLst/>
          </a:prstGeom>
        </p:spPr>
      </p:pic>
      <p:pic>
        <p:nvPicPr>
          <p:cNvPr id="10" name="9 Imagen" descr="1.jpg"/>
          <p:cNvPicPr>
            <a:picLocks noChangeAspect="1"/>
          </p:cNvPicPr>
          <p:nvPr/>
        </p:nvPicPr>
        <p:blipFill>
          <a:blip r:embed="rId4" cstate="print"/>
          <a:stretch>
            <a:fillRect/>
          </a:stretch>
        </p:blipFill>
        <p:spPr>
          <a:xfrm>
            <a:off x="719403" y="4077072"/>
            <a:ext cx="5088565" cy="2418480"/>
          </a:xfrm>
          <a:prstGeom prst="rect">
            <a:avLst/>
          </a:prstGeom>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239349" y="1484785"/>
            <a:ext cx="5384800" cy="4525963"/>
          </a:xfrm>
        </p:spPr>
        <p:txBody>
          <a:bodyPr>
            <a:normAutofit/>
          </a:bodyPr>
          <a:lstStyle/>
          <a:p>
            <a:pPr>
              <a:buNone/>
            </a:pPr>
            <a:r>
              <a:rPr lang="es-ES" dirty="0" smtClean="0"/>
              <a:t>	</a:t>
            </a:r>
            <a:r>
              <a:rPr lang="en-GB" dirty="0" smtClean="0"/>
              <a:t>In the following two years it was tried to reconstruct but in 1997 an eruption left the city in the state that you can see in the photos and the city was abandoned. Also because it was not evacuated in time, 19 people died. After this event an 'exclusion zone' was created in the south of the island where it cannot be entered without the corresponding permissions.</a:t>
            </a:r>
          </a:p>
          <a:p>
            <a:endParaRPr lang="es-ES" dirty="0"/>
          </a:p>
        </p:txBody>
      </p:sp>
      <p:pic>
        <p:nvPicPr>
          <p:cNvPr id="7" name="4 Marcador de contenido" descr="Montserrat-CIA_WFB_Map.png"/>
          <p:cNvPicPr>
            <a:picLocks noChangeAspect="1"/>
          </p:cNvPicPr>
          <p:nvPr/>
        </p:nvPicPr>
        <p:blipFill>
          <a:blip r:embed="rId2" cstate="print"/>
          <a:stretch>
            <a:fillRect/>
          </a:stretch>
        </p:blipFill>
        <p:spPr>
          <a:xfrm>
            <a:off x="7152117" y="3429001"/>
            <a:ext cx="4032448" cy="3247609"/>
          </a:xfrm>
          <a:prstGeom prst="rect">
            <a:avLst/>
          </a:prstGeom>
        </p:spPr>
      </p:pic>
      <p:pic>
        <p:nvPicPr>
          <p:cNvPr id="8" name="7 Imagen" descr="Situacion-geografica-isla-de-Montserrat.jpg"/>
          <p:cNvPicPr>
            <a:picLocks noChangeAspect="1"/>
          </p:cNvPicPr>
          <p:nvPr/>
        </p:nvPicPr>
        <p:blipFill>
          <a:blip r:embed="rId3" cstate="print"/>
          <a:stretch>
            <a:fillRect/>
          </a:stretch>
        </p:blipFill>
        <p:spPr>
          <a:xfrm>
            <a:off x="5807968" y="476673"/>
            <a:ext cx="5935800" cy="2668061"/>
          </a:xfrm>
          <a:prstGeom prst="rect">
            <a:avLst/>
          </a:prstGeom>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27381" y="332657"/>
            <a:ext cx="10972800" cy="1224136"/>
          </a:xfrm>
        </p:spPr>
        <p:txBody>
          <a:bodyPr>
            <a:normAutofit/>
          </a:bodyPr>
          <a:lstStyle/>
          <a:p>
            <a:pPr algn="ctr">
              <a:buNone/>
            </a:pPr>
            <a:r>
              <a:rPr lang="es-ES" dirty="0" smtClean="0"/>
              <a:t>	</a:t>
            </a:r>
            <a:r>
              <a:rPr lang="en-GB" dirty="0" smtClean="0"/>
              <a:t>From the end of 2006 until 2010, eruptions of the volcano have continued, one of the most monitored in the world</a:t>
            </a:r>
            <a:r>
              <a:rPr lang="es-ES" dirty="0" smtClean="0"/>
              <a:t>.</a:t>
            </a:r>
            <a:endParaRPr lang="es-ES" dirty="0"/>
          </a:p>
          <a:p>
            <a:endParaRPr lang="es-ES" dirty="0"/>
          </a:p>
        </p:txBody>
      </p:sp>
      <p:pic>
        <p:nvPicPr>
          <p:cNvPr id="4" name="3 Imagen" descr="incredible_photos_10.jpg"/>
          <p:cNvPicPr>
            <a:picLocks noChangeAspect="1"/>
          </p:cNvPicPr>
          <p:nvPr/>
        </p:nvPicPr>
        <p:blipFill>
          <a:blip r:embed="rId2" cstate="print"/>
          <a:stretch>
            <a:fillRect/>
          </a:stretch>
        </p:blipFill>
        <p:spPr>
          <a:xfrm>
            <a:off x="8927637" y="1484785"/>
            <a:ext cx="3264363" cy="3264363"/>
          </a:xfrm>
          <a:prstGeom prst="rect">
            <a:avLst/>
          </a:prstGeom>
        </p:spPr>
      </p:pic>
      <p:pic>
        <p:nvPicPr>
          <p:cNvPr id="5" name="4 Imagen" descr="plymouth.jpg"/>
          <p:cNvPicPr>
            <a:picLocks noChangeAspect="1"/>
          </p:cNvPicPr>
          <p:nvPr/>
        </p:nvPicPr>
        <p:blipFill>
          <a:blip r:embed="rId3" cstate="print"/>
          <a:stretch>
            <a:fillRect/>
          </a:stretch>
        </p:blipFill>
        <p:spPr>
          <a:xfrm>
            <a:off x="8208236" y="4581128"/>
            <a:ext cx="3981417" cy="2276872"/>
          </a:xfrm>
          <a:prstGeom prst="rect">
            <a:avLst/>
          </a:prstGeom>
        </p:spPr>
      </p:pic>
      <p:pic>
        <p:nvPicPr>
          <p:cNvPr id="6" name="4 Marcador de contenido" descr="incredible_photos_01.jpg"/>
          <p:cNvPicPr>
            <a:picLocks noChangeAspect="1"/>
          </p:cNvPicPr>
          <p:nvPr/>
        </p:nvPicPr>
        <p:blipFill>
          <a:blip r:embed="rId4" cstate="print"/>
          <a:stretch>
            <a:fillRect/>
          </a:stretch>
        </p:blipFill>
        <p:spPr>
          <a:xfrm>
            <a:off x="4079776" y="4346340"/>
            <a:ext cx="4465173" cy="2511660"/>
          </a:xfrm>
          <a:prstGeom prst="rect">
            <a:avLst/>
          </a:prstGeom>
        </p:spPr>
      </p:pic>
      <p:pic>
        <p:nvPicPr>
          <p:cNvPr id="7" name="6 Imagen" descr="incredible_photos_17.jpg"/>
          <p:cNvPicPr>
            <a:picLocks noChangeAspect="1"/>
          </p:cNvPicPr>
          <p:nvPr/>
        </p:nvPicPr>
        <p:blipFill>
          <a:blip r:embed="rId5" cstate="print"/>
          <a:stretch>
            <a:fillRect/>
          </a:stretch>
        </p:blipFill>
        <p:spPr>
          <a:xfrm>
            <a:off x="4751851" y="2239518"/>
            <a:ext cx="4189821" cy="2386234"/>
          </a:xfrm>
          <a:prstGeom prst="rect">
            <a:avLst/>
          </a:prstGeom>
        </p:spPr>
      </p:pic>
      <p:pic>
        <p:nvPicPr>
          <p:cNvPr id="8" name="7 Imagen" descr="incredible_photos_13.jpg"/>
          <p:cNvPicPr>
            <a:picLocks noChangeAspect="1"/>
          </p:cNvPicPr>
          <p:nvPr/>
        </p:nvPicPr>
        <p:blipFill>
          <a:blip r:embed="rId6" cstate="print"/>
          <a:stretch>
            <a:fillRect/>
          </a:stretch>
        </p:blipFill>
        <p:spPr>
          <a:xfrm>
            <a:off x="0" y="2201813"/>
            <a:ext cx="4751851" cy="2667347"/>
          </a:xfrm>
          <a:prstGeom prst="rect">
            <a:avLst/>
          </a:prstGeom>
        </p:spPr>
      </p:pic>
      <p:pic>
        <p:nvPicPr>
          <p:cNvPr id="9" name="8 Imagen" descr="montserrat-plymouth-1997.jpg"/>
          <p:cNvPicPr>
            <a:picLocks noChangeAspect="1"/>
          </p:cNvPicPr>
          <p:nvPr/>
        </p:nvPicPr>
        <p:blipFill>
          <a:blip r:embed="rId7" cstate="print"/>
          <a:stretch>
            <a:fillRect/>
          </a:stretch>
        </p:blipFill>
        <p:spPr>
          <a:xfrm>
            <a:off x="-1" y="4653136"/>
            <a:ext cx="4751852" cy="2204864"/>
          </a:xfrm>
          <a:prstGeom prst="rect">
            <a:avLst/>
          </a:prstGeom>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371600" y="378017"/>
            <a:ext cx="9448800" cy="1033924"/>
          </a:xfrm>
        </p:spPr>
        <p:txBody>
          <a:bodyPr>
            <a:normAutofit/>
          </a:bodyPr>
          <a:lstStyle/>
          <a:p>
            <a:pPr algn="ctr"/>
            <a:r>
              <a:rPr lang="es-ES" sz="4800" b="1" dirty="0" smtClean="0">
                <a:solidFill>
                  <a:schemeClr val="accent4"/>
                </a:solidFill>
              </a:rPr>
              <a:t>MARIE-GALANTE</a:t>
            </a:r>
            <a:endParaRPr lang="es-ES" sz="4800" b="1" dirty="0">
              <a:solidFill>
                <a:schemeClr val="accent4"/>
              </a:solidFill>
            </a:endParaRPr>
          </a:p>
        </p:txBody>
      </p:sp>
      <p:sp>
        <p:nvSpPr>
          <p:cNvPr id="3" name="2 Subtítulo"/>
          <p:cNvSpPr>
            <a:spLocks noGrp="1"/>
          </p:cNvSpPr>
          <p:nvPr>
            <p:ph type="subTitle" idx="1"/>
          </p:nvPr>
        </p:nvSpPr>
        <p:spPr/>
        <p:txBody>
          <a:bodyPr/>
          <a:lstStyle/>
          <a:p>
            <a:endParaRPr lang="es-ES"/>
          </a:p>
        </p:txBody>
      </p:sp>
      <p:pic>
        <p:nvPicPr>
          <p:cNvPr id="4" name="3 Imagen" descr="Guadeloupe_department_relief_location_map.jpg"/>
          <p:cNvPicPr>
            <a:picLocks noChangeAspect="1"/>
          </p:cNvPicPr>
          <p:nvPr/>
        </p:nvPicPr>
        <p:blipFill>
          <a:blip r:embed="rId2"/>
          <a:stretch>
            <a:fillRect/>
          </a:stretch>
        </p:blipFill>
        <p:spPr>
          <a:xfrm>
            <a:off x="3119718" y="1465730"/>
            <a:ext cx="5858232" cy="5136775"/>
          </a:xfrm>
          <a:prstGeom prst="rect">
            <a:avLst/>
          </a:prstGeom>
        </p:spPr>
      </p:pic>
      <p:sp>
        <p:nvSpPr>
          <p:cNvPr id="5" name="4 Elipse"/>
          <p:cNvSpPr/>
          <p:nvPr/>
        </p:nvSpPr>
        <p:spPr>
          <a:xfrm>
            <a:off x="6333565" y="5056093"/>
            <a:ext cx="1008529" cy="104887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 name="6 Conector recto de flecha"/>
          <p:cNvCxnSpPr/>
          <p:nvPr/>
        </p:nvCxnSpPr>
        <p:spPr>
          <a:xfrm>
            <a:off x="3657600" y="3697941"/>
            <a:ext cx="2164976" cy="9413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a:off x="5809129" y="3778624"/>
            <a:ext cx="793377" cy="133125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27121" y="1413764"/>
            <a:ext cx="10572000" cy="2971051"/>
          </a:xfrm>
        </p:spPr>
        <p:txBody>
          <a:bodyPr/>
          <a:lstStyle/>
          <a:p>
            <a:r>
              <a:rPr lang="es-ES" sz="7000" u="sng" dirty="0" smtClean="0"/>
              <a:t>LA ESCALA MERCALLI</a:t>
            </a:r>
            <a:r>
              <a:rPr lang="es-ES" dirty="0" smtClean="0"/>
              <a:t/>
            </a:r>
            <a:br>
              <a:rPr lang="es-ES" dirty="0" smtClean="0"/>
            </a:br>
            <a:r>
              <a:rPr lang="es-ES" sz="6200" dirty="0" smtClean="0">
                <a:solidFill>
                  <a:schemeClr val="accent4"/>
                </a:solidFill>
              </a:rPr>
              <a:t>THE MERCALLI SCALE</a:t>
            </a:r>
            <a:endParaRPr lang="es-ES" sz="6200" dirty="0">
              <a:solidFill>
                <a:schemeClr val="accent4"/>
              </a:solidFill>
            </a:endParaRPr>
          </a:p>
        </p:txBody>
      </p:sp>
      <p:sp>
        <p:nvSpPr>
          <p:cNvPr id="3" name="Subtítulo 2"/>
          <p:cNvSpPr>
            <a:spLocks noGrp="1"/>
          </p:cNvSpPr>
          <p:nvPr>
            <p:ph type="subTitle" idx="1"/>
          </p:nvPr>
        </p:nvSpPr>
        <p:spPr/>
        <p:txBody>
          <a:bodyPr>
            <a:noAutofit/>
          </a:bodyPr>
          <a:lstStyle/>
          <a:p>
            <a:r>
              <a:rPr lang="es-ES" sz="2000" dirty="0" smtClean="0"/>
              <a:t>Estefanía Vázquez y </a:t>
            </a:r>
            <a:r>
              <a:rPr lang="es-ES" sz="2000" dirty="0" err="1" smtClean="0"/>
              <a:t>Noémie</a:t>
            </a:r>
            <a:r>
              <a:rPr lang="es-ES" sz="2000" dirty="0" smtClean="0"/>
              <a:t> </a:t>
            </a:r>
            <a:r>
              <a:rPr lang="es-ES" sz="2000" dirty="0" err="1" smtClean="0"/>
              <a:t>Gorjux</a:t>
            </a:r>
            <a:endParaRPr lang="es-ES" sz="2000" dirty="0"/>
          </a:p>
        </p:txBody>
      </p:sp>
      <p:pic>
        <p:nvPicPr>
          <p:cNvPr id="4" name="Imagen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817429" y="4384815"/>
            <a:ext cx="3047789" cy="2120488"/>
          </a:xfrm>
          <a:prstGeom prst="rect">
            <a:avLst/>
          </a:prstGeom>
        </p:spPr>
      </p:pic>
      <p:sp>
        <p:nvSpPr>
          <p:cNvPr id="5" name="CuadroTexto 4"/>
          <p:cNvSpPr txBox="1"/>
          <p:nvPr/>
        </p:nvSpPr>
        <p:spPr>
          <a:xfrm>
            <a:off x="7707296" y="239561"/>
            <a:ext cx="4484704" cy="769441"/>
          </a:xfrm>
          <a:prstGeom prst="rect">
            <a:avLst/>
          </a:prstGeom>
          <a:noFill/>
        </p:spPr>
        <p:txBody>
          <a:bodyPr wrap="square" rtlCol="0">
            <a:spAutoFit/>
          </a:bodyPr>
          <a:lstStyle/>
          <a:p>
            <a:r>
              <a:rPr lang="es-ES" sz="4400" b="1" u="sng" dirty="0" smtClean="0">
                <a:solidFill>
                  <a:schemeClr val="accent6"/>
                </a:solidFill>
              </a:rPr>
              <a:t>INTRODUCTION</a:t>
            </a:r>
            <a:endParaRPr lang="es-ES" sz="4400" b="1" u="sng" dirty="0">
              <a:solidFill>
                <a:schemeClr val="accent6"/>
              </a:solidFill>
            </a:endParaRPr>
          </a:p>
        </p:txBody>
      </p:sp>
    </p:spTree>
    <p:extLst>
      <p:ext uri="{BB962C8B-B14F-4D97-AF65-F5344CB8AC3E}">
        <p14:creationId xmlns:p14="http://schemas.microsoft.com/office/powerpoint/2010/main" xmlns="" val="1167392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00549" y="738247"/>
            <a:ext cx="8610600" cy="1293028"/>
          </a:xfrm>
        </p:spPr>
        <p:txBody>
          <a:bodyPr>
            <a:normAutofit fontScale="90000"/>
          </a:bodyPr>
          <a:lstStyle/>
          <a:p>
            <a:r>
              <a:rPr lang="en-US" b="1" dirty="0">
                <a:solidFill>
                  <a:schemeClr val="tx2">
                    <a:lumMod val="50000"/>
                  </a:schemeClr>
                </a:solidFill>
              </a:rPr>
              <a:t>5. </a:t>
            </a:r>
            <a:r>
              <a:rPr lang="en-US" b="1" dirty="0">
                <a:solidFill>
                  <a:schemeClr val="accent6">
                    <a:lumMod val="60000"/>
                    <a:lumOff val="40000"/>
                  </a:schemeClr>
                </a:solidFill>
              </a:rPr>
              <a:t>Geological genesis of the </a:t>
            </a:r>
            <a:r>
              <a:rPr lang="en-US" b="1" dirty="0" err="1">
                <a:solidFill>
                  <a:schemeClr val="accent6">
                    <a:lumMod val="60000"/>
                    <a:lumOff val="40000"/>
                  </a:schemeClr>
                </a:solidFill>
              </a:rPr>
              <a:t>dolinas</a:t>
            </a:r>
            <a:r>
              <a:rPr lang="en-US" b="1" dirty="0">
                <a:solidFill>
                  <a:schemeClr val="accent6">
                    <a:lumMod val="60000"/>
                    <a:lumOff val="40000"/>
                  </a:schemeClr>
                </a:solidFill>
              </a:rPr>
              <a:t> "Mare au Punch" and "</a:t>
            </a:r>
            <a:r>
              <a:rPr lang="en-US" b="1" dirty="0" err="1">
                <a:solidFill>
                  <a:schemeClr val="accent6">
                    <a:lumMod val="60000"/>
                    <a:lumOff val="40000"/>
                  </a:schemeClr>
                </a:solidFill>
              </a:rPr>
              <a:t>Gueule</a:t>
            </a:r>
            <a:r>
              <a:rPr lang="en-US" b="1" dirty="0">
                <a:solidFill>
                  <a:schemeClr val="accent6">
                    <a:lumMod val="60000"/>
                    <a:lumOff val="40000"/>
                  </a:schemeClr>
                </a:solidFill>
              </a:rPr>
              <a:t> Grand </a:t>
            </a:r>
            <a:r>
              <a:rPr lang="en-US" b="1" dirty="0" err="1">
                <a:solidFill>
                  <a:schemeClr val="accent6">
                    <a:lumMod val="60000"/>
                    <a:lumOff val="40000"/>
                  </a:schemeClr>
                </a:solidFill>
              </a:rPr>
              <a:t>Gouffre</a:t>
            </a:r>
            <a:r>
              <a:rPr lang="en-US" b="1" dirty="0">
                <a:solidFill>
                  <a:schemeClr val="accent6">
                    <a:lumMod val="60000"/>
                    <a:lumOff val="40000"/>
                  </a:schemeClr>
                </a:solidFill>
              </a:rPr>
              <a:t>".</a:t>
            </a:r>
            <a:br>
              <a:rPr lang="en-US" b="1" dirty="0">
                <a:solidFill>
                  <a:schemeClr val="accent6">
                    <a:lumMod val="60000"/>
                    <a:lumOff val="40000"/>
                  </a:schemeClr>
                </a:solidFill>
              </a:rPr>
            </a:br>
            <a:endParaRPr lang="es-ES" b="1" dirty="0">
              <a:solidFill>
                <a:schemeClr val="accent6">
                  <a:lumMod val="60000"/>
                  <a:lumOff val="40000"/>
                </a:schemeClr>
              </a:solidFill>
            </a:endParaRPr>
          </a:p>
        </p:txBody>
      </p:sp>
      <p:pic>
        <p:nvPicPr>
          <p:cNvPr id="4" name="3 Imagen" descr="image (5).jpg"/>
          <p:cNvPicPr>
            <a:picLocks noChangeAspect="1"/>
          </p:cNvPicPr>
          <p:nvPr/>
        </p:nvPicPr>
        <p:blipFill>
          <a:blip r:embed="rId2"/>
          <a:stretch>
            <a:fillRect/>
          </a:stretch>
        </p:blipFill>
        <p:spPr>
          <a:xfrm>
            <a:off x="1580869" y="2223247"/>
            <a:ext cx="5076825" cy="3810000"/>
          </a:xfrm>
          <a:prstGeom prst="rect">
            <a:avLst/>
          </a:prstGeom>
        </p:spPr>
      </p:pic>
    </p:spTree>
    <p:extLst>
      <p:ext uri="{BB962C8B-B14F-4D97-AF65-F5344CB8AC3E}">
        <p14:creationId xmlns:p14="http://schemas.microsoft.com/office/powerpoint/2010/main" xmlns="" val="3944656198"/>
      </p:ext>
    </p:extLst>
  </p:cSld>
  <p:clrMapOvr>
    <a:masterClrMapping/>
  </p:clrMapOvr>
  <p:transition>
    <p:wheel spokes="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2103120" y="601210"/>
            <a:ext cx="8229600" cy="1143000"/>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s-ES" sz="2400" b="1" i="1" dirty="0" smtClean="0">
                <a:solidFill>
                  <a:schemeClr val="tx2">
                    <a:lumMod val="50000"/>
                  </a:schemeClr>
                </a:solidFill>
                <a:latin typeface="+mn-lt"/>
              </a:rPr>
              <a:t>5.1</a:t>
            </a:r>
            <a:r>
              <a:rPr lang="es-ES" sz="2400" b="1" i="1" dirty="0" smtClean="0">
                <a:solidFill>
                  <a:srgbClr val="00B050"/>
                </a:solidFill>
                <a:latin typeface="+mn-lt"/>
              </a:rPr>
              <a:t> </a:t>
            </a:r>
            <a:r>
              <a:rPr lang="es-ES" sz="2400" b="1" i="1" dirty="0" err="1" smtClean="0">
                <a:solidFill>
                  <a:srgbClr val="00B050"/>
                </a:solidFill>
                <a:latin typeface="+mn-lt"/>
              </a:rPr>
              <a:t>What</a:t>
            </a:r>
            <a:r>
              <a:rPr lang="es-ES" sz="2400" b="1" i="1" dirty="0" smtClean="0">
                <a:solidFill>
                  <a:srgbClr val="00B050"/>
                </a:solidFill>
                <a:latin typeface="+mn-lt"/>
              </a:rPr>
              <a:t> </a:t>
            </a:r>
            <a:r>
              <a:rPr lang="es-ES" sz="2400" b="1" i="1" dirty="0" err="1" smtClean="0">
                <a:solidFill>
                  <a:srgbClr val="00B050"/>
                </a:solidFill>
                <a:latin typeface="+mn-lt"/>
              </a:rPr>
              <a:t>is</a:t>
            </a:r>
            <a:r>
              <a:rPr lang="es-ES" sz="2400" b="1" i="1" dirty="0" smtClean="0">
                <a:solidFill>
                  <a:srgbClr val="00B050"/>
                </a:solidFill>
                <a:latin typeface="+mn-lt"/>
              </a:rPr>
              <a:t> a </a:t>
            </a:r>
            <a:r>
              <a:rPr lang="es-ES" sz="2400" b="1" i="1" dirty="0" err="1" smtClean="0">
                <a:solidFill>
                  <a:srgbClr val="00B050"/>
                </a:solidFill>
                <a:latin typeface="+mn-lt"/>
              </a:rPr>
              <a:t>sinkhole</a:t>
            </a:r>
            <a:r>
              <a:rPr lang="es-ES" sz="2400" b="1" i="1" dirty="0" smtClean="0">
                <a:solidFill>
                  <a:srgbClr val="00B050"/>
                </a:solidFill>
                <a:latin typeface="+mn-lt"/>
              </a:rPr>
              <a:t>?</a:t>
            </a:r>
            <a:endParaRPr lang="es-ES" sz="2400" b="1" i="1" dirty="0">
              <a:solidFill>
                <a:srgbClr val="00B050"/>
              </a:solidFill>
              <a:latin typeface="+mn-lt"/>
            </a:endParaRPr>
          </a:p>
        </p:txBody>
      </p:sp>
      <p:sp>
        <p:nvSpPr>
          <p:cNvPr id="3" name="2 Marcador de contenido"/>
          <p:cNvSpPr txBox="1">
            <a:spLocks/>
          </p:cNvSpPr>
          <p:nvPr/>
        </p:nvSpPr>
        <p:spPr>
          <a:xfrm>
            <a:off x="2103120" y="1242959"/>
            <a:ext cx="4038600" cy="47133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sz="2400" dirty="0" smtClean="0"/>
              <a:t>A sinkhole is a geological depression in areas with </a:t>
            </a:r>
            <a:r>
              <a:rPr lang="en-US" sz="2400" dirty="0" err="1" smtClean="0"/>
              <a:t>Karst</a:t>
            </a:r>
            <a:r>
              <a:rPr lang="en-US" sz="2400" dirty="0" smtClean="0"/>
              <a:t> relief, those that have been caused by the disintegration and decay of certain rocks whose components are soluble in water. They usually have more or less taper and flat bottom consisting of insoluble rocks.</a:t>
            </a:r>
            <a:endParaRPr lang="es-ES" sz="2400" dirty="0"/>
          </a:p>
        </p:txBody>
      </p:sp>
      <p:pic>
        <p:nvPicPr>
          <p:cNvPr id="4" name="4 Marcador de contenido" descr="hoyones-david-serrano.jpg"/>
          <p:cNvPicPr>
            <a:picLocks noChangeAspect="1"/>
          </p:cNvPicPr>
          <p:nvPr/>
        </p:nvPicPr>
        <p:blipFill>
          <a:blip r:embed="rId2" cstate="print"/>
          <a:stretch>
            <a:fillRect/>
          </a:stretch>
        </p:blipFill>
        <p:spPr>
          <a:xfrm>
            <a:off x="6407493" y="1744210"/>
            <a:ext cx="4761249" cy="3251041"/>
          </a:xfrm>
          <a:prstGeom prst="rect">
            <a:avLst/>
          </a:prstGeom>
        </p:spPr>
      </p:pic>
    </p:spTree>
    <p:extLst>
      <p:ext uri="{BB962C8B-B14F-4D97-AF65-F5344CB8AC3E}">
        <p14:creationId xmlns:p14="http://schemas.microsoft.com/office/powerpoint/2010/main" xmlns="" val="129480562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3056709" y="525638"/>
            <a:ext cx="8229600" cy="1143000"/>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s-ES" sz="2400" b="1" dirty="0" smtClean="0">
                <a:solidFill>
                  <a:schemeClr val="tx2">
                    <a:lumMod val="50000"/>
                  </a:schemeClr>
                </a:solidFill>
                <a:latin typeface="+mn-lt"/>
              </a:rPr>
              <a:t>5.2</a:t>
            </a:r>
            <a:r>
              <a:rPr lang="es-ES" sz="2400" b="1" dirty="0" smtClean="0">
                <a:solidFill>
                  <a:srgbClr val="7030A0"/>
                </a:solidFill>
                <a:latin typeface="+mn-lt"/>
              </a:rPr>
              <a:t> </a:t>
            </a:r>
            <a:r>
              <a:rPr lang="es-ES" sz="2400" b="1" dirty="0" err="1" smtClean="0">
                <a:solidFill>
                  <a:srgbClr val="7030A0"/>
                </a:solidFill>
                <a:latin typeface="+mn-lt"/>
              </a:rPr>
              <a:t>The</a:t>
            </a:r>
            <a:r>
              <a:rPr lang="es-ES" sz="2400" b="1" dirty="0" smtClean="0">
                <a:solidFill>
                  <a:srgbClr val="7030A0"/>
                </a:solidFill>
                <a:latin typeface="+mn-lt"/>
              </a:rPr>
              <a:t> </a:t>
            </a:r>
            <a:r>
              <a:rPr lang="es-ES" sz="2400" b="1" dirty="0" err="1" smtClean="0">
                <a:solidFill>
                  <a:srgbClr val="7030A0"/>
                </a:solidFill>
                <a:latin typeface="+mn-lt"/>
              </a:rPr>
              <a:t>sinkholes</a:t>
            </a:r>
            <a:r>
              <a:rPr lang="es-ES" sz="2400" b="1" dirty="0" smtClean="0">
                <a:solidFill>
                  <a:srgbClr val="7030A0"/>
                </a:solidFill>
                <a:latin typeface="+mn-lt"/>
              </a:rPr>
              <a:t> of </a:t>
            </a:r>
            <a:r>
              <a:rPr lang="es-ES" sz="2400" b="1" dirty="0" err="1" smtClean="0">
                <a:solidFill>
                  <a:srgbClr val="7030A0"/>
                </a:solidFill>
                <a:latin typeface="+mn-lt"/>
              </a:rPr>
              <a:t>Guadeloupe</a:t>
            </a:r>
            <a:endParaRPr lang="es-ES" sz="2400" b="1" dirty="0">
              <a:solidFill>
                <a:srgbClr val="7030A0"/>
              </a:solidFill>
              <a:latin typeface="+mn-lt"/>
            </a:endParaRPr>
          </a:p>
        </p:txBody>
      </p:sp>
      <p:sp>
        <p:nvSpPr>
          <p:cNvPr id="3" name="2 Marcador de contenido"/>
          <p:cNvSpPr txBox="1">
            <a:spLocks/>
          </p:cNvSpPr>
          <p:nvPr/>
        </p:nvSpPr>
        <p:spPr>
          <a:xfrm>
            <a:off x="457200" y="1600200"/>
            <a:ext cx="403860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s-ES" b="1" i="1" smtClean="0">
                <a:solidFill>
                  <a:schemeClr val="bg1">
                    <a:lumMod val="50000"/>
                  </a:schemeClr>
                </a:solidFill>
                <a:latin typeface="Comic Sans MS" pitchFamily="66" charset="0"/>
              </a:rPr>
              <a:t>La Mare Au Punch. (Isla Marie-Galante)</a:t>
            </a:r>
            <a:endParaRPr lang="es-ES" b="1" i="1" dirty="0">
              <a:solidFill>
                <a:schemeClr val="bg1">
                  <a:lumMod val="50000"/>
                </a:schemeClr>
              </a:solidFill>
              <a:latin typeface="Comic Sans MS" pitchFamily="66" charset="0"/>
            </a:endParaRPr>
          </a:p>
        </p:txBody>
      </p:sp>
      <p:pic>
        <p:nvPicPr>
          <p:cNvPr id="5" name="5 Imagen" descr="932.png"/>
          <p:cNvPicPr>
            <a:picLocks noChangeAspect="1"/>
          </p:cNvPicPr>
          <p:nvPr/>
        </p:nvPicPr>
        <p:blipFill>
          <a:blip r:embed="rId2" cstate="print"/>
          <a:stretch>
            <a:fillRect/>
          </a:stretch>
        </p:blipFill>
        <p:spPr>
          <a:xfrm>
            <a:off x="2136803" y="2740243"/>
            <a:ext cx="3385920" cy="3385920"/>
          </a:xfrm>
          <a:prstGeom prst="rect">
            <a:avLst/>
          </a:prstGeom>
        </p:spPr>
      </p:pic>
      <p:sp>
        <p:nvSpPr>
          <p:cNvPr id="7" name="Rectángulo 6"/>
          <p:cNvSpPr/>
          <p:nvPr/>
        </p:nvSpPr>
        <p:spPr>
          <a:xfrm>
            <a:off x="-1357909" y="1320813"/>
            <a:ext cx="9525365" cy="461665"/>
          </a:xfrm>
          <a:prstGeom prst="rect">
            <a:avLst/>
          </a:prstGeom>
        </p:spPr>
        <p:txBody>
          <a:bodyPr wrap="none">
            <a:spAutoFit/>
          </a:bodyPr>
          <a:lstStyle/>
          <a:p>
            <a:pPr marL="3028950" lvl="6" indent="-285750">
              <a:buFont typeface="Arial" panose="020B0604020202020204" pitchFamily="34" charset="0"/>
              <a:buChar char="•"/>
            </a:pPr>
            <a:r>
              <a:rPr lang="es-ES" sz="2400" b="1" i="1" dirty="0">
                <a:solidFill>
                  <a:schemeClr val="accent1">
                    <a:lumMod val="60000"/>
                    <a:lumOff val="40000"/>
                  </a:schemeClr>
                </a:solidFill>
                <a:latin typeface="+mj-lt"/>
              </a:rPr>
              <a:t>La Mare Au Punch. (</a:t>
            </a:r>
            <a:r>
              <a:rPr lang="es-ES" sz="2400" b="1" i="1" dirty="0" smtClean="0">
                <a:solidFill>
                  <a:schemeClr val="accent1">
                    <a:lumMod val="60000"/>
                    <a:lumOff val="40000"/>
                  </a:schemeClr>
                </a:solidFill>
                <a:latin typeface="+mj-lt"/>
              </a:rPr>
              <a:t>Island </a:t>
            </a:r>
            <a:r>
              <a:rPr lang="es-ES" sz="2400" b="1" i="1" dirty="0">
                <a:solidFill>
                  <a:schemeClr val="accent1">
                    <a:lumMod val="60000"/>
                    <a:lumOff val="40000"/>
                  </a:schemeClr>
                </a:solidFill>
                <a:latin typeface="+mj-lt"/>
              </a:rPr>
              <a:t>Marie-Galante)</a:t>
            </a:r>
          </a:p>
        </p:txBody>
      </p:sp>
      <p:pic>
        <p:nvPicPr>
          <p:cNvPr id="8" name="7 Imagen" descr="image (21).jpg"/>
          <p:cNvPicPr>
            <a:picLocks noChangeAspect="1"/>
          </p:cNvPicPr>
          <p:nvPr/>
        </p:nvPicPr>
        <p:blipFill>
          <a:blip r:embed="rId3"/>
          <a:stretch>
            <a:fillRect/>
          </a:stretch>
        </p:blipFill>
        <p:spPr>
          <a:xfrm>
            <a:off x="6636964" y="2887114"/>
            <a:ext cx="3905531" cy="2930980"/>
          </a:xfrm>
          <a:prstGeom prst="rect">
            <a:avLst/>
          </a:prstGeom>
        </p:spPr>
      </p:pic>
    </p:spTree>
    <p:extLst>
      <p:ext uri="{BB962C8B-B14F-4D97-AF65-F5344CB8AC3E}">
        <p14:creationId xmlns:p14="http://schemas.microsoft.com/office/powerpoint/2010/main" xmlns="" val="19296791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Marcador de contenido"/>
          <p:cNvSpPr txBox="1">
            <a:spLocks/>
          </p:cNvSpPr>
          <p:nvPr/>
        </p:nvSpPr>
        <p:spPr>
          <a:xfrm>
            <a:off x="3672652" y="1007286"/>
            <a:ext cx="4148675" cy="6262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s-ES" sz="2400" b="1" i="1" dirty="0" err="1" smtClean="0">
                <a:solidFill>
                  <a:schemeClr val="accent1">
                    <a:lumMod val="60000"/>
                    <a:lumOff val="40000"/>
                  </a:schemeClr>
                </a:solidFill>
                <a:latin typeface="+mj-lt"/>
              </a:rPr>
              <a:t>Gueule</a:t>
            </a:r>
            <a:r>
              <a:rPr lang="es-ES" sz="2400" b="1" i="1" dirty="0" smtClean="0">
                <a:solidFill>
                  <a:schemeClr val="accent1">
                    <a:lumMod val="60000"/>
                    <a:lumOff val="40000"/>
                  </a:schemeClr>
                </a:solidFill>
                <a:latin typeface="+mj-lt"/>
              </a:rPr>
              <a:t> Grand </a:t>
            </a:r>
            <a:r>
              <a:rPr lang="es-ES" sz="2400" b="1" i="1" dirty="0" err="1" smtClean="0">
                <a:solidFill>
                  <a:schemeClr val="accent1">
                    <a:lumMod val="60000"/>
                    <a:lumOff val="40000"/>
                  </a:schemeClr>
                </a:solidFill>
                <a:latin typeface="+mj-lt"/>
              </a:rPr>
              <a:t>Gouffre</a:t>
            </a:r>
            <a:r>
              <a:rPr lang="es-ES" sz="2400" b="1" i="1" dirty="0" smtClean="0">
                <a:solidFill>
                  <a:schemeClr val="accent1">
                    <a:lumMod val="60000"/>
                    <a:lumOff val="40000"/>
                  </a:schemeClr>
                </a:solidFill>
                <a:latin typeface="+mj-lt"/>
              </a:rPr>
              <a:t>. (Island Marie-Galante)</a:t>
            </a:r>
          </a:p>
          <a:p>
            <a:pPr>
              <a:buNone/>
            </a:pPr>
            <a:r>
              <a:rPr lang="es-ES" dirty="0" smtClean="0">
                <a:latin typeface="+mj-lt"/>
              </a:rPr>
              <a:t> </a:t>
            </a:r>
            <a:r>
              <a:rPr lang="en-US" dirty="0" smtClean="0">
                <a:latin typeface="+mj-lt"/>
              </a:rPr>
              <a:t>It corresponds to a former littoral sinkhole which calcareous subsoil has been dropped by the erosive action of the bottom of the sea at the foot of the cliff. The </a:t>
            </a:r>
            <a:r>
              <a:rPr lang="en-US" dirty="0" err="1" smtClean="0">
                <a:latin typeface="+mj-lt"/>
              </a:rPr>
              <a:t>Gouffre</a:t>
            </a:r>
            <a:r>
              <a:rPr lang="en-US" dirty="0" smtClean="0">
                <a:latin typeface="+mj-lt"/>
              </a:rPr>
              <a:t> formed thus then today has direct access to the sea, which constitutes one of the major tourist sites of Marie-</a:t>
            </a:r>
            <a:r>
              <a:rPr lang="en-US" dirty="0" err="1" smtClean="0">
                <a:latin typeface="+mj-lt"/>
              </a:rPr>
              <a:t>Galante</a:t>
            </a:r>
            <a:r>
              <a:rPr lang="en-US" dirty="0" smtClean="0">
                <a:latin typeface="+mj-lt"/>
              </a:rPr>
              <a:t>.</a:t>
            </a:r>
            <a:endParaRPr lang="es-ES" sz="2000" dirty="0">
              <a:latin typeface="+mj-lt"/>
            </a:endParaRPr>
          </a:p>
        </p:txBody>
      </p:sp>
      <p:pic>
        <p:nvPicPr>
          <p:cNvPr id="5" name="4 Imagen" descr="image (9).jpg"/>
          <p:cNvPicPr>
            <a:picLocks noChangeAspect="1"/>
          </p:cNvPicPr>
          <p:nvPr/>
        </p:nvPicPr>
        <p:blipFill>
          <a:blip r:embed="rId2"/>
          <a:stretch>
            <a:fillRect/>
          </a:stretch>
        </p:blipFill>
        <p:spPr>
          <a:xfrm>
            <a:off x="7719631" y="367553"/>
            <a:ext cx="4168969" cy="3128682"/>
          </a:xfrm>
          <a:prstGeom prst="rect">
            <a:avLst/>
          </a:prstGeom>
        </p:spPr>
      </p:pic>
      <p:pic>
        <p:nvPicPr>
          <p:cNvPr id="8" name="7 Imagen" descr="PC025127.JPG"/>
          <p:cNvPicPr>
            <a:picLocks noChangeAspect="1"/>
          </p:cNvPicPr>
          <p:nvPr/>
        </p:nvPicPr>
        <p:blipFill>
          <a:blip r:embed="rId3"/>
          <a:stretch>
            <a:fillRect/>
          </a:stretch>
        </p:blipFill>
        <p:spPr>
          <a:xfrm>
            <a:off x="165847" y="3590365"/>
            <a:ext cx="3783104" cy="2837328"/>
          </a:xfrm>
          <a:prstGeom prst="rect">
            <a:avLst/>
          </a:prstGeom>
        </p:spPr>
      </p:pic>
    </p:spTree>
    <p:extLst>
      <p:ext uri="{BB962C8B-B14F-4D97-AF65-F5344CB8AC3E}">
        <p14:creationId xmlns:p14="http://schemas.microsoft.com/office/powerpoint/2010/main" xmlns="" val="412448929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39737" y="764373"/>
            <a:ext cx="8610600" cy="1293028"/>
          </a:xfrm>
        </p:spPr>
        <p:txBody>
          <a:bodyPr>
            <a:normAutofit fontScale="90000"/>
          </a:bodyPr>
          <a:lstStyle/>
          <a:p>
            <a:r>
              <a:rPr lang="es-ES" b="1" dirty="0">
                <a:solidFill>
                  <a:schemeClr val="tx2">
                    <a:lumMod val="50000"/>
                  </a:schemeClr>
                </a:solidFill>
              </a:rPr>
              <a:t>6.</a:t>
            </a:r>
            <a:r>
              <a:rPr lang="es-ES" dirty="0"/>
              <a:t> </a:t>
            </a:r>
            <a:r>
              <a:rPr lang="es-ES" b="1" dirty="0" err="1" smtClean="0">
                <a:solidFill>
                  <a:schemeClr val="accent6">
                    <a:lumMod val="60000"/>
                    <a:lumOff val="40000"/>
                  </a:schemeClr>
                </a:solidFill>
              </a:rPr>
              <a:t>GenESis</a:t>
            </a:r>
            <a:r>
              <a:rPr lang="es-ES" b="1" dirty="0" smtClean="0">
                <a:solidFill>
                  <a:schemeClr val="accent6">
                    <a:lumMod val="60000"/>
                    <a:lumOff val="40000"/>
                  </a:schemeClr>
                </a:solidFill>
              </a:rPr>
              <a:t> OF GUADELOUPE’S EARTHQUAKES, </a:t>
            </a:r>
            <a:r>
              <a:rPr lang="es-ES" b="1" dirty="0" err="1" smtClean="0">
                <a:solidFill>
                  <a:schemeClr val="accent6">
                    <a:lumMod val="60000"/>
                    <a:lumOff val="40000"/>
                  </a:schemeClr>
                </a:solidFill>
              </a:rPr>
              <a:t>anAlisis</a:t>
            </a:r>
            <a:r>
              <a:rPr lang="es-ES" b="1" dirty="0" smtClean="0">
                <a:solidFill>
                  <a:schemeClr val="accent6">
                    <a:lumMod val="60000"/>
                    <a:lumOff val="40000"/>
                  </a:schemeClr>
                </a:solidFill>
              </a:rPr>
              <a:t> OF THE “Barre </a:t>
            </a:r>
            <a:r>
              <a:rPr lang="es-ES" b="1" dirty="0">
                <a:solidFill>
                  <a:schemeClr val="accent6">
                    <a:lumMod val="60000"/>
                    <a:lumOff val="40000"/>
                  </a:schemeClr>
                </a:solidFill>
              </a:rPr>
              <a:t>de </a:t>
            </a:r>
            <a:r>
              <a:rPr lang="es-ES" b="1" dirty="0" err="1">
                <a:solidFill>
                  <a:schemeClr val="accent6">
                    <a:lumMod val="60000"/>
                    <a:lumOff val="40000"/>
                  </a:schemeClr>
                </a:solidFill>
              </a:rPr>
              <a:t>l’ile</a:t>
            </a:r>
            <a:r>
              <a:rPr lang="es-ES" b="1" dirty="0">
                <a:solidFill>
                  <a:schemeClr val="accent6">
                    <a:lumMod val="60000"/>
                    <a:lumOff val="40000"/>
                  </a:schemeClr>
                </a:solidFill>
              </a:rPr>
              <a:t>” </a:t>
            </a:r>
            <a:r>
              <a:rPr lang="es-ES" b="1" dirty="0" smtClean="0">
                <a:solidFill>
                  <a:schemeClr val="accent6">
                    <a:lumMod val="60000"/>
                    <a:lumOff val="40000"/>
                  </a:schemeClr>
                </a:solidFill>
              </a:rPr>
              <a:t>AND THE SISMIC FAULT OF </a:t>
            </a:r>
            <a:r>
              <a:rPr lang="es-ES" b="1" dirty="0" err="1">
                <a:solidFill>
                  <a:schemeClr val="accent6">
                    <a:lumMod val="60000"/>
                    <a:lumOff val="40000"/>
                  </a:schemeClr>
                </a:solidFill>
              </a:rPr>
              <a:t>Malendure</a:t>
            </a:r>
            <a:r>
              <a:rPr lang="es-ES" b="1" dirty="0">
                <a:solidFill>
                  <a:schemeClr val="accent6">
                    <a:lumMod val="60000"/>
                    <a:lumOff val="40000"/>
                  </a:schemeClr>
                </a:solidFill>
              </a:rPr>
              <a:t>.</a:t>
            </a:r>
          </a:p>
        </p:txBody>
      </p:sp>
      <p:pic>
        <p:nvPicPr>
          <p:cNvPr id="3" name="Imagen 2"/>
          <p:cNvPicPr>
            <a:picLocks noChangeAspect="1"/>
          </p:cNvPicPr>
          <p:nvPr/>
        </p:nvPicPr>
        <p:blipFill rotWithShape="1">
          <a:blip r:embed="rId2">
            <a:extLst>
              <a:ext uri="{28A0092B-C50C-407E-A947-70E740481C1C}">
                <a14:useLocalDpi xmlns:a14="http://schemas.microsoft.com/office/drawing/2010/main" xmlns="" val="0"/>
              </a:ext>
            </a:extLst>
          </a:blip>
          <a:srcRect l="26955" t="4069" r="13113" b="24865"/>
          <a:stretch/>
        </p:blipFill>
        <p:spPr>
          <a:xfrm rot="16200000">
            <a:off x="92531" y="2066105"/>
            <a:ext cx="4930140" cy="3998325"/>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01538" y="2862745"/>
            <a:ext cx="5278832" cy="3127527"/>
          </a:xfrm>
          <a:prstGeom prst="rect">
            <a:avLst/>
          </a:prstGeom>
        </p:spPr>
      </p:pic>
    </p:spTree>
    <p:extLst>
      <p:ext uri="{BB962C8B-B14F-4D97-AF65-F5344CB8AC3E}">
        <p14:creationId xmlns:p14="http://schemas.microsoft.com/office/powerpoint/2010/main" xmlns="" val="2260100872"/>
      </p:ext>
    </p:extLst>
  </p:cSld>
  <p:clrMapOvr>
    <a:masterClrMapping/>
  </p:clrMapOvr>
  <p:transition>
    <p:wheel spokes="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solidFill>
                  <a:schemeClr val="accent2">
                    <a:lumMod val="75000"/>
                  </a:schemeClr>
                </a:solidFill>
              </a:rPr>
              <a:t>6.1</a:t>
            </a:r>
            <a:r>
              <a:rPr lang="es-ES" b="1" dirty="0" smtClean="0">
                <a:solidFill>
                  <a:schemeClr val="accent5">
                    <a:lumMod val="60000"/>
                    <a:lumOff val="40000"/>
                  </a:schemeClr>
                </a:solidFill>
              </a:rPr>
              <a:t> GENESIS OF </a:t>
            </a:r>
            <a:br>
              <a:rPr lang="es-ES" b="1" dirty="0" smtClean="0">
                <a:solidFill>
                  <a:schemeClr val="accent5">
                    <a:lumMod val="60000"/>
                    <a:lumOff val="40000"/>
                  </a:schemeClr>
                </a:solidFill>
              </a:rPr>
            </a:br>
            <a:r>
              <a:rPr lang="es-ES" b="1" dirty="0" smtClean="0">
                <a:solidFill>
                  <a:schemeClr val="accent5">
                    <a:lumMod val="60000"/>
                    <a:lumOff val="40000"/>
                  </a:schemeClr>
                </a:solidFill>
              </a:rPr>
              <a:t>GUADELOUPE’S EARTHQUAKES</a:t>
            </a:r>
            <a:endParaRPr lang="es-ES" b="1" dirty="0">
              <a:solidFill>
                <a:schemeClr val="accent5">
                  <a:lumMod val="60000"/>
                  <a:lumOff val="40000"/>
                </a:schemeClr>
              </a:solidFill>
            </a:endParaRPr>
          </a:p>
        </p:txBody>
      </p:sp>
      <p:sp>
        <p:nvSpPr>
          <p:cNvPr id="3" name="CuadroTexto 2"/>
          <p:cNvSpPr txBox="1"/>
          <p:nvPr/>
        </p:nvSpPr>
        <p:spPr>
          <a:xfrm>
            <a:off x="487680" y="2057401"/>
            <a:ext cx="11018520" cy="2523768"/>
          </a:xfrm>
          <a:prstGeom prst="rect">
            <a:avLst/>
          </a:prstGeom>
          <a:noFill/>
        </p:spPr>
        <p:txBody>
          <a:bodyPr wrap="square" rtlCol="0">
            <a:spAutoFit/>
          </a:bodyPr>
          <a:lstStyle/>
          <a:p>
            <a:pPr marL="342900" indent="-342900"/>
            <a:r>
              <a:rPr lang="es-ES" sz="2000" dirty="0" smtClean="0"/>
              <a:t>	</a:t>
            </a:r>
            <a:r>
              <a:rPr lang="es-ES" sz="2000" dirty="0" err="1" smtClean="0"/>
              <a:t>The</a:t>
            </a:r>
            <a:r>
              <a:rPr lang="es-ES" sz="2000" dirty="0" smtClean="0"/>
              <a:t> </a:t>
            </a:r>
            <a:r>
              <a:rPr lang="es-ES" sz="2000" dirty="0" err="1"/>
              <a:t>Guadeloupe</a:t>
            </a:r>
            <a:r>
              <a:rPr lang="es-ES" sz="2000" dirty="0"/>
              <a:t> </a:t>
            </a:r>
            <a:r>
              <a:rPr lang="es-ES" sz="2000" dirty="0" err="1"/>
              <a:t>earthquakes</a:t>
            </a:r>
            <a:r>
              <a:rPr lang="es-ES" sz="2000" dirty="0"/>
              <a:t> are </a:t>
            </a:r>
            <a:r>
              <a:rPr lang="es-ES" sz="2000" dirty="0" err="1"/>
              <a:t>due</a:t>
            </a:r>
            <a:r>
              <a:rPr lang="es-ES" sz="2000" dirty="0"/>
              <a:t> to </a:t>
            </a:r>
            <a:r>
              <a:rPr lang="es-ES" sz="2000" dirty="0" err="1"/>
              <a:t>an</a:t>
            </a:r>
            <a:r>
              <a:rPr lang="es-ES" sz="2000" dirty="0"/>
              <a:t> </a:t>
            </a:r>
            <a:r>
              <a:rPr lang="es-ES" sz="2000" dirty="0" err="1"/>
              <a:t>arc</a:t>
            </a:r>
            <a:r>
              <a:rPr lang="es-ES" sz="2000" dirty="0"/>
              <a:t>-insular </a:t>
            </a:r>
            <a:r>
              <a:rPr lang="es-ES" sz="2000" dirty="0" err="1"/>
              <a:t>subduction</a:t>
            </a:r>
            <a:r>
              <a:rPr lang="es-ES" sz="2000" dirty="0"/>
              <a:t>, </a:t>
            </a:r>
            <a:r>
              <a:rPr lang="es-ES" sz="2000" dirty="0" err="1"/>
              <a:t>namely</a:t>
            </a:r>
            <a:r>
              <a:rPr lang="es-ES" sz="2000" dirty="0"/>
              <a:t> </a:t>
            </a:r>
            <a:r>
              <a:rPr lang="es-ES" sz="2000" dirty="0" err="1"/>
              <a:t>the</a:t>
            </a:r>
            <a:r>
              <a:rPr lang="es-ES" sz="2000" dirty="0"/>
              <a:t> </a:t>
            </a:r>
            <a:r>
              <a:rPr lang="es-ES" sz="2000" dirty="0" err="1"/>
              <a:t>subduction</a:t>
            </a:r>
            <a:r>
              <a:rPr lang="es-ES" sz="2000" dirty="0"/>
              <a:t> of </a:t>
            </a:r>
            <a:r>
              <a:rPr lang="es-ES" sz="2000" dirty="0" err="1"/>
              <a:t>the</a:t>
            </a:r>
            <a:r>
              <a:rPr lang="es-ES" sz="2000" dirty="0"/>
              <a:t> North American </a:t>
            </a:r>
            <a:r>
              <a:rPr lang="es-ES" sz="2000" dirty="0" err="1"/>
              <a:t>Plate</a:t>
            </a:r>
            <a:r>
              <a:rPr lang="es-ES" sz="2000" dirty="0"/>
              <a:t> </a:t>
            </a:r>
            <a:r>
              <a:rPr lang="es-ES" sz="2000" dirty="0" err="1"/>
              <a:t>under</a:t>
            </a:r>
            <a:r>
              <a:rPr lang="es-ES" sz="2000" dirty="0"/>
              <a:t> </a:t>
            </a:r>
            <a:r>
              <a:rPr lang="es-ES" sz="2000" dirty="0" err="1"/>
              <a:t>the</a:t>
            </a:r>
            <a:r>
              <a:rPr lang="es-ES" sz="2000" dirty="0"/>
              <a:t> </a:t>
            </a:r>
            <a:r>
              <a:rPr lang="es-ES" sz="2000" dirty="0" err="1"/>
              <a:t>Caribbean</a:t>
            </a:r>
            <a:r>
              <a:rPr lang="es-ES" sz="2000" dirty="0"/>
              <a:t> </a:t>
            </a:r>
            <a:r>
              <a:rPr lang="es-ES" sz="2000" dirty="0" err="1"/>
              <a:t>Plate</a:t>
            </a:r>
            <a:r>
              <a:rPr lang="es-ES" sz="2000" dirty="0"/>
              <a:t>. </a:t>
            </a:r>
            <a:r>
              <a:rPr lang="es-ES" sz="2000" dirty="0" err="1"/>
              <a:t>The</a:t>
            </a:r>
            <a:r>
              <a:rPr lang="es-ES" sz="2000" dirty="0"/>
              <a:t> </a:t>
            </a:r>
            <a:r>
              <a:rPr lang="es-ES" sz="2000" dirty="0" err="1"/>
              <a:t>oceanic</a:t>
            </a:r>
            <a:r>
              <a:rPr lang="es-ES" sz="2000" dirty="0"/>
              <a:t> dorsal </a:t>
            </a:r>
            <a:r>
              <a:rPr lang="es-ES" sz="2000" dirty="0" err="1"/>
              <a:t>is</a:t>
            </a:r>
            <a:r>
              <a:rPr lang="es-ES" sz="2000" dirty="0"/>
              <a:t> </a:t>
            </a:r>
            <a:r>
              <a:rPr lang="es-ES" sz="2000" dirty="0" err="1"/>
              <a:t>constantly</a:t>
            </a:r>
            <a:r>
              <a:rPr lang="es-ES" sz="2000" dirty="0"/>
              <a:t> </a:t>
            </a:r>
            <a:r>
              <a:rPr lang="es-ES" sz="2000" dirty="0" err="1"/>
              <a:t>creating</a:t>
            </a:r>
            <a:r>
              <a:rPr lang="es-ES" sz="2000" dirty="0"/>
              <a:t> </a:t>
            </a:r>
            <a:r>
              <a:rPr lang="es-ES" sz="2000" dirty="0" err="1"/>
              <a:t>oceanic</a:t>
            </a:r>
            <a:r>
              <a:rPr lang="es-ES" sz="2000" dirty="0"/>
              <a:t> </a:t>
            </a:r>
            <a:r>
              <a:rPr lang="es-ES" sz="2000" dirty="0" err="1"/>
              <a:t>lithosphere</a:t>
            </a:r>
            <a:r>
              <a:rPr lang="es-ES" sz="2000" dirty="0"/>
              <a:t>, </a:t>
            </a:r>
            <a:r>
              <a:rPr lang="es-ES" sz="2000" dirty="0" err="1"/>
              <a:t>which</a:t>
            </a:r>
            <a:r>
              <a:rPr lang="es-ES" sz="2000" dirty="0"/>
              <a:t> </a:t>
            </a:r>
            <a:r>
              <a:rPr lang="es-ES" sz="2000" dirty="0" err="1"/>
              <a:t>when</a:t>
            </a:r>
            <a:r>
              <a:rPr lang="es-ES" sz="2000" dirty="0"/>
              <a:t> </a:t>
            </a:r>
            <a:r>
              <a:rPr lang="es-ES" sz="2000" dirty="0" err="1"/>
              <a:t>it</a:t>
            </a:r>
            <a:r>
              <a:rPr lang="es-ES" sz="2000" dirty="0"/>
              <a:t> </a:t>
            </a:r>
            <a:r>
              <a:rPr lang="es-ES" sz="2000" dirty="0" err="1"/>
              <a:t>moves</a:t>
            </a:r>
            <a:r>
              <a:rPr lang="es-ES" sz="2000" dirty="0"/>
              <a:t> </a:t>
            </a:r>
            <a:r>
              <a:rPr lang="es-ES" sz="2000" dirty="0" err="1"/>
              <a:t>away</a:t>
            </a:r>
            <a:r>
              <a:rPr lang="es-ES" sz="2000" dirty="0"/>
              <a:t> </a:t>
            </a:r>
            <a:r>
              <a:rPr lang="es-ES" sz="2000" dirty="0" err="1"/>
              <a:t>from</a:t>
            </a:r>
            <a:r>
              <a:rPr lang="es-ES" sz="2000" dirty="0"/>
              <a:t> </a:t>
            </a:r>
            <a:r>
              <a:rPr lang="es-ES" sz="2000" dirty="0" err="1"/>
              <a:t>the</a:t>
            </a:r>
            <a:r>
              <a:rPr lang="es-ES" sz="2000" dirty="0"/>
              <a:t> dorsal axis </a:t>
            </a:r>
            <a:r>
              <a:rPr lang="es-ES" sz="2000" dirty="0" err="1"/>
              <a:t>is</a:t>
            </a:r>
            <a:r>
              <a:rPr lang="es-ES" sz="2000" dirty="0"/>
              <a:t> </a:t>
            </a:r>
            <a:r>
              <a:rPr lang="es-ES" sz="2000" dirty="0" err="1"/>
              <a:t>cooled</a:t>
            </a:r>
            <a:r>
              <a:rPr lang="es-ES" sz="2000" dirty="0"/>
              <a:t> </a:t>
            </a:r>
            <a:r>
              <a:rPr lang="es-ES" sz="2000" dirty="0" err="1"/>
              <a:t>by</a:t>
            </a:r>
            <a:r>
              <a:rPr lang="es-ES" sz="2000" dirty="0"/>
              <a:t> </a:t>
            </a:r>
            <a:r>
              <a:rPr lang="es-ES" sz="2000" dirty="0" err="1"/>
              <a:t>increasing</a:t>
            </a:r>
            <a:r>
              <a:rPr lang="es-ES" sz="2000" dirty="0"/>
              <a:t> </a:t>
            </a:r>
            <a:r>
              <a:rPr lang="es-ES" sz="2000" dirty="0" err="1"/>
              <a:t>its</a:t>
            </a:r>
            <a:r>
              <a:rPr lang="es-ES" sz="2000" dirty="0"/>
              <a:t> </a:t>
            </a:r>
            <a:r>
              <a:rPr lang="es-ES" sz="2000" dirty="0" err="1"/>
              <a:t>density</a:t>
            </a:r>
            <a:r>
              <a:rPr lang="es-ES" sz="2000" dirty="0"/>
              <a:t>, </a:t>
            </a:r>
            <a:r>
              <a:rPr lang="es-ES" sz="2000" dirty="0" err="1"/>
              <a:t>which</a:t>
            </a:r>
            <a:r>
              <a:rPr lang="es-ES" sz="2000" dirty="0"/>
              <a:t> </a:t>
            </a:r>
            <a:r>
              <a:rPr lang="es-ES" sz="2000" dirty="0" err="1"/>
              <a:t>initiates</a:t>
            </a:r>
            <a:r>
              <a:rPr lang="es-ES" sz="2000" dirty="0"/>
              <a:t> a </a:t>
            </a:r>
            <a:r>
              <a:rPr lang="es-ES" sz="2000" dirty="0" err="1"/>
              <a:t>sinking</a:t>
            </a:r>
            <a:r>
              <a:rPr lang="es-ES" sz="2000" dirty="0"/>
              <a:t> in </a:t>
            </a:r>
            <a:r>
              <a:rPr lang="es-ES" sz="2000" dirty="0" err="1"/>
              <a:t>the</a:t>
            </a:r>
            <a:r>
              <a:rPr lang="es-ES" sz="2000" dirty="0"/>
              <a:t> </a:t>
            </a:r>
            <a:r>
              <a:rPr lang="es-ES" sz="2000" dirty="0" err="1"/>
              <a:t>mantle</a:t>
            </a:r>
            <a:r>
              <a:rPr lang="es-ES" sz="2000" dirty="0"/>
              <a:t> and </a:t>
            </a:r>
            <a:r>
              <a:rPr lang="es-ES" sz="2000" dirty="0" err="1"/>
              <a:t>when</a:t>
            </a:r>
            <a:r>
              <a:rPr lang="es-ES" sz="2000" dirty="0"/>
              <a:t> </a:t>
            </a:r>
            <a:r>
              <a:rPr lang="es-ES" sz="2000" dirty="0" err="1"/>
              <a:t>sinking</a:t>
            </a:r>
            <a:r>
              <a:rPr lang="es-ES" sz="2000" dirty="0"/>
              <a:t>, </a:t>
            </a:r>
            <a:r>
              <a:rPr lang="es-ES" sz="2000" dirty="0" err="1"/>
              <a:t>the</a:t>
            </a:r>
            <a:r>
              <a:rPr lang="es-ES" sz="2000" dirty="0"/>
              <a:t> </a:t>
            </a:r>
            <a:r>
              <a:rPr lang="es-ES" sz="2000" dirty="0" err="1"/>
              <a:t>oceanic</a:t>
            </a:r>
            <a:r>
              <a:rPr lang="es-ES" sz="2000" dirty="0"/>
              <a:t> </a:t>
            </a:r>
            <a:r>
              <a:rPr lang="es-ES" sz="2000" dirty="0" err="1"/>
              <a:t>lithosphere</a:t>
            </a:r>
            <a:r>
              <a:rPr lang="es-ES" sz="2000" dirty="0"/>
              <a:t> </a:t>
            </a:r>
            <a:r>
              <a:rPr lang="es-ES" sz="2000" dirty="0" err="1"/>
              <a:t>rubs</a:t>
            </a:r>
            <a:r>
              <a:rPr lang="es-ES" sz="2000" dirty="0"/>
              <a:t> </a:t>
            </a:r>
            <a:r>
              <a:rPr lang="es-ES" sz="2000" dirty="0" err="1"/>
              <a:t>with</a:t>
            </a:r>
            <a:r>
              <a:rPr lang="es-ES" sz="2000" dirty="0"/>
              <a:t> </a:t>
            </a:r>
            <a:r>
              <a:rPr lang="es-ES" sz="2000" dirty="0" err="1"/>
              <a:t>the</a:t>
            </a:r>
            <a:r>
              <a:rPr lang="es-ES" sz="2000" dirty="0"/>
              <a:t> continental </a:t>
            </a:r>
            <a:r>
              <a:rPr lang="es-ES" sz="2000" dirty="0" err="1"/>
              <a:t>lithosphere</a:t>
            </a:r>
            <a:r>
              <a:rPr lang="es-ES" sz="2000" dirty="0"/>
              <a:t> and </a:t>
            </a:r>
            <a:r>
              <a:rPr lang="es-ES" sz="2000" dirty="0" err="1"/>
              <a:t>with</a:t>
            </a:r>
            <a:r>
              <a:rPr lang="es-ES" sz="2000" dirty="0"/>
              <a:t> </a:t>
            </a:r>
            <a:r>
              <a:rPr lang="es-ES" sz="2000" dirty="0" err="1"/>
              <a:t>the</a:t>
            </a:r>
            <a:r>
              <a:rPr lang="es-ES" sz="2000" dirty="0"/>
              <a:t> </a:t>
            </a:r>
            <a:r>
              <a:rPr lang="es-ES" sz="2000" dirty="0" err="1"/>
              <a:t>mantle</a:t>
            </a:r>
            <a:r>
              <a:rPr lang="es-ES" sz="2000" dirty="0"/>
              <a:t>, so a </a:t>
            </a:r>
            <a:r>
              <a:rPr lang="es-ES" sz="2000" dirty="0" err="1"/>
              <a:t>big</a:t>
            </a:r>
            <a:r>
              <a:rPr lang="es-ES" sz="2000" dirty="0"/>
              <a:t> </a:t>
            </a:r>
            <a:r>
              <a:rPr lang="es-ES" sz="2000" dirty="0" err="1"/>
              <a:t>fault</a:t>
            </a:r>
            <a:r>
              <a:rPr lang="es-ES" sz="2000" dirty="0"/>
              <a:t> </a:t>
            </a:r>
            <a:r>
              <a:rPr lang="es-ES" sz="2000" dirty="0" err="1"/>
              <a:t>is</a:t>
            </a:r>
            <a:r>
              <a:rPr lang="es-ES" sz="2000" dirty="0"/>
              <a:t> </a:t>
            </a:r>
            <a:r>
              <a:rPr lang="es-ES" sz="2000" dirty="0" err="1"/>
              <a:t>produced</a:t>
            </a:r>
            <a:r>
              <a:rPr lang="es-ES" sz="2000" dirty="0"/>
              <a:t> </a:t>
            </a:r>
            <a:r>
              <a:rPr lang="es-ES" sz="2000" dirty="0" err="1"/>
              <a:t>where</a:t>
            </a:r>
            <a:r>
              <a:rPr lang="es-ES" sz="2000" dirty="0"/>
              <a:t> </a:t>
            </a:r>
            <a:r>
              <a:rPr lang="es-ES" sz="2000" dirty="0" err="1"/>
              <a:t>strong</a:t>
            </a:r>
            <a:r>
              <a:rPr lang="es-ES" sz="2000" dirty="0"/>
              <a:t> </a:t>
            </a:r>
            <a:r>
              <a:rPr lang="es-ES" sz="2000" dirty="0" err="1"/>
              <a:t>earthquakes</a:t>
            </a:r>
            <a:r>
              <a:rPr lang="es-ES" sz="2000" dirty="0"/>
              <a:t> and </a:t>
            </a:r>
            <a:r>
              <a:rPr lang="es-ES" sz="2000" dirty="0" err="1"/>
              <a:t>volcanoes</a:t>
            </a:r>
            <a:r>
              <a:rPr lang="es-ES" sz="2000" dirty="0"/>
              <a:t> are </a:t>
            </a:r>
            <a:r>
              <a:rPr lang="es-ES" sz="2000" dirty="0" err="1"/>
              <a:t>generated</a:t>
            </a:r>
            <a:r>
              <a:rPr lang="es-ES" sz="2000" dirty="0"/>
              <a:t>.</a:t>
            </a:r>
          </a:p>
          <a:p>
            <a:endParaRPr lang="es-ES" dirty="0"/>
          </a:p>
        </p:txBody>
      </p:sp>
      <p:pic>
        <p:nvPicPr>
          <p:cNvPr id="4" name="Imagen 3"/>
          <p:cNvPicPr>
            <a:picLocks noChangeAspect="1"/>
          </p:cNvPicPr>
          <p:nvPr/>
        </p:nvPicPr>
        <p:blipFill rotWithShape="1">
          <a:blip r:embed="rId3">
            <a:extLst>
              <a:ext uri="{28A0092B-C50C-407E-A947-70E740481C1C}">
                <a14:useLocalDpi xmlns:a14="http://schemas.microsoft.com/office/drawing/2010/main" xmlns="" val="0"/>
              </a:ext>
            </a:extLst>
          </a:blip>
          <a:srcRect l="44000" t="5756" r="34000" b="4200"/>
          <a:stretch/>
        </p:blipFill>
        <p:spPr>
          <a:xfrm rot="16200000">
            <a:off x="6952717" y="2098775"/>
            <a:ext cx="2682240" cy="6424726"/>
          </a:xfrm>
          <a:prstGeom prst="rect">
            <a:avLst/>
          </a:prstGeom>
        </p:spPr>
      </p:pic>
      <p:pic>
        <p:nvPicPr>
          <p:cNvPr id="5" name="Imagen 4"/>
          <p:cNvPicPr>
            <a:picLocks noChangeAspect="1"/>
          </p:cNvPicPr>
          <p:nvPr/>
        </p:nvPicPr>
        <p:blipFill>
          <a:blip r:embed="rId4"/>
          <a:stretch>
            <a:fillRect/>
          </a:stretch>
        </p:blipFill>
        <p:spPr>
          <a:xfrm>
            <a:off x="777240" y="4371712"/>
            <a:ext cx="3643998" cy="2158627"/>
          </a:xfrm>
          <a:prstGeom prst="rect">
            <a:avLst/>
          </a:prstGeom>
        </p:spPr>
      </p:pic>
    </p:spTree>
    <p:extLst>
      <p:ext uri="{BB962C8B-B14F-4D97-AF65-F5344CB8AC3E}">
        <p14:creationId xmlns:p14="http://schemas.microsoft.com/office/powerpoint/2010/main" xmlns="" val="175670796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1680" y="454579"/>
            <a:ext cx="9494520" cy="1293028"/>
          </a:xfrm>
        </p:spPr>
        <p:txBody>
          <a:bodyPr>
            <a:normAutofit fontScale="90000"/>
          </a:bodyPr>
          <a:lstStyle/>
          <a:p>
            <a:r>
              <a:rPr lang="es-ES" sz="4200" b="1" dirty="0" smtClean="0">
                <a:solidFill>
                  <a:schemeClr val="accent2">
                    <a:lumMod val="75000"/>
                  </a:schemeClr>
                </a:solidFill>
              </a:rPr>
              <a:t>6.2</a:t>
            </a:r>
            <a:r>
              <a:rPr lang="es-ES" sz="4200" b="1" dirty="0" smtClean="0">
                <a:solidFill>
                  <a:schemeClr val="accent5">
                    <a:lumMod val="60000"/>
                    <a:lumOff val="40000"/>
                  </a:schemeClr>
                </a:solidFill>
              </a:rPr>
              <a:t> </a:t>
            </a:r>
            <a:r>
              <a:rPr lang="es-ES" sz="4400" b="1" dirty="0">
                <a:solidFill>
                  <a:schemeClr val="accent5">
                    <a:lumMod val="60000"/>
                    <a:lumOff val="40000"/>
                  </a:schemeClr>
                </a:solidFill>
              </a:rPr>
              <a:t>M</a:t>
            </a:r>
            <a:r>
              <a:rPr lang="es-ES" sz="4200" b="1" dirty="0">
                <a:solidFill>
                  <a:schemeClr val="accent5">
                    <a:lumMod val="60000"/>
                    <a:lumOff val="40000"/>
                  </a:schemeClr>
                </a:solidFill>
              </a:rPr>
              <a:t>arie-Galante: </a:t>
            </a:r>
            <a:r>
              <a:rPr lang="es-ES" sz="4200" b="1" dirty="0" smtClean="0">
                <a:solidFill>
                  <a:schemeClr val="accent5">
                    <a:lumMod val="60000"/>
                    <a:lumOff val="40000"/>
                  </a:schemeClr>
                </a:solidFill>
              </a:rPr>
              <a:t/>
            </a:r>
            <a:br>
              <a:rPr lang="es-ES" sz="4200" b="1" dirty="0" smtClean="0">
                <a:solidFill>
                  <a:schemeClr val="accent5">
                    <a:lumMod val="60000"/>
                    <a:lumOff val="40000"/>
                  </a:schemeClr>
                </a:solidFill>
              </a:rPr>
            </a:br>
            <a:r>
              <a:rPr lang="es-ES" sz="4400" b="1" u="sng" dirty="0" err="1" smtClean="0">
                <a:solidFill>
                  <a:schemeClr val="accent4"/>
                </a:solidFill>
              </a:rPr>
              <a:t>the</a:t>
            </a:r>
            <a:r>
              <a:rPr lang="es-ES" sz="4400" b="1" u="sng" dirty="0" smtClean="0">
                <a:solidFill>
                  <a:schemeClr val="accent4"/>
                </a:solidFill>
              </a:rPr>
              <a:t> </a:t>
            </a:r>
            <a:r>
              <a:rPr lang="es-ES" sz="4400" b="1" u="sng" dirty="0" err="1" smtClean="0">
                <a:solidFill>
                  <a:schemeClr val="accent4"/>
                </a:solidFill>
              </a:rPr>
              <a:t>fault</a:t>
            </a:r>
            <a:r>
              <a:rPr lang="es-ES" sz="4400" b="1" u="sng" dirty="0" smtClean="0">
                <a:solidFill>
                  <a:schemeClr val="accent4"/>
                </a:solidFill>
              </a:rPr>
              <a:t> of </a:t>
            </a:r>
            <a:r>
              <a:rPr lang="es-ES" sz="4400" b="1" u="sng" dirty="0" err="1" smtClean="0">
                <a:solidFill>
                  <a:schemeClr val="accent4"/>
                </a:solidFill>
              </a:rPr>
              <a:t>Morne-Piton</a:t>
            </a:r>
            <a:endParaRPr lang="es-ES" sz="4400" b="1" u="sng" dirty="0">
              <a:solidFill>
                <a:schemeClr val="accent4"/>
              </a:solidFill>
            </a:endParaRPr>
          </a:p>
        </p:txBody>
      </p:sp>
      <p:sp>
        <p:nvSpPr>
          <p:cNvPr id="3" name="CuadroTexto 2"/>
          <p:cNvSpPr txBox="1"/>
          <p:nvPr/>
        </p:nvSpPr>
        <p:spPr>
          <a:xfrm>
            <a:off x="457201" y="1959888"/>
            <a:ext cx="5074919" cy="4801314"/>
          </a:xfrm>
          <a:prstGeom prst="rect">
            <a:avLst/>
          </a:prstGeom>
          <a:noFill/>
        </p:spPr>
        <p:txBody>
          <a:bodyPr wrap="square" rtlCol="0">
            <a:spAutoFit/>
          </a:bodyPr>
          <a:lstStyle/>
          <a:p>
            <a:pPr marL="342900" indent="-342900"/>
            <a:r>
              <a:rPr lang="es-ES" sz="2400" dirty="0" smtClean="0"/>
              <a:t>	</a:t>
            </a:r>
            <a:r>
              <a:rPr lang="es-ES" sz="2400" dirty="0" err="1" smtClean="0"/>
              <a:t>Known</a:t>
            </a:r>
            <a:r>
              <a:rPr lang="es-ES" sz="2400" dirty="0" smtClean="0"/>
              <a:t> </a:t>
            </a:r>
            <a:r>
              <a:rPr lang="es-ES" sz="2400" dirty="0" err="1"/>
              <a:t>regionally</a:t>
            </a:r>
            <a:r>
              <a:rPr lang="es-ES" sz="2400" dirty="0"/>
              <a:t> as </a:t>
            </a:r>
            <a:r>
              <a:rPr lang="es-ES" sz="2400" dirty="0" err="1"/>
              <a:t>the</a:t>
            </a:r>
            <a:r>
              <a:rPr lang="es-ES" sz="2400" dirty="0"/>
              <a:t> 'Barre de </a:t>
            </a:r>
            <a:r>
              <a:rPr lang="es-ES" sz="2400" dirty="0" err="1"/>
              <a:t>l'île</a:t>
            </a:r>
            <a:r>
              <a:rPr lang="es-ES" sz="2400" dirty="0"/>
              <a:t>', </a:t>
            </a:r>
            <a:r>
              <a:rPr lang="es-ES" sz="2400" dirty="0" err="1"/>
              <a:t>the</a:t>
            </a:r>
            <a:r>
              <a:rPr lang="es-ES" sz="2400" dirty="0"/>
              <a:t> </a:t>
            </a:r>
            <a:r>
              <a:rPr lang="es-ES" sz="2400" dirty="0" err="1"/>
              <a:t>Morne-Piton</a:t>
            </a:r>
            <a:r>
              <a:rPr lang="es-ES" sz="2400" dirty="0"/>
              <a:t> </a:t>
            </a:r>
            <a:r>
              <a:rPr lang="es-ES" sz="2400" dirty="0" err="1"/>
              <a:t>fault</a:t>
            </a:r>
            <a:r>
              <a:rPr lang="es-ES" sz="2400" dirty="0"/>
              <a:t> </a:t>
            </a:r>
            <a:r>
              <a:rPr lang="es-ES" sz="2400" dirty="0" err="1"/>
              <a:t>forms</a:t>
            </a:r>
            <a:r>
              <a:rPr lang="es-ES" sz="2400" dirty="0"/>
              <a:t> a </a:t>
            </a:r>
            <a:r>
              <a:rPr lang="es-ES" sz="2400" dirty="0" err="1"/>
              <a:t>spectacular</a:t>
            </a:r>
            <a:r>
              <a:rPr lang="es-ES" sz="2400" dirty="0"/>
              <a:t> </a:t>
            </a:r>
            <a:r>
              <a:rPr lang="es-ES" sz="2400" dirty="0" err="1"/>
              <a:t>geomorphological</a:t>
            </a:r>
            <a:r>
              <a:rPr lang="es-ES" sz="2400" dirty="0"/>
              <a:t> break in </a:t>
            </a:r>
            <a:r>
              <a:rPr lang="es-ES" sz="2400" dirty="0" err="1"/>
              <a:t>the</a:t>
            </a:r>
            <a:r>
              <a:rPr lang="es-ES" sz="2400" dirty="0"/>
              <a:t> </a:t>
            </a:r>
            <a:r>
              <a:rPr lang="es-ES" sz="2400" dirty="0" err="1"/>
              <a:t>landscape</a:t>
            </a:r>
            <a:r>
              <a:rPr lang="es-ES" sz="2400" dirty="0"/>
              <a:t> of Marie-Galante, </a:t>
            </a:r>
            <a:r>
              <a:rPr lang="es-ES" sz="2400" dirty="0" err="1"/>
              <a:t>with</a:t>
            </a:r>
            <a:r>
              <a:rPr lang="es-ES" sz="2400" dirty="0"/>
              <a:t> </a:t>
            </a:r>
            <a:r>
              <a:rPr lang="es-ES" sz="2400" dirty="0" err="1"/>
              <a:t>an</a:t>
            </a:r>
            <a:r>
              <a:rPr lang="es-ES" sz="2400" dirty="0"/>
              <a:t> </a:t>
            </a:r>
            <a:r>
              <a:rPr lang="es-ES" sz="2400" dirty="0" err="1"/>
              <a:t>unevenness</a:t>
            </a:r>
            <a:r>
              <a:rPr lang="es-ES" sz="2400" dirty="0"/>
              <a:t> </a:t>
            </a:r>
            <a:r>
              <a:rPr lang="es-ES" sz="2400" dirty="0" err="1"/>
              <a:t>that</a:t>
            </a:r>
            <a:r>
              <a:rPr lang="es-ES" sz="2400" dirty="0"/>
              <a:t> can </a:t>
            </a:r>
            <a:r>
              <a:rPr lang="es-ES" sz="2400" dirty="0" err="1"/>
              <a:t>reach</a:t>
            </a:r>
            <a:r>
              <a:rPr lang="es-ES" sz="2400" dirty="0"/>
              <a:t> 130 </a:t>
            </a:r>
            <a:r>
              <a:rPr lang="es-ES" sz="2400" dirty="0" err="1"/>
              <a:t>meters</a:t>
            </a:r>
            <a:r>
              <a:rPr lang="es-ES" sz="2400" dirty="0"/>
              <a:t>. </a:t>
            </a:r>
            <a:r>
              <a:rPr lang="es-ES" sz="2400" dirty="0" err="1"/>
              <a:t>This</a:t>
            </a:r>
            <a:r>
              <a:rPr lang="es-ES" sz="2400" dirty="0"/>
              <a:t> fracture </a:t>
            </a:r>
            <a:r>
              <a:rPr lang="es-ES" sz="2400" dirty="0" err="1"/>
              <a:t>is</a:t>
            </a:r>
            <a:r>
              <a:rPr lang="es-ES" sz="2400" dirty="0"/>
              <a:t> </a:t>
            </a:r>
            <a:r>
              <a:rPr lang="es-ES" sz="2400" dirty="0" err="1"/>
              <a:t>thus</a:t>
            </a:r>
            <a:r>
              <a:rPr lang="es-ES" sz="2400" dirty="0"/>
              <a:t> </a:t>
            </a:r>
            <a:r>
              <a:rPr lang="es-ES" sz="2400" dirty="0" err="1"/>
              <a:t>marked</a:t>
            </a:r>
            <a:r>
              <a:rPr lang="es-ES" sz="2400" dirty="0"/>
              <a:t> </a:t>
            </a:r>
            <a:r>
              <a:rPr lang="es-ES" sz="2400" dirty="0" err="1"/>
              <a:t>by</a:t>
            </a:r>
            <a:r>
              <a:rPr lang="es-ES" sz="2400" dirty="0"/>
              <a:t> a </a:t>
            </a:r>
            <a:r>
              <a:rPr lang="es-ES" sz="2400" dirty="0" err="1"/>
              <a:t>cliff</a:t>
            </a:r>
            <a:r>
              <a:rPr lang="es-ES" sz="2400" dirty="0"/>
              <a:t> </a:t>
            </a:r>
            <a:r>
              <a:rPr lang="es-ES" sz="2400" dirty="0" err="1"/>
              <a:t>separating</a:t>
            </a:r>
            <a:r>
              <a:rPr lang="es-ES" sz="2400" dirty="0"/>
              <a:t> </a:t>
            </a:r>
            <a:r>
              <a:rPr lang="es-ES" sz="2400" dirty="0" err="1"/>
              <a:t>the</a:t>
            </a:r>
            <a:r>
              <a:rPr lang="es-ES" sz="2400" dirty="0"/>
              <a:t> </a:t>
            </a:r>
            <a:r>
              <a:rPr lang="es-ES" sz="2400" dirty="0" err="1"/>
              <a:t>northern</a:t>
            </a:r>
            <a:r>
              <a:rPr lang="es-ES" sz="2400" dirty="0"/>
              <a:t> sector of </a:t>
            </a:r>
            <a:r>
              <a:rPr lang="es-ES" sz="2400" dirty="0" err="1"/>
              <a:t>the</a:t>
            </a:r>
            <a:r>
              <a:rPr lang="es-ES" sz="2400" dirty="0"/>
              <a:t> </a:t>
            </a:r>
            <a:r>
              <a:rPr lang="es-ES" sz="2400" dirty="0" err="1"/>
              <a:t>island</a:t>
            </a:r>
            <a:r>
              <a:rPr lang="es-ES" sz="2400" dirty="0"/>
              <a:t> ("les Bas"), </a:t>
            </a:r>
            <a:r>
              <a:rPr lang="es-ES" sz="2400" dirty="0" err="1"/>
              <a:t>the</a:t>
            </a:r>
            <a:r>
              <a:rPr lang="es-ES" sz="2400" dirty="0"/>
              <a:t> </a:t>
            </a:r>
            <a:r>
              <a:rPr lang="es-ES" sz="2400" dirty="0" err="1"/>
              <a:t>highest</a:t>
            </a:r>
            <a:r>
              <a:rPr lang="es-ES" sz="2400" dirty="0"/>
              <a:t> </a:t>
            </a:r>
            <a:r>
              <a:rPr lang="es-ES" sz="2400" dirty="0" err="1"/>
              <a:t>part</a:t>
            </a:r>
            <a:r>
              <a:rPr lang="es-ES" sz="2400" dirty="0"/>
              <a:t> of </a:t>
            </a:r>
            <a:r>
              <a:rPr lang="es-ES" sz="2400" dirty="0" err="1"/>
              <a:t>the</a:t>
            </a:r>
            <a:r>
              <a:rPr lang="es-ES" sz="2400" dirty="0"/>
              <a:t> </a:t>
            </a:r>
            <a:r>
              <a:rPr lang="es-ES" sz="2400" dirty="0" err="1"/>
              <a:t>south</a:t>
            </a:r>
            <a:r>
              <a:rPr lang="es-ES" sz="2400" dirty="0"/>
              <a:t> ("les </a:t>
            </a:r>
            <a:r>
              <a:rPr lang="es-ES" sz="2400" dirty="0" err="1"/>
              <a:t>Haults</a:t>
            </a:r>
            <a:r>
              <a:rPr lang="es-ES" sz="2400" dirty="0"/>
              <a:t>").</a:t>
            </a:r>
          </a:p>
          <a:p>
            <a:endParaRPr lang="es-ES" dirty="0"/>
          </a:p>
        </p:txBody>
      </p:sp>
      <p:pic>
        <p:nvPicPr>
          <p:cNvPr id="4" name="Imagen 3"/>
          <p:cNvPicPr>
            <a:picLocks noChangeAspect="1"/>
          </p:cNvPicPr>
          <p:nvPr/>
        </p:nvPicPr>
        <p:blipFill rotWithShape="1">
          <a:blip r:embed="rId3">
            <a:extLst>
              <a:ext uri="{28A0092B-C50C-407E-A947-70E740481C1C}">
                <a14:useLocalDpi xmlns:a14="http://schemas.microsoft.com/office/drawing/2010/main" xmlns="" val="0"/>
              </a:ext>
            </a:extLst>
          </a:blip>
          <a:srcRect l="39500" t="29101" r="44625" b="40884"/>
          <a:stretch/>
        </p:blipFill>
        <p:spPr>
          <a:xfrm rot="16200000">
            <a:off x="2418819" y="392166"/>
            <a:ext cx="1416952" cy="1506209"/>
          </a:xfrm>
          <a:prstGeom prst="rect">
            <a:avLst/>
          </a:prstGeom>
        </p:spPr>
      </p:pic>
      <p:sp>
        <p:nvSpPr>
          <p:cNvPr id="14" name="Flecha derecha 13"/>
          <p:cNvSpPr/>
          <p:nvPr/>
        </p:nvSpPr>
        <p:spPr>
          <a:xfrm rot="11697764">
            <a:off x="3428992" y="1736428"/>
            <a:ext cx="1058510" cy="122576"/>
          </a:xfrm>
          <a:prstGeom prst="rightArrow">
            <a:avLst/>
          </a:prstGeom>
          <a:ln>
            <a:solidFill>
              <a:srgbClr val="002060"/>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s-ES"/>
          </a:p>
        </p:txBody>
      </p:sp>
      <p:pic>
        <p:nvPicPr>
          <p:cNvPr id="5" name="Imagen 4"/>
          <p:cNvPicPr>
            <a:picLocks noChangeAspect="1"/>
          </p:cNvPicPr>
          <p:nvPr/>
        </p:nvPicPr>
        <p:blipFill rotWithShape="1">
          <a:blip r:embed="rId4">
            <a:extLst>
              <a:ext uri="{28A0092B-C50C-407E-A947-70E740481C1C}">
                <a14:useLocalDpi xmlns:a14="http://schemas.microsoft.com/office/drawing/2010/main" xmlns="" val="0"/>
              </a:ext>
            </a:extLst>
          </a:blip>
          <a:srcRect l="37688" t="6200" r="18187" b="5090"/>
          <a:stretch/>
        </p:blipFill>
        <p:spPr>
          <a:xfrm rot="16200000">
            <a:off x="6200192" y="1155753"/>
            <a:ext cx="4938841" cy="6008454"/>
          </a:xfrm>
          <a:prstGeom prst="rect">
            <a:avLst/>
          </a:prstGeom>
        </p:spPr>
      </p:pic>
    </p:spTree>
    <p:extLst>
      <p:ext uri="{BB962C8B-B14F-4D97-AF65-F5344CB8AC3E}">
        <p14:creationId xmlns:p14="http://schemas.microsoft.com/office/powerpoint/2010/main" xmlns="" val="140103036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1680" y="454579"/>
            <a:ext cx="9494520" cy="1293028"/>
          </a:xfrm>
        </p:spPr>
        <p:txBody>
          <a:bodyPr>
            <a:normAutofit fontScale="90000"/>
          </a:bodyPr>
          <a:lstStyle/>
          <a:p>
            <a:r>
              <a:rPr lang="es-ES" sz="4200" b="1" dirty="0" smtClean="0">
                <a:solidFill>
                  <a:schemeClr val="accent2">
                    <a:lumMod val="75000"/>
                  </a:schemeClr>
                </a:solidFill>
              </a:rPr>
              <a:t>6.2</a:t>
            </a:r>
            <a:r>
              <a:rPr lang="es-ES" sz="4200" b="1" dirty="0" smtClean="0">
                <a:solidFill>
                  <a:schemeClr val="accent5">
                    <a:lumMod val="60000"/>
                    <a:lumOff val="40000"/>
                  </a:schemeClr>
                </a:solidFill>
              </a:rPr>
              <a:t> </a:t>
            </a:r>
            <a:r>
              <a:rPr lang="es-ES" sz="4400" b="1" dirty="0">
                <a:solidFill>
                  <a:schemeClr val="accent5">
                    <a:lumMod val="60000"/>
                    <a:lumOff val="40000"/>
                  </a:schemeClr>
                </a:solidFill>
              </a:rPr>
              <a:t>M</a:t>
            </a:r>
            <a:r>
              <a:rPr lang="es-ES" sz="4200" b="1" dirty="0">
                <a:solidFill>
                  <a:schemeClr val="accent5">
                    <a:lumMod val="60000"/>
                    <a:lumOff val="40000"/>
                  </a:schemeClr>
                </a:solidFill>
              </a:rPr>
              <a:t>arie-Galante: </a:t>
            </a:r>
            <a:r>
              <a:rPr lang="es-ES" sz="4200" b="1" dirty="0" smtClean="0">
                <a:solidFill>
                  <a:schemeClr val="accent5">
                    <a:lumMod val="60000"/>
                    <a:lumOff val="40000"/>
                  </a:schemeClr>
                </a:solidFill>
              </a:rPr>
              <a:t/>
            </a:r>
            <a:br>
              <a:rPr lang="es-ES" sz="4200" b="1" dirty="0" smtClean="0">
                <a:solidFill>
                  <a:schemeClr val="accent5">
                    <a:lumMod val="60000"/>
                    <a:lumOff val="40000"/>
                  </a:schemeClr>
                </a:solidFill>
              </a:rPr>
            </a:br>
            <a:r>
              <a:rPr lang="es-ES" sz="4400" b="1" u="sng" dirty="0" err="1" smtClean="0">
                <a:solidFill>
                  <a:schemeClr val="accent4"/>
                </a:solidFill>
              </a:rPr>
              <a:t>the</a:t>
            </a:r>
            <a:r>
              <a:rPr lang="es-ES" sz="4400" b="1" u="sng" dirty="0" smtClean="0">
                <a:solidFill>
                  <a:schemeClr val="accent4"/>
                </a:solidFill>
              </a:rPr>
              <a:t> </a:t>
            </a:r>
            <a:r>
              <a:rPr lang="es-ES" sz="4400" b="1" u="sng" dirty="0" err="1" smtClean="0">
                <a:solidFill>
                  <a:schemeClr val="accent4"/>
                </a:solidFill>
              </a:rPr>
              <a:t>fault</a:t>
            </a:r>
            <a:r>
              <a:rPr lang="es-ES" sz="4400" b="1" u="sng" dirty="0" smtClean="0">
                <a:solidFill>
                  <a:schemeClr val="accent4"/>
                </a:solidFill>
              </a:rPr>
              <a:t> of </a:t>
            </a:r>
            <a:r>
              <a:rPr lang="es-ES" sz="4400" b="1" u="sng" dirty="0" err="1" smtClean="0">
                <a:solidFill>
                  <a:schemeClr val="accent4"/>
                </a:solidFill>
              </a:rPr>
              <a:t>Morne-Piton</a:t>
            </a:r>
            <a:endParaRPr lang="es-ES" sz="4400" b="1" u="sng" dirty="0">
              <a:solidFill>
                <a:schemeClr val="accent4"/>
              </a:solidFill>
            </a:endParaRPr>
          </a:p>
        </p:txBody>
      </p:sp>
      <p:sp>
        <p:nvSpPr>
          <p:cNvPr id="3" name="CuadroTexto 2"/>
          <p:cNvSpPr txBox="1"/>
          <p:nvPr/>
        </p:nvSpPr>
        <p:spPr>
          <a:xfrm>
            <a:off x="457201" y="1959888"/>
            <a:ext cx="5074919" cy="4154984"/>
          </a:xfrm>
          <a:prstGeom prst="rect">
            <a:avLst/>
          </a:prstGeom>
          <a:noFill/>
        </p:spPr>
        <p:txBody>
          <a:bodyPr wrap="square" rtlCol="0">
            <a:spAutoFit/>
          </a:bodyPr>
          <a:lstStyle/>
          <a:p>
            <a:pPr marL="342900" indent="-342900"/>
            <a:r>
              <a:rPr lang="es-ES" sz="2400" b="1" dirty="0" smtClean="0">
                <a:solidFill>
                  <a:schemeClr val="accent3"/>
                </a:solidFill>
              </a:rPr>
              <a:t>	</a:t>
            </a:r>
            <a:r>
              <a:rPr lang="es-ES" sz="2400" b="1" u="sng" dirty="0" err="1" smtClean="0">
                <a:solidFill>
                  <a:schemeClr val="accent3"/>
                </a:solidFill>
              </a:rPr>
              <a:t>One</a:t>
            </a:r>
            <a:r>
              <a:rPr lang="es-ES" sz="2400" b="1" u="sng" dirty="0" smtClean="0">
                <a:solidFill>
                  <a:schemeClr val="accent3"/>
                </a:solidFill>
              </a:rPr>
              <a:t> </a:t>
            </a:r>
            <a:r>
              <a:rPr lang="es-ES" sz="2400" b="1" u="sng" dirty="0">
                <a:solidFill>
                  <a:schemeClr val="accent3"/>
                </a:solidFill>
              </a:rPr>
              <a:t>of </a:t>
            </a:r>
            <a:r>
              <a:rPr lang="es-ES" sz="2400" b="1" u="sng" dirty="0" err="1">
                <a:solidFill>
                  <a:schemeClr val="accent3"/>
                </a:solidFill>
              </a:rPr>
              <a:t>the</a:t>
            </a:r>
            <a:r>
              <a:rPr lang="es-ES" sz="2400" b="1" u="sng" dirty="0">
                <a:solidFill>
                  <a:schemeClr val="accent3"/>
                </a:solidFill>
              </a:rPr>
              <a:t> </a:t>
            </a:r>
            <a:r>
              <a:rPr lang="es-ES" sz="2400" b="1" u="sng" dirty="0" err="1">
                <a:solidFill>
                  <a:schemeClr val="accent3"/>
                </a:solidFill>
              </a:rPr>
              <a:t>most</a:t>
            </a:r>
            <a:r>
              <a:rPr lang="es-ES" sz="2400" b="1" u="sng" dirty="0">
                <a:solidFill>
                  <a:schemeClr val="accent3"/>
                </a:solidFill>
              </a:rPr>
              <a:t> </a:t>
            </a:r>
            <a:r>
              <a:rPr lang="es-ES" sz="2400" b="1" u="sng" dirty="0" err="1">
                <a:solidFill>
                  <a:schemeClr val="accent3"/>
                </a:solidFill>
              </a:rPr>
              <a:t>important</a:t>
            </a:r>
            <a:r>
              <a:rPr lang="es-ES" sz="2400" b="1" u="sng" dirty="0">
                <a:solidFill>
                  <a:schemeClr val="accent3"/>
                </a:solidFill>
              </a:rPr>
              <a:t> </a:t>
            </a:r>
            <a:r>
              <a:rPr lang="es-ES" sz="2400" b="1" u="sng" dirty="0" err="1">
                <a:solidFill>
                  <a:schemeClr val="accent3"/>
                </a:solidFill>
              </a:rPr>
              <a:t>faults</a:t>
            </a:r>
            <a:r>
              <a:rPr lang="es-ES" sz="2400" b="1" u="sng" dirty="0">
                <a:solidFill>
                  <a:schemeClr val="accent3"/>
                </a:solidFill>
              </a:rPr>
              <a:t> in </a:t>
            </a:r>
            <a:r>
              <a:rPr lang="es-ES" sz="2400" b="1" u="sng" dirty="0" err="1">
                <a:solidFill>
                  <a:schemeClr val="accent3"/>
                </a:solidFill>
              </a:rPr>
              <a:t>the</a:t>
            </a:r>
            <a:r>
              <a:rPr lang="es-ES" sz="2400" b="1" u="sng" dirty="0">
                <a:solidFill>
                  <a:schemeClr val="accent3"/>
                </a:solidFill>
              </a:rPr>
              <a:t> </a:t>
            </a:r>
            <a:r>
              <a:rPr lang="es-ES" sz="2400" b="1" u="sng" dirty="0" err="1">
                <a:solidFill>
                  <a:schemeClr val="accent3"/>
                </a:solidFill>
              </a:rPr>
              <a:t>archipelago</a:t>
            </a:r>
            <a:r>
              <a:rPr lang="es-ES" sz="2400" b="1" dirty="0"/>
              <a:t/>
            </a:r>
            <a:br>
              <a:rPr lang="es-ES" sz="2400" b="1" dirty="0"/>
            </a:br>
            <a:r>
              <a:rPr lang="es-ES" dirty="0" err="1"/>
              <a:t>If</a:t>
            </a:r>
            <a:r>
              <a:rPr lang="es-ES" dirty="0"/>
              <a:t> </a:t>
            </a:r>
            <a:r>
              <a:rPr lang="es-ES" dirty="0" err="1"/>
              <a:t>the</a:t>
            </a:r>
            <a:r>
              <a:rPr lang="es-ES" dirty="0"/>
              <a:t> </a:t>
            </a:r>
            <a:r>
              <a:rPr lang="es-ES" dirty="0" err="1"/>
              <a:t>Morne-Piton</a:t>
            </a:r>
            <a:r>
              <a:rPr lang="es-ES" dirty="0"/>
              <a:t> </a:t>
            </a:r>
            <a:r>
              <a:rPr lang="es-ES" dirty="0" err="1"/>
              <a:t>fault</a:t>
            </a:r>
            <a:r>
              <a:rPr lang="es-ES" dirty="0"/>
              <a:t> </a:t>
            </a:r>
            <a:r>
              <a:rPr lang="es-ES" dirty="0" err="1"/>
              <a:t>is</a:t>
            </a:r>
            <a:r>
              <a:rPr lang="es-ES" dirty="0"/>
              <a:t> </a:t>
            </a:r>
            <a:r>
              <a:rPr lang="es-ES" dirty="0" err="1"/>
              <a:t>clearly</a:t>
            </a:r>
            <a:r>
              <a:rPr lang="es-ES" dirty="0"/>
              <a:t> visible in </a:t>
            </a:r>
            <a:r>
              <a:rPr lang="es-ES" dirty="0" err="1"/>
              <a:t>the</a:t>
            </a:r>
            <a:r>
              <a:rPr lang="es-ES" dirty="0"/>
              <a:t> </a:t>
            </a:r>
            <a:r>
              <a:rPr lang="es-ES" dirty="0" err="1"/>
              <a:t>landscape</a:t>
            </a:r>
            <a:r>
              <a:rPr lang="es-ES" dirty="0"/>
              <a:t> of Marie-Galante, </a:t>
            </a:r>
            <a:r>
              <a:rPr lang="es-ES" dirty="0" err="1"/>
              <a:t>geophysical</a:t>
            </a:r>
            <a:r>
              <a:rPr lang="es-ES" dirty="0"/>
              <a:t> </a:t>
            </a:r>
            <a:r>
              <a:rPr lang="es-ES" dirty="0" err="1"/>
              <a:t>studies</a:t>
            </a:r>
            <a:r>
              <a:rPr lang="es-ES" dirty="0"/>
              <a:t> </a:t>
            </a:r>
            <a:r>
              <a:rPr lang="es-ES" dirty="0" err="1"/>
              <a:t>throughout</a:t>
            </a:r>
            <a:r>
              <a:rPr lang="es-ES" dirty="0"/>
              <a:t> </a:t>
            </a:r>
            <a:r>
              <a:rPr lang="es-ES" dirty="0" err="1"/>
              <a:t>the</a:t>
            </a:r>
            <a:r>
              <a:rPr lang="es-ES" dirty="0"/>
              <a:t> </a:t>
            </a:r>
            <a:r>
              <a:rPr lang="es-ES" dirty="0" err="1"/>
              <a:t>industry</a:t>
            </a:r>
            <a:r>
              <a:rPr lang="es-ES" dirty="0"/>
              <a:t> show </a:t>
            </a:r>
            <a:r>
              <a:rPr lang="es-ES" dirty="0" err="1"/>
              <a:t>that</a:t>
            </a:r>
            <a:r>
              <a:rPr lang="es-ES" dirty="0"/>
              <a:t> </a:t>
            </a:r>
            <a:r>
              <a:rPr lang="es-ES" dirty="0" err="1"/>
              <a:t>the</a:t>
            </a:r>
            <a:r>
              <a:rPr lang="es-ES" dirty="0"/>
              <a:t> </a:t>
            </a:r>
            <a:r>
              <a:rPr lang="es-ES" dirty="0" err="1"/>
              <a:t>fault</a:t>
            </a:r>
            <a:r>
              <a:rPr lang="es-ES" dirty="0"/>
              <a:t> </a:t>
            </a:r>
            <a:r>
              <a:rPr lang="es-ES" dirty="0" err="1"/>
              <a:t>extends</a:t>
            </a:r>
            <a:r>
              <a:rPr lang="es-ES" dirty="0"/>
              <a:t> in </a:t>
            </a:r>
            <a:r>
              <a:rPr lang="es-ES" dirty="0" err="1"/>
              <a:t>the</a:t>
            </a:r>
            <a:r>
              <a:rPr lang="es-ES" dirty="0"/>
              <a:t> sea a total </a:t>
            </a:r>
            <a:r>
              <a:rPr lang="es-ES" dirty="0" err="1"/>
              <a:t>length</a:t>
            </a:r>
            <a:r>
              <a:rPr lang="es-ES" dirty="0"/>
              <a:t> of more </a:t>
            </a:r>
            <a:r>
              <a:rPr lang="es-ES" dirty="0" err="1"/>
              <a:t>than</a:t>
            </a:r>
            <a:r>
              <a:rPr lang="es-ES" dirty="0"/>
              <a:t> 80 </a:t>
            </a:r>
            <a:r>
              <a:rPr lang="es-ES" dirty="0" err="1"/>
              <a:t>kilometers</a:t>
            </a:r>
            <a:r>
              <a:rPr lang="es-ES" dirty="0"/>
              <a:t>, </a:t>
            </a:r>
            <a:r>
              <a:rPr lang="es-ES" dirty="0" err="1"/>
              <a:t>especially</a:t>
            </a:r>
            <a:r>
              <a:rPr lang="es-ES" dirty="0"/>
              <a:t> to </a:t>
            </a:r>
            <a:r>
              <a:rPr lang="es-ES" dirty="0" err="1"/>
              <a:t>the</a:t>
            </a:r>
            <a:r>
              <a:rPr lang="es-ES" dirty="0"/>
              <a:t> </a:t>
            </a:r>
            <a:r>
              <a:rPr lang="es-ES" dirty="0" err="1"/>
              <a:t>west</a:t>
            </a:r>
            <a:r>
              <a:rPr lang="es-ES" dirty="0"/>
              <a:t>.</a:t>
            </a:r>
            <a:br>
              <a:rPr lang="es-ES" dirty="0"/>
            </a:br>
            <a:r>
              <a:rPr lang="es-ES" dirty="0" err="1"/>
              <a:t>It</a:t>
            </a:r>
            <a:r>
              <a:rPr lang="es-ES" dirty="0"/>
              <a:t> </a:t>
            </a:r>
            <a:r>
              <a:rPr lang="es-ES" dirty="0" err="1"/>
              <a:t>is</a:t>
            </a:r>
            <a:r>
              <a:rPr lang="es-ES" dirty="0"/>
              <a:t> </a:t>
            </a:r>
            <a:r>
              <a:rPr lang="es-ES" dirty="0" err="1"/>
              <a:t>therefore</a:t>
            </a:r>
            <a:r>
              <a:rPr lang="es-ES" dirty="0"/>
              <a:t> </a:t>
            </a:r>
            <a:r>
              <a:rPr lang="es-ES" dirty="0" err="1"/>
              <a:t>one</a:t>
            </a:r>
            <a:r>
              <a:rPr lang="es-ES" dirty="0"/>
              <a:t> of </a:t>
            </a:r>
            <a:r>
              <a:rPr lang="es-ES" dirty="0" err="1"/>
              <a:t>the</a:t>
            </a:r>
            <a:r>
              <a:rPr lang="es-ES" dirty="0"/>
              <a:t> </a:t>
            </a:r>
            <a:r>
              <a:rPr lang="es-ES" dirty="0" err="1"/>
              <a:t>largest</a:t>
            </a:r>
            <a:r>
              <a:rPr lang="es-ES" dirty="0"/>
              <a:t> </a:t>
            </a:r>
            <a:r>
              <a:rPr lang="es-ES" dirty="0" err="1"/>
              <a:t>faults</a:t>
            </a:r>
            <a:r>
              <a:rPr lang="es-ES" dirty="0"/>
              <a:t> in </a:t>
            </a:r>
            <a:r>
              <a:rPr lang="es-ES" dirty="0" err="1"/>
              <a:t>the</a:t>
            </a:r>
            <a:r>
              <a:rPr lang="es-ES" dirty="0"/>
              <a:t> </a:t>
            </a:r>
            <a:r>
              <a:rPr lang="es-ES" dirty="0" err="1"/>
              <a:t>archipelago</a:t>
            </a:r>
            <a:r>
              <a:rPr lang="es-ES" dirty="0"/>
              <a:t> and </a:t>
            </a:r>
            <a:r>
              <a:rPr lang="es-ES" dirty="0" err="1"/>
              <a:t>is</a:t>
            </a:r>
            <a:r>
              <a:rPr lang="es-ES" dirty="0"/>
              <a:t> a "normal" </a:t>
            </a:r>
            <a:r>
              <a:rPr lang="es-ES" dirty="0" err="1"/>
              <a:t>fault</a:t>
            </a:r>
            <a:r>
              <a:rPr lang="es-ES" dirty="0"/>
              <a:t> </a:t>
            </a:r>
            <a:r>
              <a:rPr lang="es-ES" dirty="0" err="1"/>
              <a:t>that</a:t>
            </a:r>
            <a:r>
              <a:rPr lang="es-ES" dirty="0"/>
              <a:t> </a:t>
            </a:r>
            <a:r>
              <a:rPr lang="es-ES" dirty="0" err="1"/>
              <a:t>probably</a:t>
            </a:r>
            <a:r>
              <a:rPr lang="es-ES" dirty="0"/>
              <a:t> </a:t>
            </a:r>
            <a:r>
              <a:rPr lang="es-ES" dirty="0" err="1"/>
              <a:t>remains</a:t>
            </a:r>
            <a:r>
              <a:rPr lang="es-ES" dirty="0"/>
              <a:t> active </a:t>
            </a:r>
            <a:r>
              <a:rPr lang="es-ES" dirty="0" err="1"/>
              <a:t>today</a:t>
            </a:r>
            <a:r>
              <a:rPr lang="es-ES" dirty="0"/>
              <a:t>, as </a:t>
            </a:r>
            <a:r>
              <a:rPr lang="es-ES" dirty="0" err="1"/>
              <a:t>shown</a:t>
            </a:r>
            <a:r>
              <a:rPr lang="es-ES" dirty="0"/>
              <a:t> </a:t>
            </a:r>
            <a:r>
              <a:rPr lang="es-ES" dirty="0" err="1"/>
              <a:t>by</a:t>
            </a:r>
            <a:r>
              <a:rPr lang="es-ES" dirty="0"/>
              <a:t> </a:t>
            </a:r>
            <a:r>
              <a:rPr lang="es-ES" dirty="0" err="1"/>
              <a:t>the</a:t>
            </a:r>
            <a:r>
              <a:rPr lang="es-ES" dirty="0"/>
              <a:t> </a:t>
            </a:r>
            <a:r>
              <a:rPr lang="es-ES" dirty="0" err="1"/>
              <a:t>existence</a:t>
            </a:r>
            <a:r>
              <a:rPr lang="es-ES" dirty="0"/>
              <a:t> of </a:t>
            </a:r>
            <a:r>
              <a:rPr lang="es-ES" dirty="0" err="1"/>
              <a:t>valleys</a:t>
            </a:r>
            <a:r>
              <a:rPr lang="es-ES" dirty="0"/>
              <a:t> </a:t>
            </a:r>
            <a:r>
              <a:rPr lang="es-ES" dirty="0" err="1"/>
              <a:t>on</a:t>
            </a:r>
            <a:r>
              <a:rPr lang="es-ES" dirty="0"/>
              <a:t> </a:t>
            </a:r>
            <a:r>
              <a:rPr lang="es-ES" dirty="0" err="1"/>
              <a:t>the</a:t>
            </a:r>
            <a:r>
              <a:rPr lang="es-ES" dirty="0"/>
              <a:t> </a:t>
            </a:r>
            <a:r>
              <a:rPr lang="es-ES" dirty="0" err="1"/>
              <a:t>slope</a:t>
            </a:r>
            <a:r>
              <a:rPr lang="es-ES" dirty="0"/>
              <a:t> of Marie-Galante.</a:t>
            </a:r>
          </a:p>
          <a:p>
            <a:endParaRPr lang="es-ES" dirty="0"/>
          </a:p>
        </p:txBody>
      </p:sp>
      <p:pic>
        <p:nvPicPr>
          <p:cNvPr id="4" name="Imagen 3"/>
          <p:cNvPicPr>
            <a:picLocks noChangeAspect="1"/>
          </p:cNvPicPr>
          <p:nvPr/>
        </p:nvPicPr>
        <p:blipFill rotWithShape="1">
          <a:blip r:embed="rId3">
            <a:extLst>
              <a:ext uri="{28A0092B-C50C-407E-A947-70E740481C1C}">
                <a14:useLocalDpi xmlns:a14="http://schemas.microsoft.com/office/drawing/2010/main" xmlns="" val="0"/>
              </a:ext>
            </a:extLst>
          </a:blip>
          <a:srcRect l="39500" t="29101" r="44625" b="40884"/>
          <a:stretch/>
        </p:blipFill>
        <p:spPr>
          <a:xfrm rot="16200000">
            <a:off x="2418819" y="392166"/>
            <a:ext cx="1416952" cy="1506209"/>
          </a:xfrm>
          <a:prstGeom prst="rect">
            <a:avLst/>
          </a:prstGeom>
        </p:spPr>
      </p:pic>
      <p:sp>
        <p:nvSpPr>
          <p:cNvPr id="14" name="Flecha derecha 13"/>
          <p:cNvSpPr/>
          <p:nvPr/>
        </p:nvSpPr>
        <p:spPr>
          <a:xfrm rot="11697764">
            <a:off x="3428992" y="1736428"/>
            <a:ext cx="1058510" cy="122576"/>
          </a:xfrm>
          <a:prstGeom prst="rightArrow">
            <a:avLst/>
          </a:prstGeom>
          <a:ln>
            <a:solidFill>
              <a:srgbClr val="002060"/>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s-ES"/>
          </a:p>
        </p:txBody>
      </p:sp>
      <p:pic>
        <p:nvPicPr>
          <p:cNvPr id="6" name="Imagen 5"/>
          <p:cNvPicPr>
            <a:picLocks noChangeAspect="1"/>
          </p:cNvPicPr>
          <p:nvPr/>
        </p:nvPicPr>
        <p:blipFill rotWithShape="1">
          <a:blip r:embed="rId4">
            <a:extLst>
              <a:ext uri="{28A0092B-C50C-407E-A947-70E740481C1C}">
                <a14:useLocalDpi xmlns:a14="http://schemas.microsoft.com/office/drawing/2010/main" xmlns="" val="0"/>
              </a:ext>
            </a:extLst>
          </a:blip>
          <a:srcRect l="58125" t="4002" r="2500" b="3954"/>
          <a:stretch/>
        </p:blipFill>
        <p:spPr>
          <a:xfrm rot="16200000">
            <a:off x="6296684" y="1011012"/>
            <a:ext cx="4800600" cy="6309360"/>
          </a:xfrm>
          <a:prstGeom prst="rect">
            <a:avLst/>
          </a:prstGeom>
        </p:spPr>
      </p:pic>
    </p:spTree>
    <p:extLst>
      <p:ext uri="{BB962C8B-B14F-4D97-AF65-F5344CB8AC3E}">
        <p14:creationId xmlns:p14="http://schemas.microsoft.com/office/powerpoint/2010/main" xmlns="" val="234269922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1680" y="454579"/>
            <a:ext cx="9494520" cy="1293028"/>
          </a:xfrm>
        </p:spPr>
        <p:txBody>
          <a:bodyPr>
            <a:normAutofit fontScale="90000"/>
          </a:bodyPr>
          <a:lstStyle/>
          <a:p>
            <a:r>
              <a:rPr lang="es-ES" sz="4200" b="1" dirty="0" smtClean="0">
                <a:solidFill>
                  <a:schemeClr val="accent2">
                    <a:lumMod val="75000"/>
                  </a:schemeClr>
                </a:solidFill>
              </a:rPr>
              <a:t>6.3</a:t>
            </a:r>
            <a:r>
              <a:rPr lang="es-ES" sz="4200" b="1" dirty="0" smtClean="0">
                <a:solidFill>
                  <a:schemeClr val="accent5">
                    <a:lumMod val="60000"/>
                    <a:lumOff val="40000"/>
                  </a:schemeClr>
                </a:solidFill>
              </a:rPr>
              <a:t> </a:t>
            </a:r>
            <a:r>
              <a:rPr lang="es-ES" sz="4200" b="1" dirty="0">
                <a:solidFill>
                  <a:schemeClr val="accent5">
                    <a:lumMod val="60000"/>
                    <a:lumOff val="40000"/>
                  </a:schemeClr>
                </a:solidFill>
              </a:rPr>
              <a:t>Basse-Terre: </a:t>
            </a:r>
            <a:r>
              <a:rPr lang="es-ES" sz="4200" b="1" dirty="0" smtClean="0">
                <a:solidFill>
                  <a:schemeClr val="accent5">
                    <a:lumMod val="60000"/>
                    <a:lumOff val="40000"/>
                  </a:schemeClr>
                </a:solidFill>
              </a:rPr>
              <a:t/>
            </a:r>
            <a:br>
              <a:rPr lang="es-ES" sz="4200" b="1" dirty="0" smtClean="0">
                <a:solidFill>
                  <a:schemeClr val="accent5">
                    <a:lumMod val="60000"/>
                    <a:lumOff val="40000"/>
                  </a:schemeClr>
                </a:solidFill>
              </a:rPr>
            </a:br>
            <a:r>
              <a:rPr lang="es-ES" sz="4600" b="1" u="sng" dirty="0" err="1" smtClean="0">
                <a:solidFill>
                  <a:schemeClr val="accent4"/>
                </a:solidFill>
              </a:rPr>
              <a:t>the</a:t>
            </a:r>
            <a:r>
              <a:rPr lang="es-ES" sz="4600" b="1" u="sng" dirty="0" smtClean="0">
                <a:solidFill>
                  <a:schemeClr val="accent4"/>
                </a:solidFill>
              </a:rPr>
              <a:t> </a:t>
            </a:r>
            <a:r>
              <a:rPr lang="es-ES" sz="4600" b="1" u="sng" dirty="0" err="1" smtClean="0">
                <a:solidFill>
                  <a:schemeClr val="accent4"/>
                </a:solidFill>
              </a:rPr>
              <a:t>fault</a:t>
            </a:r>
            <a:r>
              <a:rPr lang="es-ES" sz="4600" b="1" u="sng" dirty="0" smtClean="0">
                <a:solidFill>
                  <a:schemeClr val="accent4"/>
                </a:solidFill>
              </a:rPr>
              <a:t> of </a:t>
            </a:r>
            <a:r>
              <a:rPr lang="es-ES" sz="4600" b="1" u="sng" dirty="0" err="1" smtClean="0">
                <a:solidFill>
                  <a:schemeClr val="accent4"/>
                </a:solidFill>
              </a:rPr>
              <a:t>Malendure</a:t>
            </a:r>
            <a:r>
              <a:rPr lang="es-ES" sz="4600" b="1" u="sng" dirty="0">
                <a:solidFill>
                  <a:schemeClr val="accent4"/>
                </a:solidFill>
              </a:rPr>
              <a:t/>
            </a:r>
            <a:br>
              <a:rPr lang="es-ES" sz="4600" b="1" u="sng" dirty="0">
                <a:solidFill>
                  <a:schemeClr val="accent4"/>
                </a:solidFill>
              </a:rPr>
            </a:br>
            <a:endParaRPr lang="es-ES" sz="4600" u="sng" dirty="0">
              <a:solidFill>
                <a:schemeClr val="accent4"/>
              </a:solidFill>
            </a:endParaRPr>
          </a:p>
        </p:txBody>
      </p:sp>
      <p:sp>
        <p:nvSpPr>
          <p:cNvPr id="3" name="CuadroTexto 2"/>
          <p:cNvSpPr txBox="1"/>
          <p:nvPr/>
        </p:nvSpPr>
        <p:spPr>
          <a:xfrm>
            <a:off x="457201" y="1959888"/>
            <a:ext cx="6385994" cy="2523768"/>
          </a:xfrm>
          <a:prstGeom prst="rect">
            <a:avLst/>
          </a:prstGeom>
          <a:noFill/>
        </p:spPr>
        <p:txBody>
          <a:bodyPr wrap="square" rtlCol="0">
            <a:spAutoFit/>
          </a:bodyPr>
          <a:lstStyle/>
          <a:p>
            <a:pPr marL="457200" indent="-457200"/>
            <a:r>
              <a:rPr lang="es-ES" sz="2000" dirty="0" smtClean="0"/>
              <a:t>	</a:t>
            </a:r>
            <a:r>
              <a:rPr lang="es-ES" sz="2000" dirty="0" err="1" smtClean="0"/>
              <a:t>Unlike</a:t>
            </a:r>
            <a:r>
              <a:rPr lang="es-ES" sz="2000" dirty="0" smtClean="0"/>
              <a:t> </a:t>
            </a:r>
            <a:r>
              <a:rPr lang="es-ES" sz="2000" dirty="0" err="1"/>
              <a:t>the</a:t>
            </a:r>
            <a:r>
              <a:rPr lang="es-ES" sz="2000" dirty="0"/>
              <a:t> </a:t>
            </a:r>
            <a:r>
              <a:rPr lang="es-ES" sz="2000" dirty="0" err="1"/>
              <a:t>Morne-Piton</a:t>
            </a:r>
            <a:r>
              <a:rPr lang="es-ES" sz="2000" dirty="0"/>
              <a:t> </a:t>
            </a:r>
            <a:r>
              <a:rPr lang="es-ES" sz="2000" dirty="0" err="1"/>
              <a:t>fault</a:t>
            </a:r>
            <a:r>
              <a:rPr lang="es-ES" sz="2000" dirty="0"/>
              <a:t>, </a:t>
            </a:r>
            <a:r>
              <a:rPr lang="es-ES" sz="2000" dirty="0" err="1"/>
              <a:t>well</a:t>
            </a:r>
            <a:r>
              <a:rPr lang="es-ES" sz="2000" dirty="0"/>
              <a:t> </a:t>
            </a:r>
            <a:r>
              <a:rPr lang="es-ES" sz="2000" dirty="0" err="1"/>
              <a:t>marked</a:t>
            </a:r>
            <a:r>
              <a:rPr lang="es-ES" sz="2000" dirty="0"/>
              <a:t> in </a:t>
            </a:r>
            <a:r>
              <a:rPr lang="es-ES" sz="2000" dirty="0" err="1"/>
              <a:t>the</a:t>
            </a:r>
            <a:r>
              <a:rPr lang="es-ES" sz="2000" dirty="0"/>
              <a:t> </a:t>
            </a:r>
            <a:r>
              <a:rPr lang="es-ES" sz="2000" dirty="0" err="1"/>
              <a:t>landscape</a:t>
            </a:r>
            <a:r>
              <a:rPr lang="es-ES" sz="2000" dirty="0"/>
              <a:t> of Marie-Galante </a:t>
            </a:r>
            <a:r>
              <a:rPr lang="es-ES" sz="2000" dirty="0" err="1"/>
              <a:t>for</a:t>
            </a:r>
            <a:r>
              <a:rPr lang="es-ES" sz="2000" dirty="0"/>
              <a:t> </a:t>
            </a:r>
            <a:r>
              <a:rPr lang="es-ES" sz="2000" dirty="0" err="1"/>
              <a:t>several</a:t>
            </a:r>
            <a:r>
              <a:rPr lang="es-ES" sz="2000" dirty="0"/>
              <a:t> </a:t>
            </a:r>
            <a:r>
              <a:rPr lang="es-ES" sz="2000" dirty="0" err="1"/>
              <a:t>kilometers</a:t>
            </a:r>
            <a:r>
              <a:rPr lang="es-ES" sz="2000" dirty="0"/>
              <a:t>, </a:t>
            </a:r>
            <a:r>
              <a:rPr lang="es-ES" sz="2000" dirty="0" err="1"/>
              <a:t>the</a:t>
            </a:r>
            <a:r>
              <a:rPr lang="es-ES" sz="2000" dirty="0"/>
              <a:t> </a:t>
            </a:r>
            <a:r>
              <a:rPr lang="es-ES" sz="2000" dirty="0" err="1"/>
              <a:t>Malendure</a:t>
            </a:r>
            <a:r>
              <a:rPr lang="es-ES" sz="2000" dirty="0"/>
              <a:t> </a:t>
            </a:r>
            <a:r>
              <a:rPr lang="es-ES" sz="2000" dirty="0" err="1"/>
              <a:t>fault</a:t>
            </a:r>
            <a:r>
              <a:rPr lang="es-ES" sz="2000" dirty="0"/>
              <a:t> shows a </a:t>
            </a:r>
            <a:r>
              <a:rPr lang="es-ES" sz="2000" dirty="0" err="1"/>
              <a:t>much</a:t>
            </a:r>
            <a:r>
              <a:rPr lang="es-ES" sz="2000" dirty="0"/>
              <a:t> more </a:t>
            </a:r>
            <a:r>
              <a:rPr lang="es-ES" sz="2000" dirty="0" err="1"/>
              <a:t>modest</a:t>
            </a:r>
            <a:r>
              <a:rPr lang="es-ES" sz="2000" dirty="0"/>
              <a:t> </a:t>
            </a:r>
            <a:r>
              <a:rPr lang="es-ES" sz="2000" dirty="0" err="1"/>
              <a:t>expansion</a:t>
            </a:r>
            <a:r>
              <a:rPr lang="es-ES" sz="2000" dirty="0"/>
              <a:t>, </a:t>
            </a:r>
            <a:r>
              <a:rPr lang="es-ES" sz="2000" dirty="0" err="1"/>
              <a:t>which</a:t>
            </a:r>
            <a:r>
              <a:rPr lang="es-ES" sz="2000" dirty="0"/>
              <a:t> </a:t>
            </a:r>
            <a:r>
              <a:rPr lang="es-ES" sz="2000" dirty="0" err="1"/>
              <a:t>provides</a:t>
            </a:r>
            <a:r>
              <a:rPr lang="es-ES" sz="2000" dirty="0"/>
              <a:t> a </a:t>
            </a:r>
            <a:r>
              <a:rPr lang="es-ES" sz="2000" dirty="0" err="1"/>
              <a:t>representation</a:t>
            </a:r>
            <a:r>
              <a:rPr lang="es-ES" sz="2000" dirty="0"/>
              <a:t> of </a:t>
            </a:r>
            <a:r>
              <a:rPr lang="es-ES" sz="2000" dirty="0" err="1"/>
              <a:t>the</a:t>
            </a:r>
            <a:r>
              <a:rPr lang="es-ES" sz="2000" dirty="0"/>
              <a:t> </a:t>
            </a:r>
            <a:r>
              <a:rPr lang="es-ES" sz="2000" dirty="0" err="1"/>
              <a:t>movements</a:t>
            </a:r>
            <a:r>
              <a:rPr lang="es-ES" sz="2000" dirty="0"/>
              <a:t> </a:t>
            </a:r>
            <a:r>
              <a:rPr lang="es-ES" sz="2000" dirty="0" err="1"/>
              <a:t>that</a:t>
            </a:r>
            <a:r>
              <a:rPr lang="es-ES" sz="2000" dirty="0"/>
              <a:t> </a:t>
            </a:r>
            <a:r>
              <a:rPr lang="es-ES" sz="2000" dirty="0" err="1"/>
              <a:t>affect</a:t>
            </a:r>
            <a:r>
              <a:rPr lang="es-ES" sz="2000" dirty="0"/>
              <a:t> </a:t>
            </a:r>
            <a:r>
              <a:rPr lang="es-ES" sz="2000" dirty="0" err="1"/>
              <a:t>Earth's</a:t>
            </a:r>
            <a:r>
              <a:rPr lang="es-ES" sz="2000" dirty="0"/>
              <a:t> </a:t>
            </a:r>
            <a:r>
              <a:rPr lang="es-ES" sz="2000" dirty="0" err="1"/>
              <a:t>crust</a:t>
            </a:r>
            <a:r>
              <a:rPr lang="es-ES" sz="2000" dirty="0"/>
              <a:t> and Are </a:t>
            </a:r>
            <a:r>
              <a:rPr lang="es-ES" sz="2000" dirty="0" err="1"/>
              <a:t>the</a:t>
            </a:r>
            <a:r>
              <a:rPr lang="es-ES" sz="2000" dirty="0"/>
              <a:t> </a:t>
            </a:r>
            <a:r>
              <a:rPr lang="es-ES" sz="2000" dirty="0" err="1"/>
              <a:t>origin</a:t>
            </a:r>
            <a:r>
              <a:rPr lang="es-ES" sz="2000" dirty="0"/>
              <a:t> of </a:t>
            </a:r>
            <a:r>
              <a:rPr lang="es-ES" sz="2000" dirty="0" err="1"/>
              <a:t>earthquakes</a:t>
            </a:r>
            <a:r>
              <a:rPr lang="es-ES" sz="2000" dirty="0"/>
              <a:t> more </a:t>
            </a:r>
            <a:r>
              <a:rPr lang="es-ES" sz="2000" dirty="0" err="1"/>
              <a:t>or</a:t>
            </a:r>
            <a:r>
              <a:rPr lang="es-ES" sz="2000" dirty="0"/>
              <a:t> </a:t>
            </a:r>
            <a:r>
              <a:rPr lang="es-ES" sz="2000" dirty="0" err="1"/>
              <a:t>less</a:t>
            </a:r>
            <a:r>
              <a:rPr lang="es-ES" sz="2000" dirty="0"/>
              <a:t> intense.</a:t>
            </a:r>
          </a:p>
          <a:p>
            <a:endParaRPr lang="es-ES" dirty="0"/>
          </a:p>
        </p:txBody>
      </p:sp>
      <p:pic>
        <p:nvPicPr>
          <p:cNvPr id="9" name="Imagen 8"/>
          <p:cNvPicPr>
            <a:picLocks noChangeAspect="1"/>
          </p:cNvPicPr>
          <p:nvPr/>
        </p:nvPicPr>
        <p:blipFill rotWithShape="1">
          <a:blip r:embed="rId3">
            <a:extLst>
              <a:ext uri="{28A0092B-C50C-407E-A947-70E740481C1C}">
                <a14:useLocalDpi xmlns:a14="http://schemas.microsoft.com/office/drawing/2010/main" xmlns="" val="0"/>
              </a:ext>
            </a:extLst>
          </a:blip>
          <a:srcRect l="46875" t="10647" r="31125" b="51334"/>
          <a:stretch/>
        </p:blipFill>
        <p:spPr>
          <a:xfrm rot="16200000">
            <a:off x="3387198" y="473737"/>
            <a:ext cx="1348740" cy="1310424"/>
          </a:xfrm>
          <a:prstGeom prst="rect">
            <a:avLst/>
          </a:prstGeom>
        </p:spPr>
      </p:pic>
      <p:sp>
        <p:nvSpPr>
          <p:cNvPr id="14" name="Flecha derecha 13"/>
          <p:cNvSpPr/>
          <p:nvPr/>
        </p:nvSpPr>
        <p:spPr>
          <a:xfrm rot="20413556">
            <a:off x="2537460" y="1245382"/>
            <a:ext cx="990600" cy="173946"/>
          </a:xfrm>
          <a:prstGeom prst="rightArrow">
            <a:avLst/>
          </a:prstGeom>
          <a:ln>
            <a:solidFill>
              <a:srgbClr val="002060"/>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s-ES"/>
          </a:p>
        </p:txBody>
      </p:sp>
      <p:pic>
        <p:nvPicPr>
          <p:cNvPr id="8" name="7 Imagen" descr="image (23).jpg"/>
          <p:cNvPicPr>
            <a:picLocks noChangeAspect="1"/>
          </p:cNvPicPr>
          <p:nvPr/>
        </p:nvPicPr>
        <p:blipFill>
          <a:blip r:embed="rId4"/>
          <a:stretch>
            <a:fillRect/>
          </a:stretch>
        </p:blipFill>
        <p:spPr>
          <a:xfrm>
            <a:off x="6968334" y="2981840"/>
            <a:ext cx="4502008" cy="3378617"/>
          </a:xfrm>
          <a:prstGeom prst="rect">
            <a:avLst/>
          </a:prstGeom>
        </p:spPr>
      </p:pic>
    </p:spTree>
    <p:extLst>
      <p:ext uri="{BB962C8B-B14F-4D97-AF65-F5344CB8AC3E}">
        <p14:creationId xmlns:p14="http://schemas.microsoft.com/office/powerpoint/2010/main" xmlns="" val="205597015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1680" y="454579"/>
            <a:ext cx="9494520" cy="1293028"/>
          </a:xfrm>
        </p:spPr>
        <p:txBody>
          <a:bodyPr>
            <a:normAutofit fontScale="90000"/>
          </a:bodyPr>
          <a:lstStyle/>
          <a:p>
            <a:r>
              <a:rPr lang="es-ES" sz="4200" b="1" dirty="0" smtClean="0">
                <a:solidFill>
                  <a:schemeClr val="accent2">
                    <a:lumMod val="75000"/>
                  </a:schemeClr>
                </a:solidFill>
              </a:rPr>
              <a:t>6.3</a:t>
            </a:r>
            <a:r>
              <a:rPr lang="es-ES" sz="4200" b="1" dirty="0" smtClean="0">
                <a:solidFill>
                  <a:schemeClr val="accent5">
                    <a:lumMod val="60000"/>
                    <a:lumOff val="40000"/>
                  </a:schemeClr>
                </a:solidFill>
              </a:rPr>
              <a:t> </a:t>
            </a:r>
            <a:r>
              <a:rPr lang="es-ES" sz="4200" b="1" dirty="0">
                <a:solidFill>
                  <a:schemeClr val="accent5">
                    <a:lumMod val="60000"/>
                    <a:lumOff val="40000"/>
                  </a:schemeClr>
                </a:solidFill>
              </a:rPr>
              <a:t>Basse-Terre: </a:t>
            </a:r>
            <a:r>
              <a:rPr lang="es-ES" sz="4200" b="1" dirty="0" smtClean="0">
                <a:solidFill>
                  <a:schemeClr val="accent5">
                    <a:lumMod val="60000"/>
                    <a:lumOff val="40000"/>
                  </a:schemeClr>
                </a:solidFill>
              </a:rPr>
              <a:t/>
            </a:r>
            <a:br>
              <a:rPr lang="es-ES" sz="4200" b="1" dirty="0" smtClean="0">
                <a:solidFill>
                  <a:schemeClr val="accent5">
                    <a:lumMod val="60000"/>
                    <a:lumOff val="40000"/>
                  </a:schemeClr>
                </a:solidFill>
              </a:rPr>
            </a:br>
            <a:r>
              <a:rPr lang="es-ES" sz="4600" b="1" u="sng" dirty="0" err="1" smtClean="0">
                <a:solidFill>
                  <a:schemeClr val="accent4"/>
                </a:solidFill>
              </a:rPr>
              <a:t>the</a:t>
            </a:r>
            <a:r>
              <a:rPr lang="es-ES" sz="4600" b="1" u="sng" dirty="0" smtClean="0">
                <a:solidFill>
                  <a:schemeClr val="accent4"/>
                </a:solidFill>
              </a:rPr>
              <a:t> </a:t>
            </a:r>
            <a:r>
              <a:rPr lang="es-ES" sz="4600" b="1" u="sng" dirty="0" err="1" smtClean="0">
                <a:solidFill>
                  <a:schemeClr val="accent4"/>
                </a:solidFill>
              </a:rPr>
              <a:t>fault</a:t>
            </a:r>
            <a:r>
              <a:rPr lang="es-ES" sz="4600" b="1" u="sng" dirty="0" smtClean="0">
                <a:solidFill>
                  <a:schemeClr val="accent4"/>
                </a:solidFill>
              </a:rPr>
              <a:t> of </a:t>
            </a:r>
            <a:r>
              <a:rPr lang="es-ES" sz="4600" b="1" u="sng" dirty="0" err="1" smtClean="0">
                <a:solidFill>
                  <a:schemeClr val="accent4"/>
                </a:solidFill>
              </a:rPr>
              <a:t>Malendure</a:t>
            </a:r>
            <a:r>
              <a:rPr lang="es-ES" sz="4600" b="1" u="sng" dirty="0">
                <a:solidFill>
                  <a:schemeClr val="accent4"/>
                </a:solidFill>
              </a:rPr>
              <a:t/>
            </a:r>
            <a:br>
              <a:rPr lang="es-ES" sz="4600" b="1" u="sng" dirty="0">
                <a:solidFill>
                  <a:schemeClr val="accent4"/>
                </a:solidFill>
              </a:rPr>
            </a:br>
            <a:endParaRPr lang="es-ES" sz="4600" u="sng" dirty="0">
              <a:solidFill>
                <a:schemeClr val="accent4"/>
              </a:solidFill>
            </a:endParaRPr>
          </a:p>
        </p:txBody>
      </p:sp>
      <p:sp>
        <p:nvSpPr>
          <p:cNvPr id="3" name="CuadroTexto 2"/>
          <p:cNvSpPr txBox="1"/>
          <p:nvPr/>
        </p:nvSpPr>
        <p:spPr>
          <a:xfrm>
            <a:off x="143691" y="1959888"/>
            <a:ext cx="7001692" cy="4616648"/>
          </a:xfrm>
          <a:prstGeom prst="rect">
            <a:avLst/>
          </a:prstGeom>
          <a:noFill/>
        </p:spPr>
        <p:txBody>
          <a:bodyPr wrap="square" rtlCol="0">
            <a:spAutoFit/>
          </a:bodyPr>
          <a:lstStyle/>
          <a:p>
            <a:pPr marL="342900" indent="-342900"/>
            <a:r>
              <a:rPr lang="es-ES" sz="2400" b="1" dirty="0" smtClean="0">
                <a:solidFill>
                  <a:schemeClr val="accent3"/>
                </a:solidFill>
              </a:rPr>
              <a:t>	</a:t>
            </a:r>
            <a:r>
              <a:rPr lang="es-ES" sz="2400" b="1" u="sng" dirty="0" smtClean="0">
                <a:solidFill>
                  <a:schemeClr val="accent3"/>
                </a:solidFill>
              </a:rPr>
              <a:t>A normal </a:t>
            </a:r>
            <a:r>
              <a:rPr lang="es-ES" sz="2400" b="1" u="sng" dirty="0" err="1" smtClean="0">
                <a:solidFill>
                  <a:schemeClr val="accent3"/>
                </a:solidFill>
              </a:rPr>
              <a:t>fault</a:t>
            </a:r>
            <a:r>
              <a:rPr lang="es-ES" sz="2400" b="1" u="sng" dirty="0" smtClean="0">
                <a:solidFill>
                  <a:schemeClr val="accent3"/>
                </a:solidFill>
              </a:rPr>
              <a:t>!</a:t>
            </a:r>
            <a:r>
              <a:rPr lang="es-ES" dirty="0"/>
              <a:t/>
            </a:r>
            <a:br>
              <a:rPr lang="es-ES" dirty="0"/>
            </a:br>
            <a:r>
              <a:rPr lang="es-ES" dirty="0" err="1"/>
              <a:t>Appearing</a:t>
            </a:r>
            <a:r>
              <a:rPr lang="es-ES" dirty="0"/>
              <a:t> </a:t>
            </a:r>
            <a:r>
              <a:rPr lang="es-ES" dirty="0" err="1"/>
              <a:t>on</a:t>
            </a:r>
            <a:r>
              <a:rPr lang="es-ES" dirty="0"/>
              <a:t> a </a:t>
            </a:r>
            <a:r>
              <a:rPr lang="es-ES" dirty="0" err="1"/>
              <a:t>cut</a:t>
            </a:r>
            <a:r>
              <a:rPr lang="es-ES" dirty="0"/>
              <a:t> </a:t>
            </a:r>
            <a:r>
              <a:rPr lang="es-ES" dirty="0" err="1"/>
              <a:t>road</a:t>
            </a:r>
            <a:r>
              <a:rPr lang="es-ES" dirty="0"/>
              <a:t>, </a:t>
            </a:r>
            <a:r>
              <a:rPr lang="es-ES" dirty="0" err="1"/>
              <a:t>the</a:t>
            </a:r>
            <a:r>
              <a:rPr lang="es-ES" dirty="0"/>
              <a:t> </a:t>
            </a:r>
            <a:r>
              <a:rPr lang="es-ES" dirty="0" err="1"/>
              <a:t>Malendure</a:t>
            </a:r>
            <a:r>
              <a:rPr lang="es-ES" dirty="0"/>
              <a:t> </a:t>
            </a:r>
            <a:r>
              <a:rPr lang="es-ES" dirty="0" err="1"/>
              <a:t>fault</a:t>
            </a:r>
            <a:r>
              <a:rPr lang="es-ES" dirty="0"/>
              <a:t> </a:t>
            </a:r>
            <a:r>
              <a:rPr lang="es-ES" dirty="0" err="1"/>
              <a:t>affects</a:t>
            </a:r>
            <a:r>
              <a:rPr lang="es-ES" dirty="0"/>
              <a:t> </a:t>
            </a:r>
            <a:r>
              <a:rPr lang="es-ES" dirty="0" err="1"/>
              <a:t>the</a:t>
            </a:r>
            <a:r>
              <a:rPr lang="es-ES" dirty="0"/>
              <a:t> </a:t>
            </a:r>
            <a:r>
              <a:rPr lang="es-ES" dirty="0" err="1"/>
              <a:t>volcanic</a:t>
            </a:r>
            <a:r>
              <a:rPr lang="es-ES" dirty="0"/>
              <a:t> </a:t>
            </a:r>
            <a:r>
              <a:rPr lang="es-ES" dirty="0" err="1"/>
              <a:t>deposits</a:t>
            </a:r>
            <a:r>
              <a:rPr lang="es-ES" dirty="0"/>
              <a:t> </a:t>
            </a:r>
            <a:r>
              <a:rPr lang="es-ES" dirty="0" err="1"/>
              <a:t>generated</a:t>
            </a:r>
            <a:r>
              <a:rPr lang="es-ES" dirty="0"/>
              <a:t> </a:t>
            </a:r>
            <a:r>
              <a:rPr lang="es-ES" dirty="0" err="1"/>
              <a:t>by</a:t>
            </a:r>
            <a:r>
              <a:rPr lang="es-ES" dirty="0"/>
              <a:t> </a:t>
            </a:r>
            <a:r>
              <a:rPr lang="es-ES" dirty="0" err="1"/>
              <a:t>the</a:t>
            </a:r>
            <a:r>
              <a:rPr lang="es-ES" dirty="0"/>
              <a:t> </a:t>
            </a:r>
            <a:r>
              <a:rPr lang="es-ES" dirty="0" err="1"/>
              <a:t>activity</a:t>
            </a:r>
            <a:r>
              <a:rPr lang="es-ES" dirty="0"/>
              <a:t> of </a:t>
            </a:r>
            <a:r>
              <a:rPr lang="es-ES" dirty="0" err="1"/>
              <a:t>the</a:t>
            </a:r>
            <a:r>
              <a:rPr lang="es-ES" dirty="0"/>
              <a:t> </a:t>
            </a:r>
            <a:r>
              <a:rPr lang="es-ES" dirty="0" err="1"/>
              <a:t>chain</a:t>
            </a:r>
            <a:r>
              <a:rPr lang="es-ES" dirty="0"/>
              <a:t> </a:t>
            </a:r>
            <a:r>
              <a:rPr lang="es-ES" dirty="0" err="1"/>
              <a:t>Bouillante</a:t>
            </a:r>
            <a:r>
              <a:rPr lang="es-ES" dirty="0"/>
              <a:t> and </a:t>
            </a:r>
            <a:r>
              <a:rPr lang="es-ES" dirty="0" err="1"/>
              <a:t>whose</a:t>
            </a:r>
            <a:r>
              <a:rPr lang="es-ES" dirty="0"/>
              <a:t> </a:t>
            </a:r>
            <a:r>
              <a:rPr lang="es-ES" dirty="0" err="1"/>
              <a:t>age</a:t>
            </a:r>
            <a:r>
              <a:rPr lang="es-ES" dirty="0"/>
              <a:t> </a:t>
            </a:r>
            <a:r>
              <a:rPr lang="es-ES" dirty="0" err="1"/>
              <a:t>is</a:t>
            </a:r>
            <a:r>
              <a:rPr lang="es-ES" dirty="0"/>
              <a:t> </a:t>
            </a:r>
            <a:r>
              <a:rPr lang="es-ES" dirty="0" err="1"/>
              <a:t>between</a:t>
            </a:r>
            <a:r>
              <a:rPr lang="es-ES" dirty="0"/>
              <a:t> 1 </a:t>
            </a:r>
            <a:r>
              <a:rPr lang="es-ES" dirty="0" err="1"/>
              <a:t>million</a:t>
            </a:r>
            <a:r>
              <a:rPr lang="es-ES" dirty="0"/>
              <a:t> </a:t>
            </a:r>
            <a:r>
              <a:rPr lang="es-ES" dirty="0" err="1"/>
              <a:t>years</a:t>
            </a:r>
            <a:r>
              <a:rPr lang="es-ES" dirty="0"/>
              <a:t> and 200,000 </a:t>
            </a:r>
            <a:r>
              <a:rPr lang="es-ES" dirty="0" err="1"/>
              <a:t>years</a:t>
            </a:r>
            <a:r>
              <a:rPr lang="es-ES" dirty="0"/>
              <a:t>.</a:t>
            </a:r>
            <a:br>
              <a:rPr lang="es-ES" dirty="0"/>
            </a:br>
            <a:r>
              <a:rPr lang="es-ES" dirty="0"/>
              <a:t>In </a:t>
            </a:r>
            <a:r>
              <a:rPr lang="es-ES" dirty="0" err="1"/>
              <a:t>detail</a:t>
            </a:r>
            <a:r>
              <a:rPr lang="es-ES" dirty="0"/>
              <a:t>, </a:t>
            </a:r>
            <a:r>
              <a:rPr lang="es-ES" dirty="0" err="1"/>
              <a:t>these</a:t>
            </a:r>
            <a:r>
              <a:rPr lang="es-ES" dirty="0"/>
              <a:t> </a:t>
            </a:r>
            <a:r>
              <a:rPr lang="es-ES" dirty="0" err="1"/>
              <a:t>volcanic</a:t>
            </a:r>
            <a:r>
              <a:rPr lang="es-ES" dirty="0"/>
              <a:t> </a:t>
            </a:r>
            <a:r>
              <a:rPr lang="es-ES" dirty="0" err="1"/>
              <a:t>deposits</a:t>
            </a:r>
            <a:r>
              <a:rPr lang="es-ES" dirty="0"/>
              <a:t> </a:t>
            </a:r>
            <a:r>
              <a:rPr lang="es-ES" dirty="0" err="1"/>
              <a:t>consist</a:t>
            </a:r>
            <a:r>
              <a:rPr lang="es-ES" dirty="0"/>
              <a:t> of </a:t>
            </a:r>
            <a:r>
              <a:rPr lang="es-ES" dirty="0" err="1"/>
              <a:t>flows</a:t>
            </a:r>
            <a:r>
              <a:rPr lang="es-ES" dirty="0"/>
              <a:t> of </a:t>
            </a:r>
            <a:r>
              <a:rPr lang="es-ES" dirty="0" err="1"/>
              <a:t>debris</a:t>
            </a:r>
            <a:r>
              <a:rPr lang="es-ES" dirty="0"/>
              <a:t>, lapilli and </a:t>
            </a:r>
            <a:r>
              <a:rPr lang="es-ES" dirty="0" err="1"/>
              <a:t>ash</a:t>
            </a:r>
            <a:r>
              <a:rPr lang="es-ES" dirty="0"/>
              <a:t> </a:t>
            </a:r>
            <a:r>
              <a:rPr lang="es-ES" dirty="0" err="1"/>
              <a:t>fall</a:t>
            </a:r>
            <a:r>
              <a:rPr lang="es-ES" dirty="0"/>
              <a:t>. </a:t>
            </a:r>
            <a:r>
              <a:rPr lang="es-ES" dirty="0" err="1"/>
              <a:t>They</a:t>
            </a:r>
            <a:r>
              <a:rPr lang="es-ES" dirty="0"/>
              <a:t> </a:t>
            </a:r>
            <a:r>
              <a:rPr lang="es-ES" dirty="0" err="1"/>
              <a:t>provide</a:t>
            </a:r>
            <a:r>
              <a:rPr lang="es-ES" dirty="0"/>
              <a:t> </a:t>
            </a:r>
            <a:r>
              <a:rPr lang="es-ES" dirty="0" err="1"/>
              <a:t>information</a:t>
            </a:r>
            <a:r>
              <a:rPr lang="es-ES" dirty="0"/>
              <a:t> </a:t>
            </a:r>
            <a:r>
              <a:rPr lang="es-ES" dirty="0" err="1"/>
              <a:t>on</a:t>
            </a:r>
            <a:r>
              <a:rPr lang="es-ES" dirty="0"/>
              <a:t> </a:t>
            </a:r>
            <a:r>
              <a:rPr lang="es-ES" dirty="0" err="1"/>
              <a:t>volcanic</a:t>
            </a:r>
            <a:r>
              <a:rPr lang="es-ES" dirty="0"/>
              <a:t> </a:t>
            </a:r>
            <a:r>
              <a:rPr lang="es-ES" dirty="0" err="1"/>
              <a:t>products</a:t>
            </a:r>
            <a:r>
              <a:rPr lang="es-ES" dirty="0"/>
              <a:t> and </a:t>
            </a:r>
            <a:r>
              <a:rPr lang="es-ES" dirty="0" err="1"/>
              <a:t>the</a:t>
            </a:r>
            <a:r>
              <a:rPr lang="es-ES" dirty="0"/>
              <a:t> </a:t>
            </a:r>
            <a:r>
              <a:rPr lang="es-ES" dirty="0" err="1"/>
              <a:t>tectonic</a:t>
            </a:r>
            <a:r>
              <a:rPr lang="es-ES" dirty="0"/>
              <a:t> cause of </a:t>
            </a:r>
            <a:r>
              <a:rPr lang="es-ES" dirty="0" err="1"/>
              <a:t>the</a:t>
            </a:r>
            <a:r>
              <a:rPr lang="es-ES" dirty="0"/>
              <a:t> fracture.</a:t>
            </a:r>
            <a:br>
              <a:rPr lang="es-ES" dirty="0"/>
            </a:br>
            <a:r>
              <a:rPr lang="es-ES" dirty="0" err="1"/>
              <a:t>Depending</a:t>
            </a:r>
            <a:r>
              <a:rPr lang="es-ES" dirty="0"/>
              <a:t> </a:t>
            </a:r>
            <a:r>
              <a:rPr lang="es-ES" dirty="0" err="1"/>
              <a:t>on</a:t>
            </a:r>
            <a:r>
              <a:rPr lang="es-ES" dirty="0"/>
              <a:t> </a:t>
            </a:r>
            <a:r>
              <a:rPr lang="es-ES" dirty="0" err="1"/>
              <a:t>the</a:t>
            </a:r>
            <a:r>
              <a:rPr lang="es-ES" dirty="0"/>
              <a:t> </a:t>
            </a:r>
            <a:r>
              <a:rPr lang="es-ES" dirty="0" err="1"/>
              <a:t>direction</a:t>
            </a:r>
            <a:r>
              <a:rPr lang="es-ES" dirty="0"/>
              <a:t> and </a:t>
            </a:r>
            <a:r>
              <a:rPr lang="es-ES" dirty="0" err="1"/>
              <a:t>magnitude</a:t>
            </a:r>
            <a:r>
              <a:rPr lang="es-ES" dirty="0"/>
              <a:t> of </a:t>
            </a:r>
            <a:r>
              <a:rPr lang="es-ES" dirty="0" err="1"/>
              <a:t>the</a:t>
            </a:r>
            <a:r>
              <a:rPr lang="es-ES" dirty="0"/>
              <a:t> </a:t>
            </a:r>
            <a:r>
              <a:rPr lang="es-ES" dirty="0" err="1"/>
              <a:t>relative</a:t>
            </a:r>
            <a:r>
              <a:rPr lang="es-ES" dirty="0"/>
              <a:t> </a:t>
            </a:r>
            <a:r>
              <a:rPr lang="es-ES" dirty="0" err="1"/>
              <a:t>motion</a:t>
            </a:r>
            <a:r>
              <a:rPr lang="es-ES" dirty="0"/>
              <a:t> </a:t>
            </a:r>
            <a:r>
              <a:rPr lang="es-ES" dirty="0" err="1"/>
              <a:t>that</a:t>
            </a:r>
            <a:r>
              <a:rPr lang="es-ES" dirty="0"/>
              <a:t> </a:t>
            </a:r>
            <a:r>
              <a:rPr lang="es-ES" dirty="0" err="1"/>
              <a:t>occurs</a:t>
            </a:r>
            <a:r>
              <a:rPr lang="es-ES" dirty="0"/>
              <a:t> </a:t>
            </a:r>
            <a:r>
              <a:rPr lang="es-ES" dirty="0" err="1"/>
              <a:t>between</a:t>
            </a:r>
            <a:r>
              <a:rPr lang="es-ES" dirty="0"/>
              <a:t> </a:t>
            </a:r>
            <a:r>
              <a:rPr lang="es-ES" dirty="0" err="1"/>
              <a:t>the</a:t>
            </a:r>
            <a:r>
              <a:rPr lang="es-ES" dirty="0"/>
              <a:t> </a:t>
            </a:r>
            <a:r>
              <a:rPr lang="es-ES" dirty="0" err="1"/>
              <a:t>two</a:t>
            </a:r>
            <a:r>
              <a:rPr lang="es-ES" dirty="0"/>
              <a:t> blocks </a:t>
            </a:r>
            <a:r>
              <a:rPr lang="es-ES" dirty="0" err="1"/>
              <a:t>present</a:t>
            </a:r>
            <a:r>
              <a:rPr lang="es-ES" dirty="0"/>
              <a:t> in </a:t>
            </a:r>
            <a:r>
              <a:rPr lang="es-ES" dirty="0" err="1"/>
              <a:t>the</a:t>
            </a:r>
            <a:r>
              <a:rPr lang="es-ES" dirty="0"/>
              <a:t> </a:t>
            </a:r>
            <a:r>
              <a:rPr lang="es-ES" dirty="0" err="1"/>
              <a:t>plane</a:t>
            </a:r>
            <a:r>
              <a:rPr lang="es-ES" dirty="0"/>
              <a:t> of </a:t>
            </a:r>
            <a:r>
              <a:rPr lang="es-ES" dirty="0" err="1"/>
              <a:t>the</a:t>
            </a:r>
            <a:r>
              <a:rPr lang="es-ES" dirty="0"/>
              <a:t> </a:t>
            </a:r>
            <a:r>
              <a:rPr lang="es-ES" dirty="0" err="1"/>
              <a:t>fault</a:t>
            </a:r>
            <a:r>
              <a:rPr lang="es-ES" dirty="0"/>
              <a:t> </a:t>
            </a:r>
            <a:r>
              <a:rPr lang="es-ES" dirty="0" err="1"/>
              <a:t>we</a:t>
            </a:r>
            <a:r>
              <a:rPr lang="es-ES" dirty="0"/>
              <a:t> can deduce </a:t>
            </a:r>
            <a:r>
              <a:rPr lang="es-ES" dirty="0" err="1"/>
              <a:t>that</a:t>
            </a:r>
            <a:r>
              <a:rPr lang="es-ES" dirty="0"/>
              <a:t> </a:t>
            </a:r>
            <a:r>
              <a:rPr lang="es-ES" dirty="0" err="1"/>
              <a:t>this</a:t>
            </a:r>
            <a:r>
              <a:rPr lang="es-ES" dirty="0"/>
              <a:t> </a:t>
            </a:r>
            <a:r>
              <a:rPr lang="es-ES" dirty="0" err="1"/>
              <a:t>fault</a:t>
            </a:r>
            <a:r>
              <a:rPr lang="es-ES" dirty="0"/>
              <a:t> </a:t>
            </a:r>
            <a:r>
              <a:rPr lang="es-ES" dirty="0" err="1"/>
              <a:t>is</a:t>
            </a:r>
            <a:r>
              <a:rPr lang="es-ES" dirty="0"/>
              <a:t> &lt;&lt; normal &gt;&gt;, </a:t>
            </a:r>
            <a:r>
              <a:rPr lang="es-ES" dirty="0" err="1"/>
              <a:t>because</a:t>
            </a:r>
            <a:r>
              <a:rPr lang="es-ES" dirty="0"/>
              <a:t> </a:t>
            </a:r>
            <a:r>
              <a:rPr lang="es-ES" dirty="0" err="1"/>
              <a:t>the</a:t>
            </a:r>
            <a:r>
              <a:rPr lang="es-ES" dirty="0"/>
              <a:t> </a:t>
            </a:r>
            <a:r>
              <a:rPr lang="es-ES" dirty="0" err="1"/>
              <a:t>movement</a:t>
            </a:r>
            <a:r>
              <a:rPr lang="es-ES" dirty="0"/>
              <a:t> causes a horizontal </a:t>
            </a:r>
            <a:r>
              <a:rPr lang="es-ES" dirty="0" err="1"/>
              <a:t>extension</a:t>
            </a:r>
            <a:r>
              <a:rPr lang="es-ES" dirty="0"/>
              <a:t> of </a:t>
            </a:r>
            <a:r>
              <a:rPr lang="es-ES" dirty="0" err="1"/>
              <a:t>the</a:t>
            </a:r>
            <a:r>
              <a:rPr lang="es-ES" dirty="0"/>
              <a:t> </a:t>
            </a:r>
            <a:r>
              <a:rPr lang="es-ES" dirty="0" err="1"/>
              <a:t>earth</a:t>
            </a:r>
            <a:r>
              <a:rPr lang="es-ES" dirty="0"/>
              <a:t>. </a:t>
            </a:r>
            <a:r>
              <a:rPr lang="es-ES" dirty="0" err="1"/>
              <a:t>On</a:t>
            </a:r>
            <a:r>
              <a:rPr lang="es-ES" dirty="0"/>
              <a:t> </a:t>
            </a:r>
            <a:r>
              <a:rPr lang="es-ES" dirty="0" err="1"/>
              <a:t>the</a:t>
            </a:r>
            <a:r>
              <a:rPr lang="es-ES" dirty="0"/>
              <a:t> </a:t>
            </a:r>
            <a:r>
              <a:rPr lang="es-ES" dirty="0" err="1"/>
              <a:t>contrary</a:t>
            </a:r>
            <a:r>
              <a:rPr lang="es-ES" dirty="0"/>
              <a:t>, a </a:t>
            </a:r>
            <a:r>
              <a:rPr lang="es-ES" dirty="0" err="1"/>
              <a:t>fault</a:t>
            </a:r>
            <a:r>
              <a:rPr lang="es-ES" dirty="0"/>
              <a:t> </a:t>
            </a:r>
            <a:r>
              <a:rPr lang="es-ES" dirty="0" err="1"/>
              <a:t>is</a:t>
            </a:r>
            <a:r>
              <a:rPr lang="es-ES" dirty="0"/>
              <a:t> </a:t>
            </a:r>
            <a:r>
              <a:rPr lang="es-ES" dirty="0" err="1"/>
              <a:t>called</a:t>
            </a:r>
            <a:r>
              <a:rPr lang="es-ES" dirty="0"/>
              <a:t> &lt;&lt; </a:t>
            </a:r>
            <a:r>
              <a:rPr lang="es-ES" dirty="0" err="1"/>
              <a:t>inverse</a:t>
            </a:r>
            <a:r>
              <a:rPr lang="es-ES" dirty="0"/>
              <a:t> &gt;&gt; </a:t>
            </a:r>
            <a:r>
              <a:rPr lang="es-ES" dirty="0" err="1"/>
              <a:t>when</a:t>
            </a:r>
            <a:r>
              <a:rPr lang="es-ES" dirty="0"/>
              <a:t> </a:t>
            </a:r>
            <a:r>
              <a:rPr lang="es-ES" dirty="0" err="1"/>
              <a:t>the</a:t>
            </a:r>
            <a:r>
              <a:rPr lang="es-ES" dirty="0"/>
              <a:t> </a:t>
            </a:r>
            <a:r>
              <a:rPr lang="es-ES" dirty="0" err="1"/>
              <a:t>movement</a:t>
            </a:r>
            <a:r>
              <a:rPr lang="es-ES" dirty="0"/>
              <a:t> induces a </a:t>
            </a:r>
            <a:r>
              <a:rPr lang="es-ES" dirty="0" err="1"/>
              <a:t>shortening</a:t>
            </a:r>
            <a:r>
              <a:rPr lang="es-ES" dirty="0"/>
              <a:t> in </a:t>
            </a:r>
            <a:r>
              <a:rPr lang="es-ES" dirty="0" err="1"/>
              <a:t>the</a:t>
            </a:r>
            <a:r>
              <a:rPr lang="es-ES" dirty="0"/>
              <a:t> </a:t>
            </a:r>
            <a:r>
              <a:rPr lang="es-ES" dirty="0" err="1"/>
              <a:t>earth</a:t>
            </a:r>
            <a:r>
              <a:rPr lang="es-ES" dirty="0"/>
              <a:t> </a:t>
            </a:r>
            <a:r>
              <a:rPr lang="es-ES" dirty="0" err="1"/>
              <a:t>that</a:t>
            </a:r>
            <a:r>
              <a:rPr lang="es-ES" dirty="0"/>
              <a:t> </a:t>
            </a:r>
            <a:r>
              <a:rPr lang="es-ES" dirty="0" err="1"/>
              <a:t>affects</a:t>
            </a:r>
            <a:r>
              <a:rPr lang="es-ES" dirty="0"/>
              <a:t>.</a:t>
            </a:r>
          </a:p>
          <a:p>
            <a:endParaRPr lang="es-ES" dirty="0"/>
          </a:p>
        </p:txBody>
      </p:sp>
      <p:pic>
        <p:nvPicPr>
          <p:cNvPr id="4" name="Imagen 3"/>
          <p:cNvPicPr>
            <a:picLocks noChangeAspect="1"/>
          </p:cNvPicPr>
          <p:nvPr/>
        </p:nvPicPr>
        <p:blipFill>
          <a:blip r:embed="rId3"/>
          <a:stretch>
            <a:fillRect/>
          </a:stretch>
        </p:blipFill>
        <p:spPr>
          <a:xfrm>
            <a:off x="525781" y="213361"/>
            <a:ext cx="3688400" cy="1746528"/>
          </a:xfrm>
          <a:prstGeom prst="rect">
            <a:avLst/>
          </a:prstGeom>
        </p:spPr>
      </p:pic>
      <p:pic>
        <p:nvPicPr>
          <p:cNvPr id="5" name="Imagen 4"/>
          <p:cNvPicPr>
            <a:picLocks noChangeAspect="1"/>
          </p:cNvPicPr>
          <p:nvPr/>
        </p:nvPicPr>
        <p:blipFill rotWithShape="1">
          <a:blip r:embed="rId4">
            <a:extLst>
              <a:ext uri="{28A0092B-C50C-407E-A947-70E740481C1C}">
                <a14:useLocalDpi xmlns:a14="http://schemas.microsoft.com/office/drawing/2010/main" xmlns="" val="0"/>
              </a:ext>
            </a:extLst>
          </a:blip>
          <a:srcRect l="32222" t="14528" r="18557" b="16866"/>
          <a:stretch/>
        </p:blipFill>
        <p:spPr>
          <a:xfrm rot="16200000">
            <a:off x="6767100" y="2071727"/>
            <a:ext cx="5211001" cy="4036380"/>
          </a:xfrm>
          <a:prstGeom prst="rect">
            <a:avLst/>
          </a:prstGeom>
        </p:spPr>
      </p:pic>
      <p:sp>
        <p:nvSpPr>
          <p:cNvPr id="6" name="CuadroTexto 5"/>
          <p:cNvSpPr txBox="1"/>
          <p:nvPr/>
        </p:nvSpPr>
        <p:spPr>
          <a:xfrm>
            <a:off x="7671236" y="1484416"/>
            <a:ext cx="1701364" cy="323165"/>
          </a:xfrm>
          <a:prstGeom prst="rect">
            <a:avLst/>
          </a:prstGeom>
          <a:solidFill>
            <a:schemeClr val="accent5">
              <a:lumMod val="60000"/>
              <a:lumOff val="40000"/>
            </a:schemeClr>
          </a:solidFill>
          <a:ln>
            <a:solidFill>
              <a:schemeClr val="accent6">
                <a:lumMod val="50000"/>
              </a:schemeClr>
            </a:solidFill>
          </a:ln>
        </p:spPr>
        <p:txBody>
          <a:bodyPr wrap="square" rtlCol="0">
            <a:spAutoFit/>
          </a:bodyPr>
          <a:lstStyle/>
          <a:p>
            <a:r>
              <a:rPr lang="es-ES" sz="1500" b="1" dirty="0" smtClean="0">
                <a:solidFill>
                  <a:srgbClr val="002060"/>
                </a:solidFill>
              </a:rPr>
              <a:t>FAILLE NORMALE</a:t>
            </a:r>
          </a:p>
        </p:txBody>
      </p:sp>
      <p:sp>
        <p:nvSpPr>
          <p:cNvPr id="11" name="CuadroTexto 10"/>
          <p:cNvSpPr txBox="1"/>
          <p:nvPr/>
        </p:nvSpPr>
        <p:spPr>
          <a:xfrm>
            <a:off x="7757160" y="4423954"/>
            <a:ext cx="1615440" cy="323165"/>
          </a:xfrm>
          <a:prstGeom prst="rect">
            <a:avLst/>
          </a:prstGeom>
          <a:solidFill>
            <a:schemeClr val="accent5">
              <a:lumMod val="60000"/>
              <a:lumOff val="40000"/>
            </a:schemeClr>
          </a:solidFill>
          <a:ln>
            <a:solidFill>
              <a:schemeClr val="accent6">
                <a:lumMod val="50000"/>
              </a:schemeClr>
            </a:solidFill>
          </a:ln>
        </p:spPr>
        <p:txBody>
          <a:bodyPr wrap="square" rtlCol="0">
            <a:spAutoFit/>
          </a:bodyPr>
          <a:lstStyle/>
          <a:p>
            <a:r>
              <a:rPr lang="es-ES" sz="1500" b="1" dirty="0" smtClean="0">
                <a:solidFill>
                  <a:srgbClr val="002060"/>
                </a:solidFill>
              </a:rPr>
              <a:t>FAILLE INVERSE</a:t>
            </a:r>
          </a:p>
        </p:txBody>
      </p:sp>
      <p:sp>
        <p:nvSpPr>
          <p:cNvPr id="7" name="CuadroTexto 6"/>
          <p:cNvSpPr txBox="1"/>
          <p:nvPr/>
        </p:nvSpPr>
        <p:spPr>
          <a:xfrm>
            <a:off x="10043160" y="1484416"/>
            <a:ext cx="1709306" cy="323165"/>
          </a:xfrm>
          <a:prstGeom prst="rect">
            <a:avLst/>
          </a:prstGeom>
          <a:noFill/>
        </p:spPr>
        <p:txBody>
          <a:bodyPr wrap="square" rtlCol="0">
            <a:spAutoFit/>
          </a:bodyPr>
          <a:lstStyle/>
          <a:p>
            <a:r>
              <a:rPr lang="es-ES" sz="1500" b="1" dirty="0" smtClean="0">
                <a:solidFill>
                  <a:schemeClr val="accent6">
                    <a:lumMod val="50000"/>
                  </a:schemeClr>
                </a:solidFill>
              </a:rPr>
              <a:t>MALENDURE</a:t>
            </a:r>
            <a:endParaRPr lang="es-ES" dirty="0">
              <a:solidFill>
                <a:schemeClr val="accent6">
                  <a:lumMod val="50000"/>
                </a:schemeClr>
              </a:solidFill>
            </a:endParaRPr>
          </a:p>
        </p:txBody>
      </p:sp>
      <p:sp>
        <p:nvSpPr>
          <p:cNvPr id="12" name="Flecha derecha 11"/>
          <p:cNvSpPr/>
          <p:nvPr/>
        </p:nvSpPr>
        <p:spPr>
          <a:xfrm rot="10800000">
            <a:off x="9448800" y="1514402"/>
            <a:ext cx="655320" cy="263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39257598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3500" u="sng" dirty="0" smtClean="0"/>
              <a:t>¿Qué es la escala Mercalli?</a:t>
            </a:r>
            <a:r>
              <a:rPr lang="es-ES" u="sng" dirty="0" smtClean="0"/>
              <a:t/>
            </a:r>
            <a:br>
              <a:rPr lang="es-ES" u="sng" dirty="0" smtClean="0"/>
            </a:br>
            <a:r>
              <a:rPr lang="es-ES" dirty="0" err="1" smtClean="0">
                <a:solidFill>
                  <a:schemeClr val="accent4"/>
                </a:solidFill>
              </a:rPr>
              <a:t>What</a:t>
            </a:r>
            <a:r>
              <a:rPr lang="es-ES" dirty="0" smtClean="0">
                <a:solidFill>
                  <a:schemeClr val="accent4"/>
                </a:solidFill>
              </a:rPr>
              <a:t> </a:t>
            </a:r>
            <a:r>
              <a:rPr lang="es-ES" dirty="0" err="1" smtClean="0">
                <a:solidFill>
                  <a:schemeClr val="accent4"/>
                </a:solidFill>
              </a:rPr>
              <a:t>is</a:t>
            </a:r>
            <a:r>
              <a:rPr lang="es-ES" dirty="0" smtClean="0">
                <a:solidFill>
                  <a:schemeClr val="accent4"/>
                </a:solidFill>
              </a:rPr>
              <a:t> </a:t>
            </a:r>
            <a:r>
              <a:rPr lang="es-ES" dirty="0" err="1" smtClean="0">
                <a:solidFill>
                  <a:schemeClr val="accent4"/>
                </a:solidFill>
              </a:rPr>
              <a:t>the</a:t>
            </a:r>
            <a:r>
              <a:rPr lang="es-ES" dirty="0" smtClean="0">
                <a:solidFill>
                  <a:schemeClr val="accent4"/>
                </a:solidFill>
              </a:rPr>
              <a:t> Mercalli </a:t>
            </a:r>
            <a:r>
              <a:rPr lang="es-ES" dirty="0" err="1" smtClean="0">
                <a:solidFill>
                  <a:schemeClr val="accent4"/>
                </a:solidFill>
              </a:rPr>
              <a:t>scale</a:t>
            </a:r>
            <a:r>
              <a:rPr lang="es-ES" dirty="0" smtClean="0">
                <a:solidFill>
                  <a:schemeClr val="accent4"/>
                </a:solidFill>
              </a:rPr>
              <a:t>?</a:t>
            </a:r>
            <a:endParaRPr lang="es-ES" dirty="0">
              <a:solidFill>
                <a:schemeClr val="accent4"/>
              </a:solidFill>
            </a:endParaRPr>
          </a:p>
        </p:txBody>
      </p:sp>
      <p:sp>
        <p:nvSpPr>
          <p:cNvPr id="3" name="Marcador de contenido 2"/>
          <p:cNvSpPr>
            <a:spLocks noGrp="1"/>
          </p:cNvSpPr>
          <p:nvPr>
            <p:ph idx="1"/>
          </p:nvPr>
        </p:nvSpPr>
        <p:spPr>
          <a:xfrm>
            <a:off x="156754" y="1652770"/>
            <a:ext cx="3644538" cy="4303893"/>
          </a:xfrm>
        </p:spPr>
        <p:txBody>
          <a:bodyPr>
            <a:normAutofit/>
          </a:bodyPr>
          <a:lstStyle/>
          <a:p>
            <a:pPr>
              <a:buNone/>
            </a:pPr>
            <a:r>
              <a:rPr lang="es-ES" sz="1600" b="1" dirty="0" smtClean="0">
                <a:solidFill>
                  <a:schemeClr val="accent2"/>
                </a:solidFill>
              </a:rPr>
              <a:t>	</a:t>
            </a:r>
            <a:r>
              <a:rPr lang="es-ES" sz="1600" b="1" dirty="0" err="1" smtClean="0">
                <a:solidFill>
                  <a:schemeClr val="accent2"/>
                </a:solidFill>
              </a:rPr>
              <a:t>The</a:t>
            </a:r>
            <a:r>
              <a:rPr lang="es-ES" sz="1600" b="1" dirty="0" smtClean="0">
                <a:solidFill>
                  <a:schemeClr val="accent2"/>
                </a:solidFill>
              </a:rPr>
              <a:t> </a:t>
            </a:r>
            <a:r>
              <a:rPr lang="es-ES" sz="1600" b="1" dirty="0" err="1">
                <a:solidFill>
                  <a:schemeClr val="accent2"/>
                </a:solidFill>
              </a:rPr>
              <a:t>name</a:t>
            </a:r>
            <a:r>
              <a:rPr lang="es-ES" sz="1600" b="1" dirty="0">
                <a:solidFill>
                  <a:schemeClr val="accent2"/>
                </a:solidFill>
              </a:rPr>
              <a:t> of Mercalli </a:t>
            </a:r>
            <a:r>
              <a:rPr lang="es-ES" sz="1600" b="1" dirty="0" err="1">
                <a:solidFill>
                  <a:schemeClr val="accent2"/>
                </a:solidFill>
              </a:rPr>
              <a:t>Scale</a:t>
            </a:r>
            <a:r>
              <a:rPr lang="es-ES" sz="1600" b="1" dirty="0">
                <a:solidFill>
                  <a:schemeClr val="accent2"/>
                </a:solidFill>
              </a:rPr>
              <a:t> </a:t>
            </a:r>
            <a:r>
              <a:rPr lang="es-ES" sz="1600" b="1" dirty="0" err="1">
                <a:solidFill>
                  <a:schemeClr val="accent2"/>
                </a:solidFill>
              </a:rPr>
              <a:t>refers</a:t>
            </a:r>
            <a:r>
              <a:rPr lang="es-ES" sz="1600" b="1" dirty="0">
                <a:solidFill>
                  <a:schemeClr val="accent2"/>
                </a:solidFill>
              </a:rPr>
              <a:t> to </a:t>
            </a:r>
            <a:r>
              <a:rPr lang="es-ES" sz="1600" b="1" dirty="0" err="1">
                <a:solidFill>
                  <a:schemeClr val="accent2"/>
                </a:solidFill>
              </a:rPr>
              <a:t>the</a:t>
            </a:r>
            <a:r>
              <a:rPr lang="es-ES" sz="1600" b="1" dirty="0">
                <a:solidFill>
                  <a:schemeClr val="accent2"/>
                </a:solidFill>
              </a:rPr>
              <a:t> </a:t>
            </a:r>
            <a:r>
              <a:rPr lang="es-ES" sz="1600" b="1" dirty="0" err="1">
                <a:solidFill>
                  <a:schemeClr val="accent2"/>
                </a:solidFill>
              </a:rPr>
              <a:t>Italian</a:t>
            </a:r>
            <a:r>
              <a:rPr lang="es-ES" sz="1600" b="1" dirty="0">
                <a:solidFill>
                  <a:schemeClr val="accent2"/>
                </a:solidFill>
              </a:rPr>
              <a:t> </a:t>
            </a:r>
            <a:r>
              <a:rPr lang="es-ES" sz="1600" b="1" dirty="0" err="1">
                <a:solidFill>
                  <a:schemeClr val="accent2"/>
                </a:solidFill>
              </a:rPr>
              <a:t>seismologist</a:t>
            </a:r>
            <a:r>
              <a:rPr lang="es-ES" sz="1600" b="1" dirty="0">
                <a:solidFill>
                  <a:schemeClr val="accent2"/>
                </a:solidFill>
              </a:rPr>
              <a:t> </a:t>
            </a:r>
            <a:r>
              <a:rPr lang="es-ES" sz="1600" b="1" dirty="0" err="1">
                <a:solidFill>
                  <a:schemeClr val="accent2"/>
                </a:solidFill>
              </a:rPr>
              <a:t>Giusseppe</a:t>
            </a:r>
            <a:r>
              <a:rPr lang="es-ES" sz="1600" b="1" dirty="0">
                <a:solidFill>
                  <a:schemeClr val="accent2"/>
                </a:solidFill>
              </a:rPr>
              <a:t> Mercalli, </a:t>
            </a:r>
            <a:r>
              <a:rPr lang="es-ES" sz="1600" b="1" dirty="0" err="1">
                <a:solidFill>
                  <a:schemeClr val="accent2"/>
                </a:solidFill>
              </a:rPr>
              <a:t>who</a:t>
            </a:r>
            <a:r>
              <a:rPr lang="es-ES" sz="1600" b="1" dirty="0">
                <a:solidFill>
                  <a:schemeClr val="accent2"/>
                </a:solidFill>
              </a:rPr>
              <a:t> </a:t>
            </a:r>
            <a:r>
              <a:rPr lang="es-ES" sz="1600" b="1" dirty="0" err="1">
                <a:solidFill>
                  <a:schemeClr val="accent2"/>
                </a:solidFill>
              </a:rPr>
              <a:t>created</a:t>
            </a:r>
            <a:r>
              <a:rPr lang="es-ES" sz="1600" b="1" dirty="0">
                <a:solidFill>
                  <a:schemeClr val="accent2"/>
                </a:solidFill>
              </a:rPr>
              <a:t> </a:t>
            </a:r>
            <a:r>
              <a:rPr lang="es-ES" sz="1600" b="1" dirty="0" err="1">
                <a:solidFill>
                  <a:schemeClr val="accent2"/>
                </a:solidFill>
              </a:rPr>
              <a:t>the</a:t>
            </a:r>
            <a:r>
              <a:rPr lang="es-ES" sz="1600" b="1" dirty="0">
                <a:solidFill>
                  <a:schemeClr val="accent2"/>
                </a:solidFill>
              </a:rPr>
              <a:t> ,</a:t>
            </a:r>
            <a:r>
              <a:rPr lang="es-ES" sz="1600" b="1" dirty="0" err="1">
                <a:solidFill>
                  <a:schemeClr val="accent2"/>
                </a:solidFill>
              </a:rPr>
              <a:t>measurement</a:t>
            </a:r>
            <a:r>
              <a:rPr lang="es-ES" sz="1600" b="1" dirty="0">
                <a:solidFill>
                  <a:schemeClr val="accent2"/>
                </a:solidFill>
              </a:rPr>
              <a:t> in 1902- </a:t>
            </a:r>
            <a:r>
              <a:rPr lang="es-ES" sz="1600" b="1" dirty="0" err="1">
                <a:solidFill>
                  <a:schemeClr val="accent2"/>
                </a:solidFill>
              </a:rPr>
              <a:t>is</a:t>
            </a:r>
            <a:r>
              <a:rPr lang="es-ES" sz="1600" b="1" dirty="0">
                <a:solidFill>
                  <a:schemeClr val="accent2"/>
                </a:solidFill>
              </a:rPr>
              <a:t> a 12-point </a:t>
            </a:r>
            <a:r>
              <a:rPr lang="es-ES" sz="1600" b="1" dirty="0" err="1">
                <a:solidFill>
                  <a:schemeClr val="accent2"/>
                </a:solidFill>
              </a:rPr>
              <a:t>scale</a:t>
            </a:r>
            <a:r>
              <a:rPr lang="es-ES" sz="1600" b="1" dirty="0">
                <a:solidFill>
                  <a:schemeClr val="accent2"/>
                </a:solidFill>
              </a:rPr>
              <a:t> </a:t>
            </a:r>
            <a:r>
              <a:rPr lang="es-ES" sz="1600" b="1" dirty="0" err="1">
                <a:solidFill>
                  <a:schemeClr val="accent2"/>
                </a:solidFill>
              </a:rPr>
              <a:t>written</a:t>
            </a:r>
            <a:r>
              <a:rPr lang="es-ES" sz="1600" b="1" dirty="0">
                <a:solidFill>
                  <a:schemeClr val="accent2"/>
                </a:solidFill>
              </a:rPr>
              <a:t> in </a:t>
            </a:r>
            <a:r>
              <a:rPr lang="es-ES" sz="1600" b="1" dirty="0" err="1">
                <a:solidFill>
                  <a:schemeClr val="accent2"/>
                </a:solidFill>
              </a:rPr>
              <a:t>Roman</a:t>
            </a:r>
            <a:r>
              <a:rPr lang="es-ES" sz="1600" b="1" dirty="0">
                <a:solidFill>
                  <a:schemeClr val="accent2"/>
                </a:solidFill>
              </a:rPr>
              <a:t> </a:t>
            </a:r>
            <a:r>
              <a:rPr lang="es-ES" sz="1600" b="1" dirty="0" err="1">
                <a:solidFill>
                  <a:schemeClr val="accent2"/>
                </a:solidFill>
              </a:rPr>
              <a:t>numbers</a:t>
            </a:r>
            <a:r>
              <a:rPr lang="es-ES" sz="1600" b="1" dirty="0">
                <a:solidFill>
                  <a:schemeClr val="accent2"/>
                </a:solidFill>
              </a:rPr>
              <a:t>.</a:t>
            </a:r>
          </a:p>
          <a:p>
            <a:endParaRPr lang="es-ES" dirty="0"/>
          </a:p>
        </p:txBody>
      </p:sp>
      <p:pic>
        <p:nvPicPr>
          <p:cNvPr id="4" name="Imagen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611993" y="4883156"/>
            <a:ext cx="1423475" cy="1769291"/>
          </a:xfrm>
          <a:prstGeom prst="rect">
            <a:avLst/>
          </a:prstGeom>
        </p:spPr>
      </p:pic>
      <p:sp>
        <p:nvSpPr>
          <p:cNvPr id="5" name="CuadroTexto 4"/>
          <p:cNvSpPr txBox="1"/>
          <p:nvPr/>
        </p:nvSpPr>
        <p:spPr>
          <a:xfrm>
            <a:off x="4094252" y="2025240"/>
            <a:ext cx="4318228" cy="3000821"/>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
                <a:srgbClr val="00C6BB"/>
              </a:buClr>
              <a:buSzTx/>
              <a:tabLst/>
              <a:defRPr/>
            </a:pPr>
            <a:endParaRPr kumimoji="0" lang="es-ES" sz="1300" b="0" i="0" u="none" strike="noStrike" kern="1200" cap="none" spc="0" normalizeH="0" baseline="0" noProof="0" dirty="0" smtClean="0">
              <a:ln>
                <a:noFill/>
              </a:ln>
              <a:solidFill>
                <a:prstClr val="white"/>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0"/>
              </a:spcBef>
              <a:spcAft>
                <a:spcPts val="0"/>
              </a:spcAft>
              <a:buClr>
                <a:srgbClr val="00C6BB"/>
              </a:buClr>
              <a:buSzTx/>
              <a:tabLst/>
              <a:defRPr/>
            </a:pPr>
            <a:r>
              <a:rPr kumimoji="0" lang="es-ES" sz="16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This</a:t>
            </a:r>
            <a:r>
              <a:rPr kumimoji="0" lang="es-ES" sz="16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is</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based</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on</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the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effect</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or</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damage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produced</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in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the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structures</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and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the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sensation</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perceived</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by</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the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people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Therefore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the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Mercalli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Scale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evaluates</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the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intensity</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of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the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earthquake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according</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to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these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indicators</a:t>
            </a:r>
            <a:r>
              <a:rPr kumimoji="0" lang="es-ES" sz="16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In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addition</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to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establish</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the</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intensity</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are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considered</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historical</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records, interviews,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newspaper</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news</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among</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other</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600" b="1" i="0" u="none" strike="noStrike" kern="1200" cap="none" spc="0" normalizeH="0" baseline="0" noProof="0" dirty="0" err="1">
                <a:ln>
                  <a:noFill/>
                </a:ln>
                <a:solidFill>
                  <a:srgbClr val="6FEBA0"/>
                </a:solidFill>
                <a:effectLst/>
                <a:uLnTx/>
                <a:uFillTx/>
                <a:latin typeface="Century Gothic" panose="020B0502020202020204"/>
                <a:ea typeface="+mn-ea"/>
                <a:cs typeface="+mn-cs"/>
              </a:rPr>
              <a:t>aspects</a:t>
            </a:r>
            <a:r>
              <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rPr>
              <a:t>.</a:t>
            </a:r>
          </a:p>
          <a:p>
            <a:pPr marL="342900" marR="0" lvl="0" indent="-342900" algn="l" defTabSz="457200" rtl="0" eaLnBrk="1" fontAlgn="auto" latinLnBrk="0" hangingPunct="1">
              <a:lnSpc>
                <a:spcPct val="100000"/>
              </a:lnSpc>
              <a:spcBef>
                <a:spcPts val="0"/>
              </a:spcBef>
              <a:spcAft>
                <a:spcPts val="0"/>
              </a:spcAft>
              <a:buClr>
                <a:srgbClr val="00C6BB"/>
              </a:buClr>
              <a:buSzTx/>
              <a:buFont typeface="Courier New" panose="02070309020205020404" pitchFamily="49" charset="0"/>
              <a:buChar char="o"/>
              <a:tabLst/>
              <a:defRPr/>
            </a:pPr>
            <a:endParaRPr kumimoji="0" lang="es-ES" sz="1600" b="1" i="0" u="none" strike="noStrike" kern="1200" cap="none" spc="0" normalizeH="0" baseline="0" noProof="0" dirty="0">
              <a:ln>
                <a:noFill/>
              </a:ln>
              <a:solidFill>
                <a:srgbClr val="6FEBA0"/>
              </a:solidFill>
              <a:effectLst/>
              <a:uLnTx/>
              <a:uFillTx/>
              <a:latin typeface="Century Gothic" panose="020B0502020202020204"/>
              <a:ea typeface="+mn-ea"/>
              <a:cs typeface="+mn-cs"/>
            </a:endParaRPr>
          </a:p>
        </p:txBody>
      </p:sp>
      <p:pic>
        <p:nvPicPr>
          <p:cNvPr id="7" name="Imagen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12480" y="2767196"/>
            <a:ext cx="1358537" cy="3000606"/>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888584" y="2451762"/>
            <a:ext cx="2155372" cy="3631474"/>
          </a:xfrm>
          <a:prstGeom prst="rect">
            <a:avLst/>
          </a:prstGeom>
        </p:spPr>
      </p:pic>
    </p:spTree>
    <p:extLst>
      <p:ext uri="{BB962C8B-B14F-4D97-AF65-F5344CB8AC3E}">
        <p14:creationId xmlns:p14="http://schemas.microsoft.com/office/powerpoint/2010/main" xmlns="" val="1740877118"/>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17064" y="0"/>
            <a:ext cx="10363200" cy="5616624"/>
          </a:xfrm>
        </p:spPr>
        <p:txBody>
          <a:bodyPr>
            <a:normAutofit/>
          </a:bodyPr>
          <a:lstStyle/>
          <a:p>
            <a:r>
              <a:rPr lang="en-US" sz="4800" b="1" dirty="0" smtClean="0">
                <a:solidFill>
                  <a:schemeClr val="tx2">
                    <a:lumMod val="50000"/>
                  </a:schemeClr>
                </a:solidFill>
              </a:rPr>
              <a:t>7.</a:t>
            </a:r>
            <a:r>
              <a:rPr lang="en-US" sz="4800" dirty="0" smtClean="0"/>
              <a:t> </a:t>
            </a:r>
            <a:r>
              <a:rPr lang="en-US" sz="4800" b="1" dirty="0" smtClean="0">
                <a:solidFill>
                  <a:schemeClr val="accent6">
                    <a:lumMod val="60000"/>
                    <a:lumOff val="40000"/>
                  </a:schemeClr>
                </a:solidFill>
              </a:rPr>
              <a:t>Analysis of the geothermal power generation plant in </a:t>
            </a:r>
            <a:r>
              <a:rPr lang="en-US" sz="4800" b="1" dirty="0" err="1" smtClean="0">
                <a:solidFill>
                  <a:schemeClr val="accent6">
                    <a:lumMod val="60000"/>
                    <a:lumOff val="40000"/>
                  </a:schemeClr>
                </a:solidFill>
              </a:rPr>
              <a:t>Bouillante</a:t>
            </a:r>
            <a:r>
              <a:rPr lang="en-US" sz="4800" b="1" dirty="0" smtClean="0">
                <a:solidFill>
                  <a:schemeClr val="accent6">
                    <a:lumMod val="60000"/>
                    <a:lumOff val="40000"/>
                  </a:schemeClr>
                </a:solidFill>
              </a:rPr>
              <a:t>. </a:t>
            </a:r>
            <a:r>
              <a:rPr lang="es-ES" sz="6600" b="1" dirty="0" smtClean="0">
                <a:solidFill>
                  <a:schemeClr val="accent6">
                    <a:lumMod val="60000"/>
                    <a:lumOff val="40000"/>
                  </a:schemeClr>
                </a:solidFill>
              </a:rPr>
              <a:t/>
            </a:r>
            <a:br>
              <a:rPr lang="es-ES" sz="6600" b="1" dirty="0" smtClean="0">
                <a:solidFill>
                  <a:schemeClr val="accent6">
                    <a:lumMod val="60000"/>
                    <a:lumOff val="40000"/>
                  </a:schemeClr>
                </a:solidFill>
              </a:rPr>
            </a:br>
            <a:endParaRPr lang="es-ES" sz="66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792184" y="674903"/>
            <a:ext cx="4079776" cy="2073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61427" y="763569"/>
            <a:ext cx="3175000" cy="1571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58317212"/>
      </p:ext>
    </p:extLst>
  </p:cSld>
  <p:clrMapOvr>
    <a:masterClrMapping/>
  </p:clrMapOvr>
  <p:transition>
    <p:wheel spokes="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solidFill>
                  <a:schemeClr val="tx2">
                    <a:lumMod val="25000"/>
                  </a:schemeClr>
                </a:solidFill>
              </a:rPr>
              <a:t>7.1</a:t>
            </a:r>
            <a:r>
              <a:rPr lang="es-ES" b="1" dirty="0" smtClean="0"/>
              <a:t> </a:t>
            </a:r>
            <a:r>
              <a:rPr lang="es-ES" b="1" dirty="0" smtClean="0">
                <a:solidFill>
                  <a:srgbClr val="FF0000"/>
                </a:solidFill>
              </a:rPr>
              <a:t>¿</a:t>
            </a:r>
            <a:r>
              <a:rPr lang="es-ES" b="1" dirty="0" err="1" smtClean="0">
                <a:solidFill>
                  <a:srgbClr val="FF0000"/>
                </a:solidFill>
              </a:rPr>
              <a:t>What</a:t>
            </a:r>
            <a:r>
              <a:rPr lang="es-ES" b="1" dirty="0" smtClean="0">
                <a:solidFill>
                  <a:srgbClr val="FF0000"/>
                </a:solidFill>
              </a:rPr>
              <a:t> </a:t>
            </a:r>
            <a:r>
              <a:rPr lang="es-ES" b="1" dirty="0" err="1" smtClean="0">
                <a:solidFill>
                  <a:srgbClr val="FF0000"/>
                </a:solidFill>
              </a:rPr>
              <a:t>is</a:t>
            </a:r>
            <a:r>
              <a:rPr lang="es-ES" b="1" dirty="0" smtClean="0">
                <a:solidFill>
                  <a:srgbClr val="FF0000"/>
                </a:solidFill>
              </a:rPr>
              <a:t> </a:t>
            </a:r>
            <a:br>
              <a:rPr lang="es-ES" b="1" dirty="0" smtClean="0">
                <a:solidFill>
                  <a:srgbClr val="FF0000"/>
                </a:solidFill>
              </a:rPr>
            </a:br>
            <a:r>
              <a:rPr lang="es-ES" b="1" dirty="0" err="1" smtClean="0">
                <a:solidFill>
                  <a:srgbClr val="FF0000"/>
                </a:solidFill>
              </a:rPr>
              <a:t>geothermal</a:t>
            </a:r>
            <a:r>
              <a:rPr lang="es-ES" b="1" dirty="0" smtClean="0">
                <a:solidFill>
                  <a:srgbClr val="FF0000"/>
                </a:solidFill>
              </a:rPr>
              <a:t> </a:t>
            </a:r>
            <a:r>
              <a:rPr lang="es-ES" b="1" dirty="0" err="1" smtClean="0">
                <a:solidFill>
                  <a:srgbClr val="FF0000"/>
                </a:solidFill>
              </a:rPr>
              <a:t>energy</a:t>
            </a:r>
            <a:r>
              <a:rPr lang="es-ES" b="1" dirty="0" smtClean="0">
                <a:solidFill>
                  <a:srgbClr val="FF0000"/>
                </a:solidFill>
              </a:rPr>
              <a:t>?</a:t>
            </a:r>
            <a:endParaRPr lang="es-ES" b="1" dirty="0">
              <a:solidFill>
                <a:srgbClr val="FF0000"/>
              </a:solidFill>
            </a:endParaRPr>
          </a:p>
        </p:txBody>
      </p:sp>
      <p:sp>
        <p:nvSpPr>
          <p:cNvPr id="3" name="2 Marcador de contenido"/>
          <p:cNvSpPr>
            <a:spLocks noGrp="1"/>
          </p:cNvSpPr>
          <p:nvPr>
            <p:ph idx="1"/>
          </p:nvPr>
        </p:nvSpPr>
        <p:spPr/>
        <p:txBody>
          <a:bodyPr/>
          <a:lstStyle/>
          <a:p>
            <a:pPr marL="0" indent="0">
              <a:buNone/>
            </a:pPr>
            <a:r>
              <a:rPr lang="en-US" dirty="0" smtClean="0"/>
              <a:t>Geothermal energy is a renewable energy that is obtained through the use of the natural warmth of the interior of the Earth that is transmitted through the bodies of hot rock or reservoirs by conduction and convection, where arise processes of interaction of fluids and rocks, giving rise to geothermal systems.</a:t>
            </a:r>
            <a:endParaRPr lang="es-E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02888" y="3913094"/>
            <a:ext cx="3516716" cy="20704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8167110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27381" y="116632"/>
            <a:ext cx="10972800" cy="6552728"/>
          </a:xfrm>
        </p:spPr>
        <p:txBody>
          <a:bodyPr/>
          <a:lstStyle/>
          <a:p>
            <a:pPr marL="0" indent="0">
              <a:buNone/>
            </a:pPr>
            <a:endParaRPr lang="es-ES" dirty="0" smtClean="0"/>
          </a:p>
          <a:p>
            <a:pPr marL="0" indent="0">
              <a:buNone/>
            </a:pPr>
            <a:endParaRPr lang="es-ES" dirty="0"/>
          </a:p>
          <a:p>
            <a:pPr marL="0" indent="0">
              <a:buNone/>
            </a:pPr>
            <a:endParaRPr lang="es-ES" dirty="0" smtClean="0"/>
          </a:p>
          <a:p>
            <a:pPr marL="0" indent="0">
              <a:buNone/>
            </a:pPr>
            <a:r>
              <a:rPr lang="en-US" dirty="0" smtClean="0"/>
              <a:t>This plant currently generates approximately 10 MW, and possesses two exploration licenses with a total additional potential capacity of up to 30 MW, all located on the island of Guadeloupe, a French territory in the Caribbean.</a:t>
            </a:r>
            <a:endParaRPr lang="es-E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17741" y="2459400"/>
            <a:ext cx="3854880" cy="21683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97374" y="3328339"/>
            <a:ext cx="4807186" cy="2464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611486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solidFill>
                  <a:schemeClr val="tx2">
                    <a:lumMod val="50000"/>
                  </a:schemeClr>
                </a:solidFill>
              </a:rPr>
              <a:t>7.2</a:t>
            </a:r>
            <a:r>
              <a:rPr lang="es-ES" b="1" dirty="0" smtClean="0">
                <a:solidFill>
                  <a:schemeClr val="accent2">
                    <a:lumMod val="75000"/>
                  </a:schemeClr>
                </a:solidFill>
              </a:rPr>
              <a:t> </a:t>
            </a:r>
            <a:r>
              <a:rPr lang="es-ES" b="1" dirty="0" err="1" smtClean="0">
                <a:solidFill>
                  <a:schemeClr val="accent2">
                    <a:lumMod val="75000"/>
                  </a:schemeClr>
                </a:solidFill>
              </a:rPr>
              <a:t>How</a:t>
            </a:r>
            <a:r>
              <a:rPr lang="es-ES" b="1" dirty="0" smtClean="0">
                <a:solidFill>
                  <a:schemeClr val="accent2">
                    <a:lumMod val="75000"/>
                  </a:schemeClr>
                </a:solidFill>
              </a:rPr>
              <a:t> </a:t>
            </a:r>
            <a:r>
              <a:rPr lang="es-ES" b="1" dirty="0" err="1" smtClean="0">
                <a:solidFill>
                  <a:schemeClr val="accent2">
                    <a:lumMod val="75000"/>
                  </a:schemeClr>
                </a:solidFill>
              </a:rPr>
              <a:t>to</a:t>
            </a:r>
            <a:r>
              <a:rPr lang="es-ES" b="1" dirty="0" smtClean="0">
                <a:solidFill>
                  <a:schemeClr val="accent2">
                    <a:lumMod val="75000"/>
                  </a:schemeClr>
                </a:solidFill>
              </a:rPr>
              <a:t> </a:t>
            </a:r>
            <a:r>
              <a:rPr lang="es-ES" b="1" dirty="0" err="1" smtClean="0">
                <a:solidFill>
                  <a:schemeClr val="accent2">
                    <a:lumMod val="75000"/>
                  </a:schemeClr>
                </a:solidFill>
              </a:rPr>
              <a:t>get</a:t>
            </a:r>
            <a:r>
              <a:rPr lang="es-ES" b="1" dirty="0" smtClean="0">
                <a:solidFill>
                  <a:schemeClr val="accent2">
                    <a:lumMod val="75000"/>
                  </a:schemeClr>
                </a:solidFill>
              </a:rPr>
              <a:t> </a:t>
            </a:r>
            <a:r>
              <a:rPr lang="es-ES" b="1" dirty="0" err="1" smtClean="0">
                <a:solidFill>
                  <a:schemeClr val="accent2">
                    <a:lumMod val="75000"/>
                  </a:schemeClr>
                </a:solidFill>
              </a:rPr>
              <a:t>energy</a:t>
            </a:r>
            <a:r>
              <a:rPr lang="es-ES" b="1" dirty="0" smtClean="0">
                <a:solidFill>
                  <a:schemeClr val="accent2">
                    <a:lumMod val="75000"/>
                  </a:schemeClr>
                </a:solidFill>
              </a:rPr>
              <a:t>?</a:t>
            </a:r>
            <a:endParaRPr lang="es-ES" b="1" dirty="0">
              <a:solidFill>
                <a:schemeClr val="accent2">
                  <a:lumMod val="75000"/>
                </a:schemeClr>
              </a:solidFill>
            </a:endParaRPr>
          </a:p>
        </p:txBody>
      </p:sp>
      <p:sp>
        <p:nvSpPr>
          <p:cNvPr id="3" name="2 Marcador de contenido"/>
          <p:cNvSpPr>
            <a:spLocks noGrp="1"/>
          </p:cNvSpPr>
          <p:nvPr>
            <p:ph idx="1"/>
          </p:nvPr>
        </p:nvSpPr>
        <p:spPr/>
        <p:txBody>
          <a:bodyPr>
            <a:normAutofit lnSpcReduction="10000"/>
          </a:bodyPr>
          <a:lstStyle/>
          <a:p>
            <a:r>
              <a:rPr lang="en-US" dirty="0" smtClean="0"/>
              <a:t>A geothermal reservoir is an area beneath the surface, usually between 500 and 4,000 m of depth (so it is usable with existing technology), where there are rocks at high temperature, with high permeability (fractures + pores) saturated in fluid.  </a:t>
            </a:r>
          </a:p>
          <a:p>
            <a:r>
              <a:rPr lang="en-US" dirty="0" smtClean="0"/>
              <a:t>These fluid-borne rocks that are more than 230 ° C and are a mixture with steam and dissolved minerals. Sometimes, part of these fluids, make their way to the surface through faults (hot water is less dense than cold) and generate manifestations such as hot springs, fumaroles and geysers. </a:t>
            </a:r>
          </a:p>
          <a:p>
            <a:r>
              <a:rPr lang="en-US" dirty="0" smtClean="0"/>
              <a:t> To take advantage of the geothermal resource located in depth, is necessary to drill wells to extract the fluid which is that carries power from the rock hot. Once on the surface, the fluid is separated into a vapor phase, which is sent to a power plant, where finally turns the heat energy into electrical energy. The liquid phase, along with salts </a:t>
            </a:r>
            <a:r>
              <a:rPr lang="en-US" dirty="0" err="1" smtClean="0"/>
              <a:t>disuel</a:t>
            </a:r>
            <a:r>
              <a:rPr lang="en-US" dirty="0" smtClean="0"/>
              <a:t>...</a:t>
            </a:r>
            <a:endParaRPr lang="es-ES" dirty="0"/>
          </a:p>
        </p:txBody>
      </p:sp>
      <p:pic>
        <p:nvPicPr>
          <p:cNvPr id="5" name="4 Imagen" descr="image (24).jpg"/>
          <p:cNvPicPr>
            <a:picLocks noChangeAspect="1"/>
          </p:cNvPicPr>
          <p:nvPr/>
        </p:nvPicPr>
        <p:blipFill>
          <a:blip r:embed="rId2"/>
          <a:stretch>
            <a:fillRect/>
          </a:stretch>
        </p:blipFill>
        <p:spPr>
          <a:xfrm>
            <a:off x="1421803" y="0"/>
            <a:ext cx="2733340" cy="2051287"/>
          </a:xfrm>
          <a:prstGeom prst="rect">
            <a:avLst/>
          </a:prstGeom>
        </p:spPr>
      </p:pic>
    </p:spTree>
    <p:extLst>
      <p:ext uri="{BB962C8B-B14F-4D97-AF65-F5344CB8AC3E}">
        <p14:creationId xmlns:p14="http://schemas.microsoft.com/office/powerpoint/2010/main" xmlns="" val="7300072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992485"/>
            <a:ext cx="10972800" cy="5865515"/>
          </a:xfrm>
        </p:spPr>
        <p:txBody>
          <a:bodyPr>
            <a:normAutofit/>
          </a:bodyPr>
          <a:lstStyle/>
          <a:p>
            <a:pPr marL="0" indent="0">
              <a:buNone/>
            </a:pPr>
            <a:r>
              <a:rPr lang="en-US" dirty="0" smtClean="0"/>
              <a:t>The </a:t>
            </a:r>
            <a:r>
              <a:rPr lang="en-US" dirty="0" err="1" smtClean="0"/>
              <a:t>Bouillante</a:t>
            </a:r>
            <a:r>
              <a:rPr lang="en-US" dirty="0" smtClean="0"/>
              <a:t> geothermal plant sells its electricity under a new agreement of purchase of energy, with </a:t>
            </a:r>
            <a:r>
              <a:rPr lang="en-US" dirty="0" err="1" smtClean="0"/>
              <a:t>Electricite</a:t>
            </a:r>
            <a:r>
              <a:rPr lang="en-US" dirty="0" smtClean="0"/>
              <a:t> de France SA (EDF) the French electric company. As a renewable plant of vital importance for the island of Guadeloupe, the station has access to certain benefits that the French Government established in the region in order to promote the development of renewable energy, mainly through a system of incentives and tax benefits.</a:t>
            </a:r>
            <a:endParaRPr lang="es-ES" dirty="0"/>
          </a:p>
        </p:txBody>
      </p:sp>
      <p:pic>
        <p:nvPicPr>
          <p:cNvPr id="4" name="3 Imagen" descr="image (14).jpg"/>
          <p:cNvPicPr>
            <a:picLocks noChangeAspect="1"/>
          </p:cNvPicPr>
          <p:nvPr/>
        </p:nvPicPr>
        <p:blipFill>
          <a:blip r:embed="rId2"/>
          <a:stretch>
            <a:fillRect/>
          </a:stretch>
        </p:blipFill>
        <p:spPr>
          <a:xfrm>
            <a:off x="6199095" y="3034553"/>
            <a:ext cx="4586847" cy="3442287"/>
          </a:xfrm>
          <a:prstGeom prst="rect">
            <a:avLst/>
          </a:prstGeom>
        </p:spPr>
      </p:pic>
      <p:pic>
        <p:nvPicPr>
          <p:cNvPr id="5" name="4 Imagen" descr="PC065204.JPG"/>
          <p:cNvPicPr>
            <a:picLocks noChangeAspect="1"/>
          </p:cNvPicPr>
          <p:nvPr/>
        </p:nvPicPr>
        <p:blipFill>
          <a:blip r:embed="rId3"/>
          <a:stretch>
            <a:fillRect/>
          </a:stretch>
        </p:blipFill>
        <p:spPr>
          <a:xfrm>
            <a:off x="1640541" y="3479424"/>
            <a:ext cx="3644154" cy="2733116"/>
          </a:xfrm>
          <a:prstGeom prst="rect">
            <a:avLst/>
          </a:prstGeom>
        </p:spPr>
      </p:pic>
    </p:spTree>
    <p:extLst>
      <p:ext uri="{BB962C8B-B14F-4D97-AF65-F5344CB8AC3E}">
        <p14:creationId xmlns:p14="http://schemas.microsoft.com/office/powerpoint/2010/main" xmlns="" val="221652491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18542" y="426191"/>
            <a:ext cx="8610600" cy="1293028"/>
          </a:xfrm>
        </p:spPr>
        <p:txBody>
          <a:bodyPr>
            <a:noAutofit/>
          </a:bodyPr>
          <a:lstStyle/>
          <a:p>
            <a:r>
              <a:rPr lang="en-US" sz="3200" b="1" dirty="0" smtClean="0">
                <a:solidFill>
                  <a:schemeClr val="tx2">
                    <a:lumMod val="50000"/>
                  </a:schemeClr>
                </a:solidFill>
              </a:rPr>
              <a:t>8.</a:t>
            </a:r>
            <a:r>
              <a:rPr lang="en-US" sz="3200" dirty="0" smtClean="0"/>
              <a:t> </a:t>
            </a:r>
            <a:r>
              <a:rPr lang="en-US" sz="3200" b="1" dirty="0" smtClean="0">
                <a:solidFill>
                  <a:schemeClr val="accent6">
                    <a:lumMod val="60000"/>
                    <a:lumOff val="40000"/>
                  </a:schemeClr>
                </a:solidFill>
              </a:rPr>
              <a:t>Study of the Marina Cousteau Nature Reserve and the mangroves of Vieux-Fort in Marie </a:t>
            </a:r>
            <a:r>
              <a:rPr lang="en-US" sz="3200" b="1" dirty="0" err="1" smtClean="0">
                <a:solidFill>
                  <a:schemeClr val="accent6">
                    <a:lumMod val="60000"/>
                    <a:lumOff val="40000"/>
                  </a:schemeClr>
                </a:solidFill>
              </a:rPr>
              <a:t>Galante</a:t>
            </a:r>
            <a:endParaRPr lang="es-ES" sz="3200" b="1" dirty="0">
              <a:solidFill>
                <a:schemeClr val="accent6">
                  <a:lumMod val="60000"/>
                  <a:lumOff val="40000"/>
                </a:schemeClr>
              </a:solidFill>
            </a:endParaRPr>
          </a:p>
        </p:txBody>
      </p:sp>
      <p:sp>
        <p:nvSpPr>
          <p:cNvPr id="3" name="Título 1"/>
          <p:cNvSpPr txBox="1">
            <a:spLocks/>
          </p:cNvSpPr>
          <p:nvPr/>
        </p:nvSpPr>
        <p:spPr>
          <a:xfrm>
            <a:off x="3338945" y="803562"/>
            <a:ext cx="8742020" cy="1884220"/>
          </a:xfrm>
          <a:prstGeom prst="rect">
            <a:avLst/>
          </a:prstGeom>
        </p:spPr>
        <p:txBody>
          <a:bodyPr vert="horz" lIns="91440" tIns="45720" rIns="91440" bIns="45720" rtlCol="0" anchor="ctr">
            <a:normAutofit fontScale="90000" lnSpcReduction="20000"/>
          </a:bodyPr>
          <a:lstStyle/>
          <a:p>
            <a:pPr marL="0" marR="0" lvl="0" indent="0" algn="r" defTabSz="914400" rtl="0" eaLnBrk="1" fontAlgn="auto" latinLnBrk="0" hangingPunct="1">
              <a:lnSpc>
                <a:spcPct val="90000"/>
              </a:lnSpc>
              <a:spcBef>
                <a:spcPct val="0"/>
              </a:spcBef>
              <a:spcAft>
                <a:spcPts val="0"/>
              </a:spcAft>
              <a:buClrTx/>
              <a:buSzTx/>
              <a:buFontTx/>
              <a:buNone/>
              <a:tabLst/>
              <a:defRPr/>
            </a:pPr>
            <a:endParaRPr kumimoji="0" lang="es-ES" sz="2400" b="1" i="0" u="none" strike="noStrike" kern="1200" cap="all" spc="0" normalizeH="0" baseline="0" noProof="0" dirty="0" smtClean="0">
              <a:ln>
                <a:noFill/>
              </a:ln>
              <a:solidFill>
                <a:schemeClr val="tx1">
                  <a:lumMod val="50000"/>
                </a:schemeClr>
              </a:solidFill>
              <a:effectLst/>
              <a:uLnTx/>
              <a:uFillTx/>
              <a:latin typeface="+mj-lt"/>
              <a:ea typeface="+mj-ea"/>
              <a:cs typeface="+mj-cs"/>
            </a:endParaRPr>
          </a:p>
          <a:p>
            <a:pPr marL="0" marR="0" lvl="0" indent="0" algn="r" defTabSz="914400" rtl="0" eaLnBrk="1" fontAlgn="auto" latinLnBrk="0" hangingPunct="1">
              <a:lnSpc>
                <a:spcPct val="90000"/>
              </a:lnSpc>
              <a:spcBef>
                <a:spcPct val="0"/>
              </a:spcBef>
              <a:spcAft>
                <a:spcPts val="0"/>
              </a:spcAft>
              <a:buClrTx/>
              <a:buSzTx/>
              <a:buFontTx/>
              <a:buNone/>
              <a:tabLst/>
              <a:defRPr/>
            </a:pPr>
            <a:endParaRPr lang="es-ES" sz="2400" b="1" cap="all" dirty="0" smtClean="0">
              <a:solidFill>
                <a:schemeClr val="tx1">
                  <a:lumMod val="50000"/>
                </a:schemeClr>
              </a:solidFill>
              <a:latin typeface="+mj-lt"/>
              <a:ea typeface="+mj-ea"/>
              <a:cs typeface="+mj-cs"/>
            </a:endParaRPr>
          </a:p>
          <a:p>
            <a:pPr marL="0" marR="0" lvl="0" indent="0" algn="r" defTabSz="914400" rtl="0" eaLnBrk="1" fontAlgn="auto" latinLnBrk="0" hangingPunct="1">
              <a:lnSpc>
                <a:spcPct val="90000"/>
              </a:lnSpc>
              <a:spcBef>
                <a:spcPct val="0"/>
              </a:spcBef>
              <a:spcAft>
                <a:spcPts val="0"/>
              </a:spcAft>
              <a:buClrTx/>
              <a:buSzTx/>
              <a:buFontTx/>
              <a:buNone/>
              <a:tabLst/>
              <a:defRPr/>
            </a:pPr>
            <a:endParaRPr kumimoji="0" lang="es-ES" sz="2400" b="1" i="0" u="none" strike="noStrike" kern="1200" cap="all" spc="0" normalizeH="0" baseline="0" noProof="0" dirty="0" smtClean="0">
              <a:ln>
                <a:noFill/>
              </a:ln>
              <a:solidFill>
                <a:schemeClr val="tx1">
                  <a:lumMod val="50000"/>
                </a:schemeClr>
              </a:solidFill>
              <a:effectLst/>
              <a:uLnTx/>
              <a:uFillTx/>
              <a:latin typeface="+mj-lt"/>
              <a:ea typeface="+mj-ea"/>
              <a:cs typeface="+mj-cs"/>
            </a:endParaRPr>
          </a:p>
          <a:p>
            <a:pPr marL="0" marR="0" lvl="0" indent="0" algn="r" defTabSz="914400" rtl="0" eaLnBrk="1" fontAlgn="auto" latinLnBrk="0" hangingPunct="1">
              <a:lnSpc>
                <a:spcPct val="90000"/>
              </a:lnSpc>
              <a:spcBef>
                <a:spcPct val="0"/>
              </a:spcBef>
              <a:spcAft>
                <a:spcPts val="0"/>
              </a:spcAft>
              <a:buClrTx/>
              <a:buSzTx/>
              <a:buFontTx/>
              <a:buNone/>
              <a:tabLst/>
              <a:defRPr/>
            </a:pPr>
            <a:endParaRPr lang="es-ES" sz="2400" b="1" cap="all" dirty="0" smtClean="0">
              <a:solidFill>
                <a:schemeClr val="tx1">
                  <a:lumMod val="50000"/>
                </a:schemeClr>
              </a:solidFill>
              <a:latin typeface="+mj-lt"/>
              <a:ea typeface="+mj-ea"/>
              <a:cs typeface="+mj-cs"/>
            </a:endParaRPr>
          </a:p>
          <a:p>
            <a:pPr marL="0" marR="0" lvl="0" indent="0" algn="r" defTabSz="914400" rtl="0" eaLnBrk="1" fontAlgn="auto" latinLnBrk="0" hangingPunct="1">
              <a:lnSpc>
                <a:spcPct val="90000"/>
              </a:lnSpc>
              <a:spcBef>
                <a:spcPct val="0"/>
              </a:spcBef>
              <a:spcAft>
                <a:spcPts val="0"/>
              </a:spcAft>
              <a:buClrTx/>
              <a:buSzTx/>
              <a:buFontTx/>
              <a:buNone/>
              <a:tabLst/>
              <a:defRPr/>
            </a:pPr>
            <a:endParaRPr kumimoji="0" lang="es-ES" sz="2400" b="1" i="0" u="none" strike="noStrike" kern="1200" cap="all" spc="0" normalizeH="0" baseline="0" noProof="0" dirty="0" smtClean="0">
              <a:ln>
                <a:noFill/>
              </a:ln>
              <a:solidFill>
                <a:schemeClr val="tx1">
                  <a:lumMod val="50000"/>
                </a:schemeClr>
              </a:solidFill>
              <a:effectLst/>
              <a:uLnTx/>
              <a:uFillTx/>
              <a:latin typeface="+mj-lt"/>
              <a:ea typeface="+mj-ea"/>
              <a:cs typeface="+mj-cs"/>
            </a:endParaRPr>
          </a:p>
          <a:p>
            <a:pPr marL="0" marR="0" lvl="0" indent="0" algn="r" defTabSz="914400" rtl="0" eaLnBrk="1" fontAlgn="auto" latinLnBrk="0" hangingPunct="1">
              <a:lnSpc>
                <a:spcPct val="90000"/>
              </a:lnSpc>
              <a:spcBef>
                <a:spcPct val="0"/>
              </a:spcBef>
              <a:spcAft>
                <a:spcPts val="0"/>
              </a:spcAft>
              <a:buClrTx/>
              <a:buSzTx/>
              <a:buFontTx/>
              <a:buNone/>
              <a:tabLst/>
              <a:defRPr/>
            </a:pPr>
            <a:endParaRPr lang="es-ES" sz="2400" b="1" cap="all" dirty="0" smtClean="0">
              <a:solidFill>
                <a:schemeClr val="tx1">
                  <a:lumMod val="50000"/>
                </a:schemeClr>
              </a:solidFill>
              <a:latin typeface="+mj-lt"/>
              <a:ea typeface="+mj-ea"/>
              <a:cs typeface="+mj-cs"/>
            </a:endParaRP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all" spc="0" normalizeH="0" baseline="0" noProof="0" dirty="0" smtClean="0">
                <a:ln>
                  <a:noFill/>
                </a:ln>
                <a:solidFill>
                  <a:schemeClr val="tx1">
                    <a:lumMod val="50000"/>
                  </a:schemeClr>
                </a:solidFill>
                <a:effectLst/>
                <a:uLnTx/>
                <a:uFillTx/>
                <a:latin typeface="+mj-lt"/>
                <a:ea typeface="+mj-ea"/>
                <a:cs typeface="+mj-cs"/>
              </a:rPr>
              <a:t>8.1</a:t>
            </a:r>
            <a:r>
              <a:rPr kumimoji="0" lang="es-ES" sz="2400" b="1" i="0" u="none" strike="noStrike" kern="1200" cap="all" spc="0" normalizeH="0" baseline="0" noProof="0" dirty="0" smtClean="0">
                <a:ln>
                  <a:noFill/>
                </a:ln>
                <a:solidFill>
                  <a:schemeClr val="accent6">
                    <a:lumMod val="60000"/>
                    <a:lumOff val="40000"/>
                  </a:schemeClr>
                </a:solidFill>
                <a:effectLst/>
                <a:uLnTx/>
                <a:uFillTx/>
                <a:latin typeface="+mj-lt"/>
                <a:ea typeface="+mj-ea"/>
                <a:cs typeface="+mj-cs"/>
              </a:rPr>
              <a:t> </a:t>
            </a:r>
            <a:r>
              <a:rPr kumimoji="0" lang="en-US" sz="2400" b="1" i="0" u="none" strike="noStrike" kern="1200" cap="all" spc="0" normalizeH="0" baseline="0" noProof="0" dirty="0" smtClean="0">
                <a:ln>
                  <a:noFill/>
                </a:ln>
                <a:solidFill>
                  <a:schemeClr val="accent6">
                    <a:lumMod val="75000"/>
                  </a:schemeClr>
                </a:solidFill>
                <a:effectLst/>
                <a:uLnTx/>
                <a:uFillTx/>
                <a:latin typeface="+mj-lt"/>
                <a:ea typeface="+mj-ea"/>
                <a:cs typeface="+mj-cs"/>
              </a:rPr>
              <a:t>study of the natural reserve marine </a:t>
            </a:r>
            <a:r>
              <a:rPr kumimoji="0" lang="en-US" sz="2400" b="1" i="0" u="none" strike="noStrike" kern="1200" cap="all" spc="0" normalizeH="0" baseline="0" noProof="0" dirty="0" err="1" smtClean="0">
                <a:ln>
                  <a:noFill/>
                </a:ln>
                <a:solidFill>
                  <a:schemeClr val="accent6">
                    <a:lumMod val="75000"/>
                  </a:schemeClr>
                </a:solidFill>
                <a:effectLst/>
                <a:uLnTx/>
                <a:uFillTx/>
                <a:latin typeface="+mj-lt"/>
                <a:ea typeface="+mj-ea"/>
                <a:cs typeface="+mj-cs"/>
              </a:rPr>
              <a:t>cousteau</a:t>
            </a:r>
            <a:endParaRPr kumimoji="0" lang="es-ES" sz="4000" b="1" i="0" u="none" strike="noStrike" kern="1200" cap="all" spc="0" normalizeH="0" baseline="0" noProof="0" dirty="0">
              <a:ln>
                <a:noFill/>
              </a:ln>
              <a:solidFill>
                <a:schemeClr val="accent6">
                  <a:lumMod val="75000"/>
                </a:schemeClr>
              </a:solidFill>
              <a:effectLst/>
              <a:uLnTx/>
              <a:uFillTx/>
              <a:latin typeface="+mj-lt"/>
              <a:ea typeface="+mj-ea"/>
              <a:cs typeface="+mj-cs"/>
            </a:endParaRPr>
          </a:p>
        </p:txBody>
      </p:sp>
      <p:sp>
        <p:nvSpPr>
          <p:cNvPr id="5" name="7 Marcador de contenido"/>
          <p:cNvSpPr txBox="1">
            <a:spLocks/>
          </p:cNvSpPr>
          <p:nvPr/>
        </p:nvSpPr>
        <p:spPr>
          <a:xfrm>
            <a:off x="8071552" y="2551583"/>
            <a:ext cx="3898776" cy="4126307"/>
          </a:xfrm>
          <a:prstGeom prst="rect">
            <a:avLst/>
          </a:prstGeom>
        </p:spPr>
        <p:txBody>
          <a:bodyPr>
            <a:normAutofit/>
          </a:bodyPr>
          <a:lstStyle/>
          <a:p>
            <a:pPr marL="228600" lvl="0" indent="-228600" defTabSz="914400">
              <a:lnSpc>
                <a:spcPct val="90000"/>
              </a:lnSpc>
              <a:spcBef>
                <a:spcPts val="1000"/>
              </a:spcBef>
              <a:buFont typeface="Arial" pitchFamily="34" charset="0"/>
              <a:buChar char="•"/>
              <a:defRPr/>
            </a:pPr>
            <a:r>
              <a:rPr lang="en-GB" sz="2400" dirty="0" smtClean="0"/>
              <a:t>This is the principal dive site with no less than 6 spots to discover. The two small islets that mark depths between 40m to the east and 60m to the west are surrounded by a majestic slope that rises smoothly to the surface.</a:t>
            </a:r>
            <a:endParaRPr kumimoji="0" lang="es-ES" sz="2200" b="0" i="0" u="none" strike="noStrike" kern="1200" cap="none" spc="0" normalizeH="0" baseline="0" noProof="0" dirty="0" smtClean="0">
              <a:ln>
                <a:noFill/>
              </a:ln>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5 Imagen" descr="guadeloupe-snorkeling-spots-map2.jpg"/>
          <p:cNvPicPr>
            <a:picLocks noChangeAspect="1"/>
          </p:cNvPicPr>
          <p:nvPr/>
        </p:nvPicPr>
        <p:blipFill>
          <a:blip r:embed="rId2" cstate="print"/>
          <a:stretch>
            <a:fillRect/>
          </a:stretch>
        </p:blipFill>
        <p:spPr>
          <a:xfrm>
            <a:off x="273581" y="2011078"/>
            <a:ext cx="3799655" cy="3569598"/>
          </a:xfrm>
          <a:prstGeom prst="rect">
            <a:avLst/>
          </a:prstGeom>
        </p:spPr>
      </p:pic>
      <p:pic>
        <p:nvPicPr>
          <p:cNvPr id="7" name="6 Imagen" descr="image (17).jpg"/>
          <p:cNvPicPr>
            <a:picLocks noChangeAspect="1"/>
          </p:cNvPicPr>
          <p:nvPr/>
        </p:nvPicPr>
        <p:blipFill>
          <a:blip r:embed="rId3"/>
          <a:stretch>
            <a:fillRect/>
          </a:stretch>
        </p:blipFill>
        <p:spPr>
          <a:xfrm>
            <a:off x="4223228" y="3124200"/>
            <a:ext cx="3900196" cy="2926976"/>
          </a:xfrm>
          <a:prstGeom prst="rect">
            <a:avLst/>
          </a:prstGeom>
        </p:spPr>
      </p:pic>
    </p:spTree>
    <p:extLst>
      <p:ext uri="{BB962C8B-B14F-4D97-AF65-F5344CB8AC3E}">
        <p14:creationId xmlns="" xmlns:p14="http://schemas.microsoft.com/office/powerpoint/2010/main" val="855219580"/>
      </p:ext>
    </p:extLst>
  </p:cSld>
  <p:clrMapOvr>
    <a:masterClrMapping/>
  </p:clrMapOvr>
  <p:transition>
    <p:wheel spokes="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888729" y="1367372"/>
            <a:ext cx="4038600" cy="4857403"/>
          </a:xfrm>
          <a:prstGeom prst="rect">
            <a:avLst/>
          </a:prstGeom>
        </p:spPr>
        <p:txBody>
          <a:bodyPr/>
          <a:lstStyle/>
          <a:p>
            <a:pPr marL="228600" marR="0" lvl="0" indent="-228600" algn="ctr" defTabSz="914400" rtl="0" eaLnBrk="1" fontAlgn="auto" latinLnBrk="0" hangingPunct="1">
              <a:lnSpc>
                <a:spcPct val="90000"/>
              </a:lnSpc>
              <a:spcBef>
                <a:spcPts val="1000"/>
              </a:spcBef>
              <a:spcAft>
                <a:spcPts val="0"/>
              </a:spcAft>
              <a:buClrTx/>
              <a:buSzTx/>
              <a:buFont typeface="Arial" pitchFamily="34" charset="0"/>
              <a:buChar char="•"/>
              <a:tabLst/>
              <a:defRPr/>
            </a:pPr>
            <a:r>
              <a:rPr lang="en-GB" sz="2400" b="1" dirty="0" smtClean="0"/>
              <a:t>The coral garden:</a:t>
            </a:r>
          </a:p>
          <a:p>
            <a:pPr algn="ctr">
              <a:buNone/>
            </a:pPr>
            <a:r>
              <a:rPr lang="en-GB" sz="2400" dirty="0" smtClean="0"/>
              <a:t>	A mass of coral only 3 meters under the boat.</a:t>
            </a:r>
            <a:endParaRPr lang="es-ES" sz="2400" dirty="0" smtClean="0"/>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3 Imagen" descr="images (3).jpg"/>
          <p:cNvPicPr>
            <a:picLocks noChangeAspect="1"/>
          </p:cNvPicPr>
          <p:nvPr/>
        </p:nvPicPr>
        <p:blipFill>
          <a:blip r:embed="rId2" cstate="print"/>
          <a:stretch>
            <a:fillRect/>
          </a:stretch>
        </p:blipFill>
        <p:spPr>
          <a:xfrm>
            <a:off x="959723" y="3396513"/>
            <a:ext cx="3672408" cy="2434966"/>
          </a:xfrm>
          <a:prstGeom prst="rect">
            <a:avLst/>
          </a:prstGeom>
        </p:spPr>
      </p:pic>
      <p:pic>
        <p:nvPicPr>
          <p:cNvPr id="5" name="4 Imagen" descr="GOPR5698.JPG"/>
          <p:cNvPicPr>
            <a:picLocks noChangeAspect="1"/>
          </p:cNvPicPr>
          <p:nvPr/>
        </p:nvPicPr>
        <p:blipFill>
          <a:blip r:embed="rId3"/>
          <a:stretch>
            <a:fillRect/>
          </a:stretch>
        </p:blipFill>
        <p:spPr>
          <a:xfrm>
            <a:off x="5540188" y="1398493"/>
            <a:ext cx="6042212" cy="4531659"/>
          </a:xfrm>
          <a:prstGeom prst="rect">
            <a:avLst/>
          </a:prstGeom>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contenido"/>
          <p:cNvSpPr txBox="1">
            <a:spLocks/>
          </p:cNvSpPr>
          <p:nvPr/>
        </p:nvSpPr>
        <p:spPr>
          <a:xfrm>
            <a:off x="508543" y="1074543"/>
            <a:ext cx="4038600" cy="4525963"/>
          </a:xfrm>
          <a:prstGeom prst="rect">
            <a:avLst/>
          </a:prstGeom>
        </p:spPr>
        <p:txBody>
          <a:bodyPr/>
          <a:lstStyle/>
          <a:p>
            <a:pPr algn="ctr">
              <a:buFont typeface="Arial" pitchFamily="34" charset="0"/>
              <a:buChar char="•"/>
            </a:pPr>
            <a:r>
              <a:rPr lang="en-GB" sz="2400" b="1" dirty="0" smtClean="0"/>
              <a:t>	The pool:</a:t>
            </a:r>
          </a:p>
          <a:p>
            <a:pPr algn="ctr">
              <a:buNone/>
            </a:pPr>
            <a:r>
              <a:rPr lang="en-GB" sz="2400" dirty="0" smtClean="0"/>
              <a:t>	Created in one of the islets, the white coral sand illuminates a bathtub as if it were a pool.</a:t>
            </a:r>
            <a:endParaRPr lang="es-ES" sz="2400" dirty="0" smtClean="0"/>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2 Imagen" descr="foto-reserva-3.jpg"/>
          <p:cNvPicPr>
            <a:picLocks noChangeAspect="1"/>
          </p:cNvPicPr>
          <p:nvPr/>
        </p:nvPicPr>
        <p:blipFill>
          <a:blip r:embed="rId2" cstate="print"/>
          <a:stretch>
            <a:fillRect/>
          </a:stretch>
        </p:blipFill>
        <p:spPr>
          <a:xfrm>
            <a:off x="654218" y="3257856"/>
            <a:ext cx="3915279" cy="2665721"/>
          </a:xfrm>
          <a:prstGeom prst="rect">
            <a:avLst/>
          </a:prstGeom>
        </p:spPr>
      </p:pic>
      <p:pic>
        <p:nvPicPr>
          <p:cNvPr id="5" name="4 Imagen" descr="GOPR5694.JPG"/>
          <p:cNvPicPr>
            <a:picLocks noChangeAspect="1"/>
          </p:cNvPicPr>
          <p:nvPr/>
        </p:nvPicPr>
        <p:blipFill>
          <a:blip r:embed="rId3"/>
          <a:stretch>
            <a:fillRect/>
          </a:stretch>
        </p:blipFill>
        <p:spPr>
          <a:xfrm>
            <a:off x="5365376" y="1761564"/>
            <a:ext cx="5786718" cy="4340039"/>
          </a:xfrm>
          <a:prstGeom prst="rect">
            <a:avLst/>
          </a:prstGeom>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687430" y="1334112"/>
            <a:ext cx="4038600" cy="5752090"/>
          </a:xfrm>
          <a:prstGeom prst="rect">
            <a:avLst/>
          </a:prstGeom>
        </p:spPr>
        <p:txBody>
          <a:bodyPr/>
          <a:lstStyle/>
          <a:p>
            <a:pPr marL="228600" marR="0" lvl="0" indent="-228600" algn="ctr" defTabSz="914400" rtl="0" eaLnBrk="1" fontAlgn="auto" latinLnBrk="0" hangingPunct="1">
              <a:lnSpc>
                <a:spcPct val="90000"/>
              </a:lnSpc>
              <a:spcBef>
                <a:spcPts val="1000"/>
              </a:spcBef>
              <a:spcAft>
                <a:spcPts val="0"/>
              </a:spcAft>
              <a:buClrTx/>
              <a:buSzTx/>
              <a:buFont typeface="Arial" pitchFamily="34" charset="0"/>
              <a:buChar char="•"/>
              <a:tabLst/>
              <a:defRPr/>
            </a:pPr>
            <a:r>
              <a:rPr lang="en-GB" sz="2400" b="1" dirty="0" smtClean="0"/>
              <a:t>The aquarium:</a:t>
            </a:r>
          </a:p>
          <a:p>
            <a:pPr algn="ctr"/>
            <a:r>
              <a:rPr lang="en-GB" sz="2400" dirty="0" smtClean="0"/>
              <a:t>A strip of sand-style ski slope sinks in a beautiful fall up to 50 meters with huge barrel sponges.</a:t>
            </a:r>
            <a:endParaRPr lang="es-ES" sz="2400" dirty="0" smtClean="0"/>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6 Marcador de contenido" descr="images (1).jpg"/>
          <p:cNvPicPr>
            <a:picLocks noChangeAspect="1"/>
          </p:cNvPicPr>
          <p:nvPr/>
        </p:nvPicPr>
        <p:blipFill>
          <a:blip r:embed="rId2" cstate="print"/>
          <a:srcRect l="84" b="22837"/>
          <a:stretch>
            <a:fillRect/>
          </a:stretch>
        </p:blipFill>
        <p:spPr>
          <a:xfrm>
            <a:off x="1010056" y="3763954"/>
            <a:ext cx="3685005" cy="2131639"/>
          </a:xfrm>
          <a:prstGeom prst="rect">
            <a:avLst/>
          </a:prstGeom>
        </p:spPr>
      </p:pic>
      <p:pic>
        <p:nvPicPr>
          <p:cNvPr id="6" name="5 Imagen" descr="GOPR5634.JPG"/>
          <p:cNvPicPr>
            <a:picLocks noChangeAspect="1"/>
          </p:cNvPicPr>
          <p:nvPr/>
        </p:nvPicPr>
        <p:blipFill>
          <a:blip r:embed="rId3"/>
          <a:stretch>
            <a:fillRect/>
          </a:stretch>
        </p:blipFill>
        <p:spPr>
          <a:xfrm>
            <a:off x="5683622" y="1425388"/>
            <a:ext cx="5952565" cy="4464424"/>
          </a:xfrm>
          <a:prstGeom prst="rect">
            <a:avLst/>
          </a:prstGeom>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2258291" y="246928"/>
            <a:ext cx="9545782" cy="1152885"/>
          </a:xfrm>
          <a:prstGeom prst="rect">
            <a:avLst/>
          </a:prstGeom>
        </p:spPr>
        <p:txBody>
          <a:body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3600" b="1" i="0" u="none" strike="noStrike" kern="1200" cap="all" spc="0" normalizeH="0" baseline="0" noProof="0" dirty="0" smtClean="0">
                <a:ln>
                  <a:noFill/>
                </a:ln>
                <a:solidFill>
                  <a:schemeClr val="bg2">
                    <a:lumMod val="60000"/>
                    <a:lumOff val="40000"/>
                  </a:schemeClr>
                </a:solidFill>
                <a:effectLst/>
                <a:uLnTx/>
                <a:uFillTx/>
                <a:latin typeface="+mj-lt"/>
                <a:ea typeface="+mj-ea"/>
                <a:cs typeface="+mj-cs"/>
              </a:rPr>
              <a:t>8.2</a:t>
            </a:r>
            <a:r>
              <a:rPr kumimoji="0" lang="es-ES" sz="3600" b="1" i="0" u="none" strike="noStrike" kern="1200" cap="all" spc="0" normalizeH="0" noProof="0" dirty="0" smtClean="0">
                <a:ln>
                  <a:noFill/>
                </a:ln>
                <a:solidFill>
                  <a:schemeClr val="tx1"/>
                </a:solidFill>
                <a:effectLst/>
                <a:uLnTx/>
                <a:uFillTx/>
                <a:latin typeface="+mj-lt"/>
                <a:ea typeface="+mj-ea"/>
                <a:cs typeface="+mj-cs"/>
              </a:rPr>
              <a:t> </a:t>
            </a:r>
            <a:r>
              <a:rPr kumimoji="0" lang="es-ES" sz="3600" b="1" i="0" u="none" strike="noStrike" kern="1200" cap="all" spc="0" normalizeH="0" baseline="0" noProof="0" dirty="0" err="1" smtClean="0">
                <a:ln>
                  <a:noFill/>
                </a:ln>
                <a:solidFill>
                  <a:schemeClr val="accent1">
                    <a:lumMod val="75000"/>
                  </a:schemeClr>
                </a:solidFill>
                <a:effectLst/>
                <a:uLnTx/>
                <a:uFillTx/>
                <a:latin typeface="+mj-lt"/>
                <a:ea typeface="+mj-ea"/>
                <a:cs typeface="+mj-cs"/>
              </a:rPr>
              <a:t>Vieux</a:t>
            </a:r>
            <a:r>
              <a:rPr kumimoji="0" lang="es-ES" sz="3600" b="1" i="0" u="none" strike="noStrike" kern="1200" cap="all" spc="0" normalizeH="0" baseline="0" noProof="0" dirty="0" smtClean="0">
                <a:ln>
                  <a:noFill/>
                </a:ln>
                <a:solidFill>
                  <a:schemeClr val="accent1">
                    <a:lumMod val="75000"/>
                  </a:schemeClr>
                </a:solidFill>
                <a:effectLst/>
                <a:uLnTx/>
                <a:uFillTx/>
                <a:latin typeface="+mj-lt"/>
                <a:ea typeface="+mj-ea"/>
                <a:cs typeface="+mj-cs"/>
              </a:rPr>
              <a:t>-Fort in Marie Galante</a:t>
            </a:r>
            <a:endParaRPr kumimoji="0" lang="es-ES" sz="3600" b="1" i="0" u="none" strike="noStrike" kern="1200" cap="all" spc="0" normalizeH="0" baseline="0" noProof="0" dirty="0">
              <a:ln>
                <a:noFill/>
              </a:ln>
              <a:solidFill>
                <a:schemeClr val="accent1">
                  <a:lumMod val="75000"/>
                </a:schemeClr>
              </a:solidFill>
              <a:effectLst/>
              <a:uLnTx/>
              <a:uFillTx/>
              <a:latin typeface="+mj-lt"/>
              <a:ea typeface="+mj-ea"/>
              <a:cs typeface="+mj-cs"/>
            </a:endParaRPr>
          </a:p>
        </p:txBody>
      </p:sp>
      <p:sp>
        <p:nvSpPr>
          <p:cNvPr id="3" name="4 Marcador de contenido"/>
          <p:cNvSpPr txBox="1">
            <a:spLocks/>
          </p:cNvSpPr>
          <p:nvPr/>
        </p:nvSpPr>
        <p:spPr>
          <a:xfrm>
            <a:off x="263236" y="3068780"/>
            <a:ext cx="4038600" cy="3789219"/>
          </a:xfrm>
          <a:prstGeom prst="rect">
            <a:avLst/>
          </a:prstGeom>
        </p:spPr>
        <p:txBody>
          <a:bodyPr>
            <a:normAutofit/>
          </a:bodyPr>
          <a:lstStyle/>
          <a:p>
            <a:pPr marL="228600" indent="-228600" defTabSz="914400">
              <a:lnSpc>
                <a:spcPct val="90000"/>
              </a:lnSpc>
              <a:spcBef>
                <a:spcPts val="1000"/>
              </a:spcBef>
              <a:buFont typeface="Arial" pitchFamily="34" charset="0"/>
              <a:buChar char="•"/>
              <a:defRPr/>
            </a:pPr>
            <a:r>
              <a:rPr lang="en-GB" sz="2400" dirty="0" smtClean="0"/>
              <a:t>The Vieux-Fort trail, which leads to the beach of </a:t>
            </a:r>
            <a:r>
              <a:rPr lang="en-GB" sz="2400" dirty="0" err="1" smtClean="0"/>
              <a:t>Canot</a:t>
            </a:r>
            <a:r>
              <a:rPr lang="en-GB" sz="2400" dirty="0" smtClean="0"/>
              <a:t> Cove, runs along the most beautiful beaches on the St. Louis coast and the mangrove swamps at the mouth of the Vieux Fort. </a:t>
            </a:r>
            <a:endParaRPr lang="es-ES" sz="2400" dirty="0" smtClean="0"/>
          </a:p>
          <a:p>
            <a:pPr marL="228600" marR="0" lvl="0" indent="-228600" algn="l" defTabSz="914400" rtl="0" eaLnBrk="1" fontAlgn="auto" latinLnBrk="0" hangingPunct="1">
              <a:lnSpc>
                <a:spcPct val="90000"/>
              </a:lnSpc>
              <a:spcBef>
                <a:spcPts val="1000"/>
              </a:spcBef>
              <a:spcAft>
                <a:spcPts val="0"/>
              </a:spcAft>
              <a:buClrTx/>
              <a:buSzTx/>
              <a:buFont typeface="Arial" pitchFamily="34" charset="0"/>
              <a:buChar char="•"/>
              <a:tabLst/>
              <a:defRPr/>
            </a:pPr>
            <a:endParaRPr kumimoji="0" lang="es-ES"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6 Marcador de contenido" descr="DSC09490M.jpg"/>
          <p:cNvPicPr>
            <a:picLocks noChangeAspect="1"/>
          </p:cNvPicPr>
          <p:nvPr/>
        </p:nvPicPr>
        <p:blipFill>
          <a:blip r:embed="rId2" cstate="print"/>
          <a:stretch>
            <a:fillRect/>
          </a:stretch>
        </p:blipFill>
        <p:spPr>
          <a:xfrm>
            <a:off x="1464715" y="1438703"/>
            <a:ext cx="2039753" cy="1540759"/>
          </a:xfrm>
          <a:prstGeom prst="rect">
            <a:avLst/>
          </a:prstGeom>
        </p:spPr>
      </p:pic>
      <p:pic>
        <p:nvPicPr>
          <p:cNvPr id="7" name="6 Imagen" descr="image (8).jpg"/>
          <p:cNvPicPr>
            <a:picLocks noChangeAspect="1"/>
          </p:cNvPicPr>
          <p:nvPr/>
        </p:nvPicPr>
        <p:blipFill>
          <a:blip r:embed="rId3"/>
          <a:stretch>
            <a:fillRect/>
          </a:stretch>
        </p:blipFill>
        <p:spPr>
          <a:xfrm>
            <a:off x="6715236" y="1093693"/>
            <a:ext cx="3613505" cy="2711824"/>
          </a:xfrm>
          <a:prstGeom prst="rect">
            <a:avLst/>
          </a:prstGeom>
        </p:spPr>
      </p:pic>
      <p:pic>
        <p:nvPicPr>
          <p:cNvPr id="8" name="7 Imagen" descr="image (7).jpg"/>
          <p:cNvPicPr>
            <a:picLocks noChangeAspect="1"/>
          </p:cNvPicPr>
          <p:nvPr/>
        </p:nvPicPr>
        <p:blipFill>
          <a:blip r:embed="rId4"/>
          <a:stretch>
            <a:fillRect/>
          </a:stretch>
        </p:blipFill>
        <p:spPr>
          <a:xfrm>
            <a:off x="5378823" y="4038600"/>
            <a:ext cx="6125135" cy="2573586"/>
          </a:xfrm>
          <a:prstGeom prst="rect">
            <a:avLst/>
          </a:prstGeo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9371" y="551691"/>
            <a:ext cx="10571998" cy="970450"/>
          </a:xfrm>
        </p:spPr>
        <p:txBody>
          <a:bodyPr/>
          <a:lstStyle/>
          <a:p>
            <a:r>
              <a:rPr lang="es-ES" sz="3800" u="sng" dirty="0" smtClean="0"/>
              <a:t>TERREMOTO DE VÉLEZ RUBIO, 1751</a:t>
            </a:r>
            <a:r>
              <a:rPr lang="es-ES" dirty="0" smtClean="0"/>
              <a:t/>
            </a:r>
            <a:br>
              <a:rPr lang="es-ES" dirty="0" smtClean="0"/>
            </a:br>
            <a:r>
              <a:rPr lang="es-ES" sz="4200" dirty="0" smtClean="0">
                <a:solidFill>
                  <a:schemeClr val="accent4"/>
                </a:solidFill>
              </a:rPr>
              <a:t>EARTHQUAKE OF VÉLEZ RUBIO</a:t>
            </a:r>
            <a:endParaRPr lang="es-ES" sz="4200" dirty="0">
              <a:solidFill>
                <a:schemeClr val="accent4"/>
              </a:solidFill>
            </a:endParaRPr>
          </a:p>
        </p:txBody>
      </p:sp>
      <p:pic>
        <p:nvPicPr>
          <p:cNvPr id="5" name="Marcador de contenido 4"/>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9880746" y="3906180"/>
            <a:ext cx="1651429" cy="1292837"/>
          </a:xfrm>
        </p:spPr>
      </p:pic>
      <p:pic>
        <p:nvPicPr>
          <p:cNvPr id="6" name="Imagen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897866" y="5381633"/>
            <a:ext cx="1634309" cy="1285484"/>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697756" y="1711159"/>
            <a:ext cx="2017407" cy="2017407"/>
          </a:xfrm>
          <a:prstGeom prst="rect">
            <a:avLst/>
          </a:prstGeom>
        </p:spPr>
      </p:pic>
      <p:sp>
        <p:nvSpPr>
          <p:cNvPr id="8" name="CuadroTexto 7"/>
          <p:cNvSpPr txBox="1"/>
          <p:nvPr/>
        </p:nvSpPr>
        <p:spPr>
          <a:xfrm>
            <a:off x="418011" y="2289172"/>
            <a:ext cx="8895806"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C6BB"/>
              </a:buClr>
              <a:buSzTx/>
              <a:buFontTx/>
              <a:buNone/>
              <a:tabLst/>
              <a:defRPr/>
            </a:pPr>
            <a:endParaRPr kumimoji="0" lang="es-ES" sz="1200" b="1" i="0" u="none" strike="noStrike" kern="1200" cap="none" spc="0" normalizeH="0" baseline="0" noProof="0" dirty="0" smtClean="0">
              <a:ln>
                <a:noFill/>
              </a:ln>
              <a:solidFill>
                <a:srgbClr val="6FEBA0"/>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
                <a:srgbClr val="00C6BB"/>
              </a:buClr>
              <a:buSzTx/>
              <a:tabLst/>
              <a:defRPr/>
            </a:pP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Grade VIII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because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many</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of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the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buildins</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were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in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such</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ruinous</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state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that</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they</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had</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to be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demolished</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and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rebuilt</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again</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like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the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San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Pedro’s</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Church</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now</a:t>
            </a:r>
            <a:r>
              <a:rPr kumimoji="0" lang="es-ES" sz="1800" b="1" i="0" u="none" strike="noStrike" kern="1200" cap="none" spc="0" normalizeH="0" baseline="0" noProof="0" dirty="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La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Encarnación’s</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Church</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and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there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were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also</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severe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damages</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in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structures</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poorly</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constructed</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like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the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humble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houses</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of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the</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 </a:t>
            </a:r>
            <a:r>
              <a:rPr kumimoji="0" lang="es-ES" sz="1800" b="1" i="0" u="none" strike="noStrike" kern="1200" cap="none" spc="0" normalizeH="0" baseline="0" noProof="0" dirty="0" err="1" smtClean="0">
                <a:ln>
                  <a:noFill/>
                </a:ln>
                <a:solidFill>
                  <a:srgbClr val="6FEBA0"/>
                </a:solidFill>
                <a:effectLst/>
                <a:uLnTx/>
                <a:uFillTx/>
                <a:latin typeface="Century Gothic" panose="020B0502020202020204"/>
                <a:ea typeface="+mn-ea"/>
                <a:cs typeface="+mn-cs"/>
              </a:rPr>
              <a:t>neighbours</a:t>
            </a:r>
            <a:r>
              <a:rPr kumimoji="0" lang="es-ES" sz="1800" b="1" i="0" u="none" strike="noStrike" kern="1200" cap="none" spc="0" normalizeH="0" baseline="0" noProof="0" dirty="0" smtClean="0">
                <a:ln>
                  <a:noFill/>
                </a:ln>
                <a:solidFill>
                  <a:srgbClr val="6FEBA0"/>
                </a:solidFill>
                <a:effectLst/>
                <a:uLnTx/>
                <a:uFillTx/>
                <a:latin typeface="Century Gothic" panose="020B0502020202020204"/>
                <a:ea typeface="+mn-ea"/>
                <a:cs typeface="+mn-cs"/>
              </a:rPr>
              <a:t>.</a:t>
            </a:r>
            <a:endParaRPr kumimoji="0" lang="es-ES" sz="1800" b="1" i="0" u="none" strike="noStrike" kern="1200" cap="none" spc="0" normalizeH="0" baseline="0" noProof="0" dirty="0">
              <a:ln>
                <a:noFill/>
              </a:ln>
              <a:solidFill>
                <a:srgbClr val="6FEBA0"/>
              </a:solidFill>
              <a:effectLst/>
              <a:uLnTx/>
              <a:uFillTx/>
              <a:latin typeface="Century Gothic" panose="020B0502020202020204"/>
              <a:ea typeface="+mn-ea"/>
              <a:cs typeface="+mn-cs"/>
            </a:endParaRPr>
          </a:p>
        </p:txBody>
      </p:sp>
      <p:pic>
        <p:nvPicPr>
          <p:cNvPr id="9" name="Imagen 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9065623" y="104503"/>
            <a:ext cx="2915194" cy="1515291"/>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145177" y="4958340"/>
            <a:ext cx="2312852" cy="1734639"/>
          </a:xfrm>
          <a:prstGeom prst="rect">
            <a:avLst/>
          </a:prstGeom>
        </p:spPr>
      </p:pic>
      <p:pic>
        <p:nvPicPr>
          <p:cNvPr id="11" name="Imagen 10"/>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094514" y="4901079"/>
            <a:ext cx="2772536" cy="1849160"/>
          </a:xfrm>
          <a:prstGeom prst="rect">
            <a:avLst/>
          </a:prstGeom>
        </p:spPr>
      </p:pic>
    </p:spTree>
    <p:extLst>
      <p:ext uri="{BB962C8B-B14F-4D97-AF65-F5344CB8AC3E}">
        <p14:creationId xmlns:p14="http://schemas.microsoft.com/office/powerpoint/2010/main" xmlns="" val="254362457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 Marcador de contenido"/>
          <p:cNvSpPr txBox="1">
            <a:spLocks/>
          </p:cNvSpPr>
          <p:nvPr/>
        </p:nvSpPr>
        <p:spPr>
          <a:xfrm>
            <a:off x="3577208" y="803564"/>
            <a:ext cx="4038600" cy="2660071"/>
          </a:xfrm>
          <a:prstGeom prst="rect">
            <a:avLst/>
          </a:prstGeom>
        </p:spPr>
        <p:txBody>
          <a:bodyPr>
            <a:normAutofit/>
          </a:bodyPr>
          <a:lstStyle/>
          <a:p>
            <a:pPr marL="228600" indent="-228600" algn="ctr" defTabSz="914400">
              <a:lnSpc>
                <a:spcPct val="90000"/>
              </a:lnSpc>
              <a:spcBef>
                <a:spcPts val="1000"/>
              </a:spcBef>
              <a:buFont typeface="Arial" pitchFamily="34" charset="0"/>
              <a:buChar char="•"/>
              <a:defRPr/>
            </a:pPr>
            <a:r>
              <a:rPr lang="en-GB" sz="2400" dirty="0" smtClean="0"/>
              <a:t>In addition it crosses historical places and the interior of the country with its areas of cultivation of sugar cane and livestock.</a:t>
            </a:r>
            <a:endParaRPr lang="es-ES" sz="2400" dirty="0" smtClean="0"/>
          </a:p>
          <a:p>
            <a:pPr marL="228600" marR="0" lvl="0" indent="-228600" algn="ctr" defTabSz="914400" rtl="0" eaLnBrk="1" fontAlgn="auto" latinLnBrk="0" hangingPunct="1">
              <a:lnSpc>
                <a:spcPct val="90000"/>
              </a:lnSpc>
              <a:spcBef>
                <a:spcPts val="1000"/>
              </a:spcBef>
              <a:spcAft>
                <a:spcPts val="0"/>
              </a:spcAft>
              <a:buClrTx/>
              <a:buSzTx/>
              <a:buFont typeface="Arial" pitchFamily="34" charset="0"/>
              <a:buChar char="•"/>
              <a:tabLst/>
              <a:defRPr/>
            </a:pPr>
            <a:endParaRPr kumimoji="0" lang="es-ES" sz="22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3 Imagen" descr="DSC09435M.jpg"/>
          <p:cNvPicPr>
            <a:picLocks noChangeAspect="1"/>
          </p:cNvPicPr>
          <p:nvPr/>
        </p:nvPicPr>
        <p:blipFill>
          <a:blip r:embed="rId2" cstate="print"/>
          <a:stretch>
            <a:fillRect/>
          </a:stretch>
        </p:blipFill>
        <p:spPr>
          <a:xfrm>
            <a:off x="8431306" y="593156"/>
            <a:ext cx="3193540" cy="4253943"/>
          </a:xfrm>
          <a:prstGeom prst="rect">
            <a:avLst/>
          </a:prstGeom>
        </p:spPr>
      </p:pic>
      <p:pic>
        <p:nvPicPr>
          <p:cNvPr id="5" name="4 Imagen" descr="DSC08254M.jpg"/>
          <p:cNvPicPr>
            <a:picLocks noChangeAspect="1"/>
          </p:cNvPicPr>
          <p:nvPr/>
        </p:nvPicPr>
        <p:blipFill>
          <a:blip r:embed="rId3" cstate="print"/>
          <a:stretch>
            <a:fillRect/>
          </a:stretch>
        </p:blipFill>
        <p:spPr>
          <a:xfrm>
            <a:off x="2017058" y="3493790"/>
            <a:ext cx="4413839" cy="2942559"/>
          </a:xfrm>
          <a:prstGeom prst="rect">
            <a:avLst/>
          </a:prstGeom>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18563" y="1385047"/>
            <a:ext cx="6481484" cy="1938992"/>
          </a:xfrm>
          <a:prstGeom prst="rect">
            <a:avLst/>
          </a:prstGeom>
          <a:noFill/>
        </p:spPr>
        <p:txBody>
          <a:bodyPr wrap="square" rtlCol="0">
            <a:spAutoFit/>
          </a:bodyPr>
          <a:lstStyle/>
          <a:p>
            <a:r>
              <a:rPr lang="es-ES" sz="12000" b="1" dirty="0" smtClean="0">
                <a:solidFill>
                  <a:schemeClr val="accent5"/>
                </a:solidFill>
              </a:rPr>
              <a:t>THE END</a:t>
            </a:r>
            <a:endParaRPr lang="es-ES" sz="12000" b="1" dirty="0">
              <a:solidFill>
                <a:schemeClr val="accent5"/>
              </a:solidFill>
            </a:endParaRPr>
          </a:p>
        </p:txBody>
      </p:sp>
      <p:pic>
        <p:nvPicPr>
          <p:cNvPr id="1026" name="Picture 2" descr="C:\Users\Usuario\Desktop\guadeloupe-islands-french-caribbean-preview.jpg"/>
          <p:cNvPicPr>
            <a:picLocks noChangeAspect="1" noChangeArrowheads="1"/>
          </p:cNvPicPr>
          <p:nvPr/>
        </p:nvPicPr>
        <p:blipFill>
          <a:blip r:embed="rId2"/>
          <a:srcRect/>
          <a:stretch>
            <a:fillRect/>
          </a:stretch>
        </p:blipFill>
        <p:spPr bwMode="auto">
          <a:xfrm>
            <a:off x="6994710" y="470646"/>
            <a:ext cx="2259107" cy="1506071"/>
          </a:xfrm>
          <a:prstGeom prst="rect">
            <a:avLst/>
          </a:prstGeom>
          <a:noFill/>
        </p:spPr>
      </p:pic>
      <p:pic>
        <p:nvPicPr>
          <p:cNvPr id="1028" name="Picture 4" descr="C:\Users\Usuario\Desktop\guadeloupe_pointe_a_petre_France.jpg"/>
          <p:cNvPicPr>
            <a:picLocks noChangeAspect="1" noChangeArrowheads="1"/>
          </p:cNvPicPr>
          <p:nvPr/>
        </p:nvPicPr>
        <p:blipFill>
          <a:blip r:embed="rId3"/>
          <a:srcRect/>
          <a:stretch>
            <a:fillRect/>
          </a:stretch>
        </p:blipFill>
        <p:spPr bwMode="auto">
          <a:xfrm>
            <a:off x="605117" y="3112768"/>
            <a:ext cx="8431306" cy="3167009"/>
          </a:xfrm>
          <a:prstGeom prst="rect">
            <a:avLst/>
          </a:prstGeom>
          <a:noFill/>
        </p:spPr>
      </p:pic>
      <p:pic>
        <p:nvPicPr>
          <p:cNvPr id="1029" name="Picture 5" descr="C:\Users\Usuario\Desktop\guadalupe.jpg"/>
          <p:cNvPicPr>
            <a:picLocks noChangeAspect="1" noChangeArrowheads="1"/>
          </p:cNvPicPr>
          <p:nvPr/>
        </p:nvPicPr>
        <p:blipFill>
          <a:blip r:embed="rId4"/>
          <a:srcRect/>
          <a:stretch>
            <a:fillRect/>
          </a:stretch>
        </p:blipFill>
        <p:spPr bwMode="auto">
          <a:xfrm>
            <a:off x="9809728" y="1304364"/>
            <a:ext cx="1914148" cy="1518117"/>
          </a:xfrm>
          <a:prstGeom prst="rect">
            <a:avLst/>
          </a:prstGeom>
          <a:noFill/>
        </p:spPr>
      </p:pic>
      <p:pic>
        <p:nvPicPr>
          <p:cNvPr id="1030" name="Picture 6" descr="C:\Users\Usuario\Desktop\aplausos.gif"/>
          <p:cNvPicPr>
            <a:picLocks noChangeAspect="1" noChangeArrowheads="1" noCrop="1"/>
          </p:cNvPicPr>
          <p:nvPr/>
        </p:nvPicPr>
        <p:blipFill>
          <a:blip r:embed="rId5"/>
          <a:srcRect/>
          <a:stretch>
            <a:fillRect/>
          </a:stretch>
        </p:blipFill>
        <p:spPr bwMode="auto">
          <a:xfrm>
            <a:off x="9361971" y="3334870"/>
            <a:ext cx="2441183" cy="2556062"/>
          </a:xfrm>
          <a:prstGeom prst="rect">
            <a:avLst/>
          </a:prstGeom>
          <a:noFill/>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u="sng" dirty="0"/>
              <a:t>TERREMOTO DE </a:t>
            </a:r>
            <a:r>
              <a:rPr lang="es-ES" u="sng" dirty="0" smtClean="0"/>
              <a:t>LORCA, 2011</a:t>
            </a:r>
            <a:r>
              <a:rPr lang="es-ES" dirty="0"/>
              <a:t/>
            </a:r>
            <a:br>
              <a:rPr lang="es-ES" dirty="0"/>
            </a:br>
            <a:r>
              <a:rPr lang="es-ES" sz="4400" dirty="0">
                <a:solidFill>
                  <a:schemeClr val="accent4"/>
                </a:solidFill>
              </a:rPr>
              <a:t>EARTHQUAKE OF </a:t>
            </a:r>
            <a:r>
              <a:rPr lang="es-ES" sz="4400" dirty="0" smtClean="0">
                <a:solidFill>
                  <a:schemeClr val="accent4"/>
                </a:solidFill>
              </a:rPr>
              <a:t>LORCA</a:t>
            </a:r>
            <a:endParaRPr lang="es-ES" dirty="0"/>
          </a:p>
        </p:txBody>
      </p:sp>
      <p:sp>
        <p:nvSpPr>
          <p:cNvPr id="4" name="Marcador de contenido 3"/>
          <p:cNvSpPr txBox="1">
            <a:spLocks noGrp="1"/>
          </p:cNvSpPr>
          <p:nvPr>
            <p:ph idx="1"/>
          </p:nvPr>
        </p:nvSpPr>
        <p:spPr>
          <a:xfrm>
            <a:off x="305125" y="2777332"/>
            <a:ext cx="8908868" cy="1200329"/>
          </a:xfrm>
          <a:prstGeom prst="rect">
            <a:avLst/>
          </a:prstGeom>
          <a:noFill/>
        </p:spPr>
        <p:txBody>
          <a:bodyPr wrap="square" rtlCol="0">
            <a:spAutoFit/>
          </a:bodyPr>
          <a:lstStyle/>
          <a:p>
            <a:pPr marL="285750" indent="-285750">
              <a:buClr>
                <a:schemeClr val="accent1"/>
              </a:buClr>
              <a:buNone/>
            </a:pPr>
            <a:r>
              <a:rPr lang="es-ES" b="1" dirty="0" smtClean="0">
                <a:solidFill>
                  <a:schemeClr val="accent2"/>
                </a:solidFill>
              </a:rPr>
              <a:t>	Grade VIII </a:t>
            </a:r>
            <a:r>
              <a:rPr lang="es-ES" b="1" dirty="0" err="1" smtClean="0">
                <a:solidFill>
                  <a:schemeClr val="accent2"/>
                </a:solidFill>
              </a:rPr>
              <a:t>because</a:t>
            </a:r>
            <a:r>
              <a:rPr lang="es-ES" b="1" dirty="0" smtClean="0">
                <a:solidFill>
                  <a:schemeClr val="accent2"/>
                </a:solidFill>
              </a:rPr>
              <a:t> as Toñi Castañeda </a:t>
            </a:r>
            <a:r>
              <a:rPr lang="es-ES" b="1" dirty="0" err="1" smtClean="0">
                <a:solidFill>
                  <a:schemeClr val="accent2"/>
                </a:solidFill>
              </a:rPr>
              <a:t>tell</a:t>
            </a:r>
            <a:r>
              <a:rPr lang="es-ES" b="1" dirty="0" smtClean="0">
                <a:solidFill>
                  <a:schemeClr val="accent2"/>
                </a:solidFill>
              </a:rPr>
              <a:t> </a:t>
            </a:r>
            <a:r>
              <a:rPr lang="es-ES" b="1" dirty="0" err="1" smtClean="0">
                <a:solidFill>
                  <a:schemeClr val="accent2"/>
                </a:solidFill>
              </a:rPr>
              <a:t>us</a:t>
            </a:r>
            <a:r>
              <a:rPr lang="es-ES" b="1" dirty="0" smtClean="0">
                <a:solidFill>
                  <a:schemeClr val="accent2"/>
                </a:solidFill>
              </a:rPr>
              <a:t> in </a:t>
            </a:r>
            <a:r>
              <a:rPr lang="es-ES" b="1" dirty="0" err="1" smtClean="0">
                <a:solidFill>
                  <a:schemeClr val="accent2"/>
                </a:solidFill>
              </a:rPr>
              <a:t>her</a:t>
            </a:r>
            <a:r>
              <a:rPr lang="es-ES" b="1" dirty="0" smtClean="0">
                <a:solidFill>
                  <a:schemeClr val="accent2"/>
                </a:solidFill>
              </a:rPr>
              <a:t> </a:t>
            </a:r>
            <a:r>
              <a:rPr lang="es-ES" b="1" dirty="0" err="1" smtClean="0">
                <a:solidFill>
                  <a:schemeClr val="accent2"/>
                </a:solidFill>
              </a:rPr>
              <a:t>description</a:t>
            </a:r>
            <a:r>
              <a:rPr lang="es-ES" b="1" dirty="0" smtClean="0">
                <a:solidFill>
                  <a:schemeClr val="accent2"/>
                </a:solidFill>
              </a:rPr>
              <a:t>, </a:t>
            </a:r>
            <a:r>
              <a:rPr lang="es-ES" b="1" dirty="0" err="1" smtClean="0">
                <a:solidFill>
                  <a:schemeClr val="accent2"/>
                </a:solidFill>
              </a:rPr>
              <a:t>the</a:t>
            </a:r>
            <a:r>
              <a:rPr lang="es-ES" b="1" dirty="0" smtClean="0">
                <a:solidFill>
                  <a:schemeClr val="accent2"/>
                </a:solidFill>
              </a:rPr>
              <a:t> </a:t>
            </a:r>
            <a:r>
              <a:rPr lang="es-ES" b="1" dirty="0" err="1" smtClean="0">
                <a:solidFill>
                  <a:schemeClr val="accent2"/>
                </a:solidFill>
              </a:rPr>
              <a:t>earthquake</a:t>
            </a:r>
            <a:r>
              <a:rPr lang="es-ES" b="1" dirty="0" smtClean="0">
                <a:solidFill>
                  <a:schemeClr val="accent2"/>
                </a:solidFill>
              </a:rPr>
              <a:t> </a:t>
            </a:r>
            <a:r>
              <a:rPr lang="es-ES" b="1" dirty="0" err="1" smtClean="0">
                <a:solidFill>
                  <a:schemeClr val="accent2"/>
                </a:solidFill>
              </a:rPr>
              <a:t>was</a:t>
            </a:r>
            <a:r>
              <a:rPr lang="es-ES" b="1" dirty="0" smtClean="0">
                <a:solidFill>
                  <a:schemeClr val="accent2"/>
                </a:solidFill>
              </a:rPr>
              <a:t> perceptible </a:t>
            </a:r>
            <a:r>
              <a:rPr lang="es-ES" b="1" dirty="0" err="1" smtClean="0">
                <a:solidFill>
                  <a:schemeClr val="accent2"/>
                </a:solidFill>
              </a:rPr>
              <a:t>all</a:t>
            </a:r>
            <a:r>
              <a:rPr lang="es-ES" b="1" dirty="0" smtClean="0">
                <a:solidFill>
                  <a:schemeClr val="accent2"/>
                </a:solidFill>
              </a:rPr>
              <a:t> </a:t>
            </a:r>
            <a:r>
              <a:rPr lang="es-ES" b="1" dirty="0" err="1" smtClean="0">
                <a:solidFill>
                  <a:schemeClr val="accent2"/>
                </a:solidFill>
              </a:rPr>
              <a:t>over</a:t>
            </a:r>
            <a:r>
              <a:rPr lang="es-ES" b="1" dirty="0" smtClean="0">
                <a:solidFill>
                  <a:schemeClr val="accent2"/>
                </a:solidFill>
              </a:rPr>
              <a:t> </a:t>
            </a:r>
            <a:r>
              <a:rPr lang="es-ES" b="1" dirty="0" err="1" smtClean="0">
                <a:solidFill>
                  <a:schemeClr val="accent2"/>
                </a:solidFill>
              </a:rPr>
              <a:t>the</a:t>
            </a:r>
            <a:r>
              <a:rPr lang="es-ES" b="1" dirty="0" smtClean="0">
                <a:solidFill>
                  <a:schemeClr val="accent2"/>
                </a:solidFill>
              </a:rPr>
              <a:t> </a:t>
            </a:r>
            <a:r>
              <a:rPr lang="es-ES" b="1" dirty="0" err="1" smtClean="0">
                <a:solidFill>
                  <a:schemeClr val="accent2"/>
                </a:solidFill>
              </a:rPr>
              <a:t>world</a:t>
            </a:r>
            <a:r>
              <a:rPr lang="es-ES" b="1" dirty="0" smtClean="0">
                <a:solidFill>
                  <a:schemeClr val="accent2"/>
                </a:solidFill>
              </a:rPr>
              <a:t>, </a:t>
            </a:r>
            <a:r>
              <a:rPr lang="es-ES" b="1" dirty="0" err="1" smtClean="0">
                <a:solidFill>
                  <a:schemeClr val="accent2"/>
                </a:solidFill>
              </a:rPr>
              <a:t>including</a:t>
            </a:r>
            <a:r>
              <a:rPr lang="es-ES" b="1" dirty="0" smtClean="0">
                <a:solidFill>
                  <a:schemeClr val="accent2"/>
                </a:solidFill>
              </a:rPr>
              <a:t> </a:t>
            </a:r>
            <a:r>
              <a:rPr lang="es-ES" b="1" dirty="0" err="1" smtClean="0">
                <a:solidFill>
                  <a:schemeClr val="accent2"/>
                </a:solidFill>
              </a:rPr>
              <a:t>people</a:t>
            </a:r>
            <a:r>
              <a:rPr lang="es-ES" b="1" dirty="0" smtClean="0">
                <a:solidFill>
                  <a:schemeClr val="accent2"/>
                </a:solidFill>
              </a:rPr>
              <a:t> in </a:t>
            </a:r>
            <a:r>
              <a:rPr lang="es-ES" b="1" dirty="0" err="1" smtClean="0">
                <a:solidFill>
                  <a:schemeClr val="accent2"/>
                </a:solidFill>
              </a:rPr>
              <a:t>vehicles</a:t>
            </a:r>
            <a:r>
              <a:rPr lang="es-ES" b="1" dirty="0" smtClean="0">
                <a:solidFill>
                  <a:schemeClr val="accent2"/>
                </a:solidFill>
              </a:rPr>
              <a:t>, </a:t>
            </a:r>
            <a:r>
              <a:rPr lang="es-ES" b="1" dirty="0" err="1" smtClean="0">
                <a:solidFill>
                  <a:schemeClr val="accent2"/>
                </a:solidFill>
              </a:rPr>
              <a:t>with</a:t>
            </a:r>
            <a:r>
              <a:rPr lang="es-ES" b="1" dirty="0" smtClean="0">
                <a:solidFill>
                  <a:schemeClr val="accent2"/>
                </a:solidFill>
              </a:rPr>
              <a:t> </a:t>
            </a:r>
            <a:r>
              <a:rPr lang="es-ES" b="1" dirty="0" err="1" smtClean="0">
                <a:solidFill>
                  <a:schemeClr val="accent2"/>
                </a:solidFill>
              </a:rPr>
              <a:t>serious</a:t>
            </a:r>
            <a:r>
              <a:rPr lang="es-ES" b="1" dirty="0" smtClean="0">
                <a:solidFill>
                  <a:schemeClr val="accent2"/>
                </a:solidFill>
              </a:rPr>
              <a:t> </a:t>
            </a:r>
            <a:r>
              <a:rPr lang="es-ES" b="1" dirty="0" err="1" smtClean="0">
                <a:solidFill>
                  <a:schemeClr val="accent2"/>
                </a:solidFill>
              </a:rPr>
              <a:t>damages</a:t>
            </a:r>
            <a:r>
              <a:rPr lang="es-ES" b="1" dirty="0" smtClean="0">
                <a:solidFill>
                  <a:schemeClr val="accent2"/>
                </a:solidFill>
              </a:rPr>
              <a:t> in </a:t>
            </a:r>
            <a:r>
              <a:rPr lang="es-ES" b="1" dirty="0" err="1" smtClean="0">
                <a:solidFill>
                  <a:schemeClr val="accent2"/>
                </a:solidFill>
              </a:rPr>
              <a:t>buildings</a:t>
            </a:r>
            <a:r>
              <a:rPr lang="es-ES" b="1" dirty="0" smtClean="0">
                <a:solidFill>
                  <a:schemeClr val="accent2"/>
                </a:solidFill>
              </a:rPr>
              <a:t> (</a:t>
            </a:r>
            <a:r>
              <a:rPr lang="es-ES" b="1" dirty="0" err="1" smtClean="0">
                <a:solidFill>
                  <a:schemeClr val="accent2"/>
                </a:solidFill>
              </a:rPr>
              <a:t>cracks</a:t>
            </a:r>
            <a:r>
              <a:rPr lang="es-ES" b="1" dirty="0" smtClean="0">
                <a:solidFill>
                  <a:schemeClr val="accent2"/>
                </a:solidFill>
              </a:rPr>
              <a:t>, </a:t>
            </a:r>
            <a:r>
              <a:rPr lang="es-ES" b="1" dirty="0" err="1" smtClean="0">
                <a:solidFill>
                  <a:schemeClr val="accent2"/>
                </a:solidFill>
              </a:rPr>
              <a:t>broken</a:t>
            </a:r>
            <a:r>
              <a:rPr lang="es-ES" b="1" dirty="0" smtClean="0">
                <a:solidFill>
                  <a:schemeClr val="accent2"/>
                </a:solidFill>
              </a:rPr>
              <a:t> </a:t>
            </a:r>
            <a:r>
              <a:rPr lang="es-ES" b="1" dirty="0" err="1" smtClean="0">
                <a:solidFill>
                  <a:schemeClr val="accent2"/>
                </a:solidFill>
              </a:rPr>
              <a:t>glasses</a:t>
            </a:r>
            <a:r>
              <a:rPr lang="es-ES" b="1" dirty="0" smtClean="0">
                <a:solidFill>
                  <a:schemeClr val="accent2"/>
                </a:solidFill>
              </a:rPr>
              <a:t>, </a:t>
            </a:r>
            <a:r>
              <a:rPr lang="es-ES" b="1" dirty="0" err="1" smtClean="0">
                <a:solidFill>
                  <a:schemeClr val="accent2"/>
                </a:solidFill>
              </a:rPr>
              <a:t>broken</a:t>
            </a:r>
            <a:r>
              <a:rPr lang="es-ES" b="1" dirty="0" smtClean="0">
                <a:solidFill>
                  <a:schemeClr val="accent2"/>
                </a:solidFill>
              </a:rPr>
              <a:t> </a:t>
            </a:r>
            <a:r>
              <a:rPr lang="es-ES" b="1" dirty="0" err="1" smtClean="0">
                <a:solidFill>
                  <a:schemeClr val="accent2"/>
                </a:solidFill>
              </a:rPr>
              <a:t>pipings</a:t>
            </a:r>
            <a:r>
              <a:rPr lang="es-ES" b="1" dirty="0" smtClean="0">
                <a:solidFill>
                  <a:schemeClr val="accent2"/>
                </a:solidFill>
              </a:rPr>
              <a:t>…) and </a:t>
            </a:r>
            <a:r>
              <a:rPr lang="es-ES" b="1" dirty="0" err="1" smtClean="0">
                <a:solidFill>
                  <a:schemeClr val="accent2"/>
                </a:solidFill>
              </a:rPr>
              <a:t>damaged</a:t>
            </a:r>
            <a:r>
              <a:rPr lang="es-ES" b="1" dirty="0" smtClean="0">
                <a:solidFill>
                  <a:schemeClr val="accent2"/>
                </a:solidFill>
              </a:rPr>
              <a:t> and </a:t>
            </a:r>
            <a:r>
              <a:rPr lang="es-ES" b="1" dirty="0" err="1" smtClean="0">
                <a:solidFill>
                  <a:schemeClr val="accent2"/>
                </a:solidFill>
              </a:rPr>
              <a:t>completely</a:t>
            </a:r>
            <a:r>
              <a:rPr lang="es-ES" b="1" dirty="0" smtClean="0">
                <a:solidFill>
                  <a:schemeClr val="accent2"/>
                </a:solidFill>
              </a:rPr>
              <a:t> removed </a:t>
            </a:r>
            <a:r>
              <a:rPr lang="es-ES" b="1" dirty="0" err="1" smtClean="0">
                <a:solidFill>
                  <a:schemeClr val="accent2"/>
                </a:solidFill>
              </a:rPr>
              <a:t>furniture</a:t>
            </a:r>
            <a:r>
              <a:rPr lang="es-ES" b="1" dirty="0" smtClean="0">
                <a:solidFill>
                  <a:schemeClr val="accent2"/>
                </a:solidFill>
              </a:rPr>
              <a:t> of place.</a:t>
            </a:r>
            <a:endParaRPr lang="es-ES" b="1" dirty="0">
              <a:solidFill>
                <a:schemeClr val="accent2"/>
              </a:solidFill>
            </a:endParaRPr>
          </a:p>
        </p:txBody>
      </p:sp>
      <p:pic>
        <p:nvPicPr>
          <p:cNvPr id="5" name="Imagen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98702" y="481691"/>
            <a:ext cx="1515292" cy="1591057"/>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718766" y="147498"/>
            <a:ext cx="2259445" cy="2259445"/>
          </a:xfrm>
          <a:prstGeom prst="rect">
            <a:avLst/>
          </a:prstGeom>
        </p:spPr>
      </p:pic>
      <p:cxnSp>
        <p:nvCxnSpPr>
          <p:cNvPr id="8" name="Conector recto de flecha 7"/>
          <p:cNvCxnSpPr/>
          <p:nvPr/>
        </p:nvCxnSpPr>
        <p:spPr>
          <a:xfrm flipH="1">
            <a:off x="8456348" y="1611414"/>
            <a:ext cx="2777710" cy="1404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Imagen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213993" y="2873828"/>
            <a:ext cx="2764217" cy="3608897"/>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69818" y="4682246"/>
            <a:ext cx="2704012" cy="1800479"/>
          </a:xfrm>
          <a:prstGeom prst="rect">
            <a:avLst/>
          </a:prstGeom>
        </p:spPr>
      </p:pic>
      <p:pic>
        <p:nvPicPr>
          <p:cNvPr id="12" name="Imagen 1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017520" y="4817787"/>
            <a:ext cx="2408327" cy="1529395"/>
          </a:xfrm>
          <a:prstGeom prst="rect">
            <a:avLst/>
          </a:prstGeom>
        </p:spPr>
      </p:pic>
      <p:pic>
        <p:nvPicPr>
          <p:cNvPr id="14" name="Imagen 13"/>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7211385" y="5337356"/>
            <a:ext cx="1881052" cy="1410789"/>
          </a:xfrm>
          <a:prstGeom prst="rect">
            <a:avLst/>
          </a:prstGeom>
        </p:spPr>
      </p:pic>
      <p:pic>
        <p:nvPicPr>
          <p:cNvPr id="13" name="Imagen 12"/>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599894" y="4678277"/>
            <a:ext cx="2037606" cy="1240200"/>
          </a:xfrm>
          <a:prstGeom prst="rect">
            <a:avLst/>
          </a:prstGeom>
        </p:spPr>
      </p:pic>
    </p:spTree>
    <p:extLst>
      <p:ext uri="{BB962C8B-B14F-4D97-AF65-F5344CB8AC3E}">
        <p14:creationId xmlns:p14="http://schemas.microsoft.com/office/powerpoint/2010/main" xmlns="" val="324898428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9006" y="630068"/>
            <a:ext cx="11769634" cy="970450"/>
          </a:xfrm>
        </p:spPr>
        <p:txBody>
          <a:bodyPr/>
          <a:lstStyle/>
          <a:p>
            <a:r>
              <a:rPr lang="es-ES" sz="3400" u="sng" dirty="0"/>
              <a:t>TERREMOTO DE </a:t>
            </a:r>
            <a:r>
              <a:rPr lang="es-ES" sz="3400" u="sng" dirty="0" smtClean="0"/>
              <a:t>GUADELOUPE 8 de febrero de 1843 </a:t>
            </a:r>
            <a:r>
              <a:rPr lang="es-ES" sz="3700" dirty="0" smtClean="0">
                <a:solidFill>
                  <a:schemeClr val="accent4"/>
                </a:solidFill>
              </a:rPr>
              <a:t>EARTHQUAKE </a:t>
            </a:r>
            <a:r>
              <a:rPr lang="es-ES" sz="3700" dirty="0">
                <a:solidFill>
                  <a:schemeClr val="accent4"/>
                </a:solidFill>
              </a:rPr>
              <a:t>OF </a:t>
            </a:r>
            <a:r>
              <a:rPr lang="es-ES" sz="3700" dirty="0" smtClean="0">
                <a:solidFill>
                  <a:schemeClr val="accent4"/>
                </a:solidFill>
              </a:rPr>
              <a:t>GUADELOUPE OF FEBRUARY 8 1843</a:t>
            </a:r>
            <a:endParaRPr lang="es-ES" sz="3700" dirty="0"/>
          </a:p>
        </p:txBody>
      </p:sp>
      <p:sp>
        <p:nvSpPr>
          <p:cNvPr id="4" name="Marcador de contenido 3"/>
          <p:cNvSpPr txBox="1">
            <a:spLocks noGrp="1"/>
          </p:cNvSpPr>
          <p:nvPr>
            <p:ph idx="1"/>
          </p:nvPr>
        </p:nvSpPr>
        <p:spPr>
          <a:xfrm>
            <a:off x="305125" y="2808112"/>
            <a:ext cx="8908868" cy="1138773"/>
          </a:xfrm>
          <a:prstGeom prst="rect">
            <a:avLst/>
          </a:prstGeom>
          <a:noFill/>
        </p:spPr>
        <p:txBody>
          <a:bodyPr wrap="square" rtlCol="0">
            <a:spAutoFit/>
          </a:bodyPr>
          <a:lstStyle/>
          <a:p>
            <a:pPr marL="285750" indent="-285750">
              <a:buClr>
                <a:schemeClr val="accent1"/>
              </a:buClr>
              <a:buNone/>
            </a:pPr>
            <a:r>
              <a:rPr lang="es-ES" sz="1700" b="1" dirty="0" smtClean="0">
                <a:solidFill>
                  <a:schemeClr val="accent2"/>
                </a:solidFill>
              </a:rPr>
              <a:t>	Grade X </a:t>
            </a:r>
            <a:r>
              <a:rPr lang="es-ES" sz="1700" b="1" dirty="0" err="1" smtClean="0">
                <a:solidFill>
                  <a:schemeClr val="accent2"/>
                </a:solidFill>
              </a:rPr>
              <a:t>or</a:t>
            </a:r>
            <a:r>
              <a:rPr lang="es-ES" sz="1700" b="1" dirty="0" smtClean="0">
                <a:solidFill>
                  <a:schemeClr val="accent2"/>
                </a:solidFill>
              </a:rPr>
              <a:t> XI </a:t>
            </a:r>
            <a:r>
              <a:rPr lang="es-ES" sz="1700" b="1" dirty="0" err="1" smtClean="0">
                <a:solidFill>
                  <a:schemeClr val="accent2"/>
                </a:solidFill>
              </a:rPr>
              <a:t>because</a:t>
            </a:r>
            <a:r>
              <a:rPr lang="es-ES" sz="1700" b="1" dirty="0" smtClean="0">
                <a:solidFill>
                  <a:schemeClr val="accent2"/>
                </a:solidFill>
              </a:rPr>
              <a:t> of </a:t>
            </a:r>
            <a:r>
              <a:rPr lang="es-ES" sz="1700" b="1" dirty="0" err="1" smtClean="0">
                <a:solidFill>
                  <a:schemeClr val="accent2"/>
                </a:solidFill>
              </a:rPr>
              <a:t>the</a:t>
            </a:r>
            <a:r>
              <a:rPr lang="es-ES" sz="1700" b="1" dirty="0" smtClean="0">
                <a:solidFill>
                  <a:schemeClr val="accent2"/>
                </a:solidFill>
              </a:rPr>
              <a:t> considerable </a:t>
            </a:r>
            <a:r>
              <a:rPr lang="es-ES" sz="1700" b="1" dirty="0" err="1" smtClean="0">
                <a:solidFill>
                  <a:schemeClr val="accent2"/>
                </a:solidFill>
              </a:rPr>
              <a:t>damages</a:t>
            </a:r>
            <a:r>
              <a:rPr lang="es-ES" sz="1700" b="1" dirty="0" smtClean="0">
                <a:solidFill>
                  <a:schemeClr val="accent2"/>
                </a:solidFill>
              </a:rPr>
              <a:t> in </a:t>
            </a:r>
            <a:r>
              <a:rPr lang="es-ES" sz="1700" b="1" dirty="0" err="1" smtClean="0">
                <a:solidFill>
                  <a:schemeClr val="accent2"/>
                </a:solidFill>
              </a:rPr>
              <a:t>buildings</a:t>
            </a:r>
            <a:r>
              <a:rPr lang="es-ES" sz="1700" b="1" dirty="0" smtClean="0">
                <a:solidFill>
                  <a:schemeClr val="accent2"/>
                </a:solidFill>
              </a:rPr>
              <a:t> and </a:t>
            </a:r>
            <a:r>
              <a:rPr lang="es-ES" sz="1700" b="1" dirty="0" err="1" smtClean="0">
                <a:solidFill>
                  <a:schemeClr val="accent2"/>
                </a:solidFill>
              </a:rPr>
              <a:t>wooden</a:t>
            </a:r>
            <a:r>
              <a:rPr lang="es-ES" sz="1700" b="1" dirty="0" smtClean="0">
                <a:solidFill>
                  <a:schemeClr val="accent2"/>
                </a:solidFill>
              </a:rPr>
              <a:t> </a:t>
            </a:r>
            <a:r>
              <a:rPr lang="es-ES" sz="1700" b="1" dirty="0" err="1" smtClean="0">
                <a:solidFill>
                  <a:schemeClr val="accent2"/>
                </a:solidFill>
              </a:rPr>
              <a:t>constructions</a:t>
            </a:r>
            <a:r>
              <a:rPr lang="es-ES" sz="1700" b="1" dirty="0" smtClean="0">
                <a:solidFill>
                  <a:schemeClr val="accent2"/>
                </a:solidFill>
              </a:rPr>
              <a:t>, </a:t>
            </a:r>
            <a:r>
              <a:rPr lang="es-ES" sz="1700" b="1" dirty="0" err="1" smtClean="0">
                <a:solidFill>
                  <a:schemeClr val="accent2"/>
                </a:solidFill>
              </a:rPr>
              <a:t>buildings</a:t>
            </a:r>
            <a:r>
              <a:rPr lang="es-ES" sz="1700" b="1" dirty="0" smtClean="0">
                <a:solidFill>
                  <a:schemeClr val="accent2"/>
                </a:solidFill>
              </a:rPr>
              <a:t> </a:t>
            </a:r>
            <a:r>
              <a:rPr lang="es-ES" sz="1700" b="1" dirty="0" err="1" smtClean="0">
                <a:solidFill>
                  <a:schemeClr val="accent2"/>
                </a:solidFill>
              </a:rPr>
              <a:t>were</a:t>
            </a:r>
            <a:r>
              <a:rPr lang="es-ES" sz="1700" b="1" dirty="0" smtClean="0">
                <a:solidFill>
                  <a:schemeClr val="accent2"/>
                </a:solidFill>
              </a:rPr>
              <a:t> </a:t>
            </a:r>
            <a:r>
              <a:rPr lang="es-ES" sz="1700" b="1" dirty="0" err="1" smtClean="0">
                <a:solidFill>
                  <a:schemeClr val="accent2"/>
                </a:solidFill>
              </a:rPr>
              <a:t>separated</a:t>
            </a:r>
            <a:r>
              <a:rPr lang="es-ES" sz="1700" b="1" dirty="0" smtClean="0">
                <a:solidFill>
                  <a:schemeClr val="accent2"/>
                </a:solidFill>
              </a:rPr>
              <a:t> </a:t>
            </a:r>
            <a:r>
              <a:rPr lang="es-ES" sz="1700" b="1" dirty="0" err="1" smtClean="0">
                <a:solidFill>
                  <a:schemeClr val="accent2"/>
                </a:solidFill>
              </a:rPr>
              <a:t>from</a:t>
            </a:r>
            <a:r>
              <a:rPr lang="es-ES" sz="1700" b="1" dirty="0" smtClean="0">
                <a:solidFill>
                  <a:schemeClr val="accent2"/>
                </a:solidFill>
              </a:rPr>
              <a:t> </a:t>
            </a:r>
            <a:r>
              <a:rPr lang="es-ES" sz="1700" b="1" dirty="0" err="1" smtClean="0">
                <a:solidFill>
                  <a:schemeClr val="accent2"/>
                </a:solidFill>
              </a:rPr>
              <a:t>the</a:t>
            </a:r>
            <a:r>
              <a:rPr lang="es-ES" sz="1700" b="1" dirty="0" smtClean="0">
                <a:solidFill>
                  <a:schemeClr val="accent2"/>
                </a:solidFill>
              </a:rPr>
              <a:t> </a:t>
            </a:r>
            <a:r>
              <a:rPr lang="es-ES" sz="1700" b="1" dirty="0" err="1" smtClean="0">
                <a:solidFill>
                  <a:schemeClr val="accent2"/>
                </a:solidFill>
              </a:rPr>
              <a:t>foundations</a:t>
            </a:r>
            <a:r>
              <a:rPr lang="es-ES" sz="1700" b="1" dirty="0" smtClean="0">
                <a:solidFill>
                  <a:schemeClr val="accent2"/>
                </a:solidFill>
              </a:rPr>
              <a:t>, </a:t>
            </a:r>
            <a:r>
              <a:rPr lang="es-ES" sz="1700" b="1" dirty="0" err="1" smtClean="0">
                <a:solidFill>
                  <a:schemeClr val="accent2"/>
                </a:solidFill>
              </a:rPr>
              <a:t>many</a:t>
            </a:r>
            <a:r>
              <a:rPr lang="es-ES" sz="1700" b="1" dirty="0" smtClean="0">
                <a:solidFill>
                  <a:schemeClr val="accent2"/>
                </a:solidFill>
              </a:rPr>
              <a:t> </a:t>
            </a:r>
            <a:r>
              <a:rPr lang="es-ES" sz="1700" b="1" dirty="0" err="1" smtClean="0">
                <a:solidFill>
                  <a:schemeClr val="accent2"/>
                </a:solidFill>
              </a:rPr>
              <a:t>peole</a:t>
            </a:r>
            <a:r>
              <a:rPr lang="es-ES" sz="1700" b="1" dirty="0" smtClean="0">
                <a:solidFill>
                  <a:schemeClr val="accent2"/>
                </a:solidFill>
              </a:rPr>
              <a:t> </a:t>
            </a:r>
            <a:r>
              <a:rPr lang="es-ES" sz="1700" b="1" dirty="0" err="1" smtClean="0">
                <a:solidFill>
                  <a:schemeClr val="accent2"/>
                </a:solidFill>
              </a:rPr>
              <a:t>lost</a:t>
            </a:r>
            <a:r>
              <a:rPr lang="es-ES" sz="1700" b="1" dirty="0" smtClean="0">
                <a:solidFill>
                  <a:schemeClr val="accent2"/>
                </a:solidFill>
              </a:rPr>
              <a:t> </a:t>
            </a:r>
            <a:r>
              <a:rPr lang="es-ES" sz="1700" b="1" dirty="0" err="1" smtClean="0">
                <a:solidFill>
                  <a:schemeClr val="accent2"/>
                </a:solidFill>
              </a:rPr>
              <a:t>their</a:t>
            </a:r>
            <a:r>
              <a:rPr lang="es-ES" sz="1700" b="1" dirty="0" smtClean="0">
                <a:solidFill>
                  <a:schemeClr val="accent2"/>
                </a:solidFill>
              </a:rPr>
              <a:t> </a:t>
            </a:r>
            <a:r>
              <a:rPr lang="es-ES" sz="1700" b="1" dirty="0" err="1" smtClean="0">
                <a:solidFill>
                  <a:schemeClr val="accent2"/>
                </a:solidFill>
              </a:rPr>
              <a:t>homes</a:t>
            </a:r>
            <a:r>
              <a:rPr lang="es-ES" sz="1700" b="1" dirty="0" smtClean="0">
                <a:solidFill>
                  <a:schemeClr val="accent2"/>
                </a:solidFill>
              </a:rPr>
              <a:t>, </a:t>
            </a:r>
            <a:r>
              <a:rPr lang="es-ES" sz="1700" b="1" dirty="0" err="1" smtClean="0">
                <a:solidFill>
                  <a:schemeClr val="accent2"/>
                </a:solidFill>
              </a:rPr>
              <a:t>there</a:t>
            </a:r>
            <a:r>
              <a:rPr lang="es-ES" sz="1700" b="1" dirty="0" smtClean="0">
                <a:solidFill>
                  <a:schemeClr val="accent2"/>
                </a:solidFill>
              </a:rPr>
              <a:t> </a:t>
            </a:r>
            <a:r>
              <a:rPr lang="es-ES" sz="1700" b="1" dirty="0" err="1" smtClean="0">
                <a:solidFill>
                  <a:schemeClr val="accent2"/>
                </a:solidFill>
              </a:rPr>
              <a:t>was</a:t>
            </a:r>
            <a:r>
              <a:rPr lang="es-ES" sz="1700" b="1" dirty="0" smtClean="0">
                <a:solidFill>
                  <a:schemeClr val="accent2"/>
                </a:solidFill>
              </a:rPr>
              <a:t> general </a:t>
            </a:r>
            <a:r>
              <a:rPr lang="es-ES" sz="1700" b="1" dirty="0" err="1" smtClean="0">
                <a:solidFill>
                  <a:schemeClr val="accent2"/>
                </a:solidFill>
              </a:rPr>
              <a:t>panic</a:t>
            </a:r>
            <a:r>
              <a:rPr lang="es-ES" sz="1700" b="1" dirty="0" smtClean="0">
                <a:solidFill>
                  <a:schemeClr val="accent2"/>
                </a:solidFill>
              </a:rPr>
              <a:t> and </a:t>
            </a:r>
            <a:r>
              <a:rPr lang="es-ES" sz="1700" b="1" dirty="0" err="1" smtClean="0">
                <a:solidFill>
                  <a:schemeClr val="accent2"/>
                </a:solidFill>
              </a:rPr>
              <a:t>people</a:t>
            </a:r>
            <a:r>
              <a:rPr lang="es-ES" sz="1700" b="1" dirty="0" smtClean="0">
                <a:solidFill>
                  <a:schemeClr val="accent2"/>
                </a:solidFill>
              </a:rPr>
              <a:t> </a:t>
            </a:r>
            <a:r>
              <a:rPr lang="es-ES" sz="1700" b="1" dirty="0" err="1" smtClean="0">
                <a:solidFill>
                  <a:schemeClr val="accent2"/>
                </a:solidFill>
              </a:rPr>
              <a:t>fell</a:t>
            </a:r>
            <a:r>
              <a:rPr lang="es-ES" sz="1700" b="1" dirty="0" smtClean="0">
                <a:solidFill>
                  <a:schemeClr val="accent2"/>
                </a:solidFill>
              </a:rPr>
              <a:t> to </a:t>
            </a:r>
            <a:r>
              <a:rPr lang="es-ES" sz="1700" b="1" dirty="0" err="1" smtClean="0">
                <a:solidFill>
                  <a:schemeClr val="accent2"/>
                </a:solidFill>
              </a:rPr>
              <a:t>the</a:t>
            </a:r>
            <a:r>
              <a:rPr lang="es-ES" sz="1700" b="1" dirty="0" smtClean="0">
                <a:solidFill>
                  <a:schemeClr val="accent2"/>
                </a:solidFill>
              </a:rPr>
              <a:t> </a:t>
            </a:r>
            <a:r>
              <a:rPr lang="es-ES" sz="1700" b="1" dirty="0" err="1" smtClean="0">
                <a:solidFill>
                  <a:schemeClr val="accent2"/>
                </a:solidFill>
              </a:rPr>
              <a:t>ground</a:t>
            </a:r>
            <a:r>
              <a:rPr lang="es-ES" sz="1700" b="1" dirty="0" smtClean="0">
                <a:solidFill>
                  <a:schemeClr val="accent2"/>
                </a:solidFill>
              </a:rPr>
              <a:t> </a:t>
            </a:r>
            <a:r>
              <a:rPr lang="es-ES" sz="1700" b="1" dirty="0" err="1" smtClean="0">
                <a:solidFill>
                  <a:schemeClr val="accent2"/>
                </a:solidFill>
              </a:rPr>
              <a:t>during</a:t>
            </a:r>
            <a:r>
              <a:rPr lang="es-ES" sz="1700" b="1" dirty="0" smtClean="0">
                <a:solidFill>
                  <a:schemeClr val="accent2"/>
                </a:solidFill>
              </a:rPr>
              <a:t> </a:t>
            </a:r>
            <a:r>
              <a:rPr lang="es-ES" sz="1700" b="1" dirty="0" err="1" smtClean="0">
                <a:solidFill>
                  <a:schemeClr val="accent2"/>
                </a:solidFill>
              </a:rPr>
              <a:t>the</a:t>
            </a:r>
            <a:r>
              <a:rPr lang="es-ES" sz="1700" b="1" dirty="0" smtClean="0">
                <a:solidFill>
                  <a:schemeClr val="accent2"/>
                </a:solidFill>
              </a:rPr>
              <a:t> </a:t>
            </a:r>
            <a:r>
              <a:rPr lang="es-ES" sz="1700" b="1" dirty="0" err="1" smtClean="0">
                <a:solidFill>
                  <a:schemeClr val="accent2"/>
                </a:solidFill>
              </a:rPr>
              <a:t>earthquake</a:t>
            </a:r>
            <a:r>
              <a:rPr lang="es-ES" sz="1700" b="1" dirty="0" smtClean="0">
                <a:solidFill>
                  <a:schemeClr val="accent2"/>
                </a:solidFill>
              </a:rPr>
              <a:t>…</a:t>
            </a:r>
            <a:endParaRPr lang="es-ES" sz="1700" b="1" dirty="0">
              <a:solidFill>
                <a:schemeClr val="accent2"/>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047513" y="1972490"/>
            <a:ext cx="1750423" cy="1750423"/>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487309" y="3847310"/>
            <a:ext cx="2491331" cy="1377931"/>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872636" y="5327938"/>
            <a:ext cx="1925300" cy="1283533"/>
          </a:xfrm>
          <a:prstGeom prst="rect">
            <a:avLst/>
          </a:prstGeom>
        </p:spPr>
      </p:pic>
      <p:pic>
        <p:nvPicPr>
          <p:cNvPr id="15" name="Imagen 1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818736" y="4195994"/>
            <a:ext cx="4459113" cy="2506917"/>
          </a:xfrm>
          <a:prstGeom prst="rect">
            <a:avLst/>
          </a:prstGeom>
        </p:spPr>
      </p:pic>
    </p:spTree>
    <p:extLst>
      <p:ext uri="{BB962C8B-B14F-4D97-AF65-F5344CB8AC3E}">
        <p14:creationId xmlns:p14="http://schemas.microsoft.com/office/powerpoint/2010/main" xmlns="" val="311589036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2353" y="242545"/>
            <a:ext cx="10820399" cy="671855"/>
          </a:xfrm>
        </p:spPr>
        <p:txBody>
          <a:bodyPr/>
          <a:lstStyle/>
          <a:p>
            <a:pPr algn="ctr"/>
            <a:r>
              <a:rPr lang="es-ES" b="1" dirty="0" smtClean="0">
                <a:solidFill>
                  <a:schemeClr val="accent6">
                    <a:lumMod val="50000"/>
                  </a:schemeClr>
                </a:solidFill>
              </a:rPr>
              <a:t>SPAIN-GUADELOUPE</a:t>
            </a:r>
            <a:endParaRPr lang="es-ES" b="1" dirty="0">
              <a:solidFill>
                <a:schemeClr val="accent6">
                  <a:lumMod val="50000"/>
                </a:schemeClr>
              </a:solidFill>
            </a:endParaRPr>
          </a:p>
        </p:txBody>
      </p:sp>
      <p:sp>
        <p:nvSpPr>
          <p:cNvPr id="3" name="2 Marcador de texto"/>
          <p:cNvSpPr>
            <a:spLocks noGrp="1"/>
          </p:cNvSpPr>
          <p:nvPr>
            <p:ph type="body" idx="1"/>
          </p:nvPr>
        </p:nvSpPr>
        <p:spPr/>
        <p:txBody>
          <a:bodyPr/>
          <a:lstStyle/>
          <a:p>
            <a:endParaRPr lang="es-ES" dirty="0"/>
          </a:p>
        </p:txBody>
      </p:sp>
      <p:pic>
        <p:nvPicPr>
          <p:cNvPr id="4" name="3 Imagen" descr="Mapa-Mundi-22.gif"/>
          <p:cNvPicPr>
            <a:picLocks noChangeAspect="1"/>
          </p:cNvPicPr>
          <p:nvPr/>
        </p:nvPicPr>
        <p:blipFill>
          <a:blip r:embed="rId2"/>
          <a:stretch>
            <a:fillRect/>
          </a:stretch>
        </p:blipFill>
        <p:spPr>
          <a:xfrm>
            <a:off x="946756" y="1237129"/>
            <a:ext cx="10294985" cy="5373982"/>
          </a:xfrm>
          <a:prstGeom prst="rect">
            <a:avLst/>
          </a:prstGeom>
        </p:spPr>
      </p:pic>
      <p:cxnSp>
        <p:nvCxnSpPr>
          <p:cNvPr id="6" name="5 Conector recto de flecha"/>
          <p:cNvCxnSpPr/>
          <p:nvPr/>
        </p:nvCxnSpPr>
        <p:spPr>
          <a:xfrm flipV="1">
            <a:off x="5768788" y="2501153"/>
            <a:ext cx="107577" cy="2823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flipH="1">
            <a:off x="3939988" y="2528047"/>
            <a:ext cx="1922930" cy="98163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8224" y="242047"/>
            <a:ext cx="10927976" cy="806824"/>
          </a:xfrm>
        </p:spPr>
        <p:txBody>
          <a:bodyPr/>
          <a:lstStyle/>
          <a:p>
            <a:pPr algn="ctr"/>
            <a:r>
              <a:rPr lang="es-ES" b="1" dirty="0" smtClean="0">
                <a:solidFill>
                  <a:schemeClr val="accent5">
                    <a:lumMod val="60000"/>
                    <a:lumOff val="40000"/>
                  </a:schemeClr>
                </a:solidFill>
              </a:rPr>
              <a:t>POINTE-NOIRE</a:t>
            </a:r>
            <a:endParaRPr lang="es-ES" b="1" dirty="0">
              <a:solidFill>
                <a:schemeClr val="accent5">
                  <a:lumMod val="60000"/>
                  <a:lumOff val="40000"/>
                </a:schemeClr>
              </a:solidFill>
            </a:endParaRPr>
          </a:p>
        </p:txBody>
      </p:sp>
      <p:pic>
        <p:nvPicPr>
          <p:cNvPr id="3" name="2 Imagen" descr="Guadeloupe_department_relief_location_map.jpg"/>
          <p:cNvPicPr>
            <a:picLocks noChangeAspect="1"/>
          </p:cNvPicPr>
          <p:nvPr/>
        </p:nvPicPr>
        <p:blipFill>
          <a:blip r:embed="rId2"/>
          <a:stretch>
            <a:fillRect/>
          </a:stretch>
        </p:blipFill>
        <p:spPr>
          <a:xfrm>
            <a:off x="2985247" y="968188"/>
            <a:ext cx="6333640" cy="5553636"/>
          </a:xfrm>
          <a:prstGeom prst="rect">
            <a:avLst/>
          </a:prstGeom>
        </p:spPr>
      </p:pic>
      <p:sp>
        <p:nvSpPr>
          <p:cNvPr id="4" name="3 Elipse"/>
          <p:cNvSpPr/>
          <p:nvPr/>
        </p:nvSpPr>
        <p:spPr>
          <a:xfrm>
            <a:off x="3334871" y="3173506"/>
            <a:ext cx="336176" cy="38996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 name="5 Conector recto de flecha"/>
          <p:cNvCxnSpPr>
            <a:endCxn id="4" idx="0"/>
          </p:cNvCxnSpPr>
          <p:nvPr/>
        </p:nvCxnSpPr>
        <p:spPr>
          <a:xfrm>
            <a:off x="3496235" y="2783541"/>
            <a:ext cx="6724" cy="38996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Estela de condensación">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8F31A783-2159-4870-BC29-2BA7D038EA44}"/>
    </a:ext>
  </a:extLst>
</a:theme>
</file>

<file path=ppt/theme/theme2.xml><?xml version="1.0" encoding="utf-8"?>
<a:theme xmlns:a="http://schemas.openxmlformats.org/drawingml/2006/main" name="Ci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xmlns="" name="Quotable" id="{39EC5628-30ED-4578-ACD8-9820EDB8E15A}" vid="{6F3559E9-1A4C-49D8-94D4-F41003531C49}"/>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TM04033937[[fn=Estela de condensación]]</Template>
  <TotalTime>226</TotalTime>
  <Words>1459</Words>
  <Application>Microsoft Office PowerPoint</Application>
  <PresentationFormat>Personalizado</PresentationFormat>
  <Paragraphs>151</Paragraphs>
  <Slides>51</Slides>
  <Notes>5</Notes>
  <HiddenSlides>0</HiddenSlides>
  <MMClips>0</MMClips>
  <ScaleCrop>false</ScaleCrop>
  <HeadingPairs>
    <vt:vector size="4" baseType="variant">
      <vt:variant>
        <vt:lpstr>Tema</vt:lpstr>
      </vt:variant>
      <vt:variant>
        <vt:i4>2</vt:i4>
      </vt:variant>
      <vt:variant>
        <vt:lpstr>Títulos de diapositiva</vt:lpstr>
      </vt:variant>
      <vt:variant>
        <vt:i4>51</vt:i4>
      </vt:variant>
    </vt:vector>
  </HeadingPairs>
  <TitlesOfParts>
    <vt:vector size="53" baseType="lpstr">
      <vt:lpstr>Estela de condensación</vt:lpstr>
      <vt:lpstr>Citable</vt:lpstr>
      <vt:lpstr>When the earth shakes! are we prepared?</vt:lpstr>
      <vt:lpstr>INDEX:</vt:lpstr>
      <vt:lpstr>LA ESCALA MERCALLI THE MERCALLI SCALE</vt:lpstr>
      <vt:lpstr>¿Qué es la escala Mercalli? What is the Mercalli scale?</vt:lpstr>
      <vt:lpstr>TERREMOTO DE VÉLEZ RUBIO, 1751 EARTHQUAKE OF VÉLEZ RUBIO</vt:lpstr>
      <vt:lpstr>TERREMOTO DE LORCA, 2011 EARTHQUAKE OF LORCA</vt:lpstr>
      <vt:lpstr>TERREMOTO DE GUADELOUPE 8 de febrero de 1843 EARTHQUAKE OF GUADELOUPE OF FEBRUARY 8 1843</vt:lpstr>
      <vt:lpstr>SPAIN-GUADELOUPE</vt:lpstr>
      <vt:lpstr>POINTE-NOIRE</vt:lpstr>
      <vt:lpstr>  </vt:lpstr>
      <vt:lpstr>1.1 Situation of the islands</vt:lpstr>
      <vt:lpstr>1.2 how are they formed?</vt:lpstr>
      <vt:lpstr>How are they formed?</vt:lpstr>
      <vt:lpstr>1.3 the formation process</vt:lpstr>
      <vt:lpstr>The formation process</vt:lpstr>
      <vt:lpstr>The formation process</vt:lpstr>
      <vt:lpstr>2. Study of the volcano LA Soufrière de GuadElOupe and analysis of its latest eruptions and its consequences in the surrounding areas. </vt:lpstr>
      <vt:lpstr>Diapositiva 18</vt:lpstr>
      <vt:lpstr>Diapositiva 19</vt:lpstr>
      <vt:lpstr>3. . Study of the flora and fauna of the Soufrière. . </vt:lpstr>
      <vt:lpstr>Diapositiva 21</vt:lpstr>
      <vt:lpstr>Diapositiva 22</vt:lpstr>
      <vt:lpstr>Diapositiva 23</vt:lpstr>
      <vt:lpstr>Diapositiva 24</vt:lpstr>
      <vt:lpstr>4. Analysis of the last eruption of the Soufrière Hills volcano on the island of Montserrat near Guadeloupe. </vt:lpstr>
      <vt:lpstr>Diapositiva 26</vt:lpstr>
      <vt:lpstr>Diapositiva 27</vt:lpstr>
      <vt:lpstr>Diapositiva 28</vt:lpstr>
      <vt:lpstr>MARIE-GALANTE</vt:lpstr>
      <vt:lpstr>5. Geological genesis of the dolinas "Mare au Punch" and "Gueule Grand Gouffre". </vt:lpstr>
      <vt:lpstr>Diapositiva 31</vt:lpstr>
      <vt:lpstr>Diapositiva 32</vt:lpstr>
      <vt:lpstr>Diapositiva 33</vt:lpstr>
      <vt:lpstr>6. GenESis OF GUADELOUPE’S EARTHQUAKES, anAlisis OF THE “Barre de l’ile” AND THE SISMIC FAULT OF Malendure.</vt:lpstr>
      <vt:lpstr>6.1 GENESIS OF  GUADELOUPE’S EARTHQUAKES</vt:lpstr>
      <vt:lpstr>6.2 Marie-Galante:  the fault of Morne-Piton</vt:lpstr>
      <vt:lpstr>6.2 Marie-Galante:  the fault of Morne-Piton</vt:lpstr>
      <vt:lpstr>6.3 Basse-Terre:  the fault of Malendure </vt:lpstr>
      <vt:lpstr>6.3 Basse-Terre:  the fault of Malendure </vt:lpstr>
      <vt:lpstr>7. Analysis of the geothermal power generation plant in Bouillante.  </vt:lpstr>
      <vt:lpstr>7.1 ¿What is  geothermal energy?</vt:lpstr>
      <vt:lpstr>Diapositiva 42</vt:lpstr>
      <vt:lpstr>7.2 How to get energy?</vt:lpstr>
      <vt:lpstr>Diapositiva 44</vt:lpstr>
      <vt:lpstr>8. Study of the Marina Cousteau Nature Reserve and the mangroves of Vieux-Fort in Marie Galante</vt:lpstr>
      <vt:lpstr>Diapositiva 46</vt:lpstr>
      <vt:lpstr>Diapositiva 47</vt:lpstr>
      <vt:lpstr>Diapositiva 48</vt:lpstr>
      <vt:lpstr>Diapositiva 49</vt:lpstr>
      <vt:lpstr>Diapositiva 50</vt:lpstr>
      <vt:lpstr>Diapositiva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the earth shakes! are we prepared?</dc:title>
  <dc:creator>Enrique</dc:creator>
  <cp:lastModifiedBy>Usuario de Windows</cp:lastModifiedBy>
  <cp:revision>34</cp:revision>
  <dcterms:created xsi:type="dcterms:W3CDTF">2017-06-15T10:13:08Z</dcterms:created>
  <dcterms:modified xsi:type="dcterms:W3CDTF">2018-03-19T23:45:39Z</dcterms:modified>
</cp:coreProperties>
</file>