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8" r:id="rId3"/>
    <p:sldId id="259" r:id="rId4"/>
    <p:sldId id="260" r:id="rId5"/>
    <p:sldId id="261" r:id="rId6"/>
    <p:sldId id="295" r:id="rId7"/>
    <p:sldId id="268" r:id="rId8"/>
    <p:sldId id="267" r:id="rId9"/>
    <p:sldId id="264" r:id="rId10"/>
    <p:sldId id="265" r:id="rId11"/>
    <p:sldId id="269" r:id="rId12"/>
    <p:sldId id="296" r:id="rId13"/>
    <p:sldId id="294" r:id="rId14"/>
    <p:sldId id="276" r:id="rId15"/>
    <p:sldId id="277" r:id="rId16"/>
    <p:sldId id="285" r:id="rId17"/>
    <p:sldId id="278" r:id="rId18"/>
    <p:sldId id="290" r:id="rId19"/>
    <p:sldId id="297" r:id="rId20"/>
    <p:sldId id="300" r:id="rId21"/>
    <p:sldId id="302" r:id="rId22"/>
    <p:sldId id="304" r:id="rId23"/>
    <p:sldId id="306" r:id="rId24"/>
    <p:sldId id="270" r:id="rId25"/>
    <p:sldId id="271" r:id="rId26"/>
    <p:sldId id="272" r:id="rId27"/>
    <p:sldId id="273" r:id="rId28"/>
    <p:sldId id="274" r:id="rId29"/>
    <p:sldId id="275" r:id="rId30"/>
    <p:sldId id="292" r:id="rId3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9B0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434" autoAdjust="0"/>
  </p:normalViewPr>
  <p:slideViewPr>
    <p:cSldViewPr snapToGrid="0">
      <p:cViewPr varScale="1">
        <p:scale>
          <a:sx n="88" d="100"/>
          <a:sy n="88" d="100"/>
        </p:scale>
        <p:origin x="43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177060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23902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1267042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28B090-D7F9-400F-A732-3A2F5E1FBB65}" type="slidenum">
              <a:rPr lang="es-ES" smtClean="0"/>
              <a:pPr/>
              <a:t>‹Nº›</a:t>
            </a:fld>
            <a:endParaRPr lang="es-E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44170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3611479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Haga clic para modificar el estilo de texto del patrón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Haga clic para modificar el estilo de texto del patrón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2854794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1731939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2098901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280198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4279530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217005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363821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20000" y="2505075"/>
            <a:ext cx="5025216"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Haga clic para modificar el estilo de texto del patrón</a:t>
            </a:r>
          </a:p>
        </p:txBody>
      </p:sp>
      <p:sp>
        <p:nvSpPr>
          <p:cNvPr id="6" name="Content Placeholder 5"/>
          <p:cNvSpPr>
            <a:spLocks noGrp="1"/>
          </p:cNvSpPr>
          <p:nvPr>
            <p:ph sz="quarter" idx="4"/>
          </p:nvPr>
        </p:nvSpPr>
        <p:spPr>
          <a:xfrm>
            <a:off x="6319840" y="2505075"/>
            <a:ext cx="503554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408871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417751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330527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249525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61E8167-3112-4429-98D4-6579BB5AECCD}" type="datetimeFigureOut">
              <a:rPr lang="es-ES" smtClean="0"/>
              <a:pPr/>
              <a:t>09/04/2018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128B090-D7F9-400F-A732-3A2F5E1FBB65}" type="slidenum">
              <a:rPr lang="es-ES" smtClean="0"/>
              <a:pPr/>
              <a:t>‹Nº›</a:t>
            </a:fld>
            <a:endParaRPr lang="es-ES"/>
          </a:p>
        </p:txBody>
      </p:sp>
    </p:spTree>
    <p:extLst>
      <p:ext uri="{BB962C8B-B14F-4D97-AF65-F5344CB8AC3E}">
        <p14:creationId xmlns:p14="http://schemas.microsoft.com/office/powerpoint/2010/main" val="76511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61E8167-3112-4429-98D4-6579BB5AECCD}" type="datetimeFigureOut">
              <a:rPr lang="es-ES" smtClean="0"/>
              <a:pPr/>
              <a:t>09/04/2018</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128B090-D7F9-400F-A732-3A2F5E1FBB65}" type="slidenum">
              <a:rPr lang="es-ES" smtClean="0"/>
              <a:pPr/>
              <a:t>‹Nº›</a:t>
            </a:fld>
            <a:endParaRPr lang="es-ES"/>
          </a:p>
        </p:txBody>
      </p:sp>
    </p:spTree>
    <p:extLst>
      <p:ext uri="{BB962C8B-B14F-4D97-AF65-F5344CB8AC3E}">
        <p14:creationId xmlns:p14="http://schemas.microsoft.com/office/powerpoint/2010/main" val="361628049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oogle.es/url?sa=i&amp;rct=j&amp;q=&amp;esrc=s&amp;source=images&amp;cd=&amp;cad=rja&amp;uact=8&amp;ved=0ahUKEwjFu7aG5NbTAhUEthoKHV9eByMQjRwIBw&amp;url=http://quefuerteeslaciencia.com/2016/11/21/estamos-preparados-para-el-proximo-gran-tsunami-del-mediterraneo/&amp;psig=AFQjCNFjbrTM-1xCjZFx8Q_kNG2gMwnsNw&amp;ust=1494005850637895"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hyperlink" Target="https://www.google.es/url?sa=i&amp;rct=j&amp;q=&amp;esrc=s&amp;source=images&amp;cd=&amp;cad=rja&amp;uact=8&amp;ved=0ahUKEwjkkLGV5NbTAhWEWhoKHb6SBR4QjRwIBw&amp;url=https://indagadores.wordpress.com/2012/12/05/enjambres-del-terremotos-podrian-indicar-erupcion-cerca-de-nisyros-grecia/&amp;psig=AFQjCNFjbrTM-1xCjZFx8Q_kNG2gMwnsNw&amp;ust=1494005850637895"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712891" y="1481069"/>
            <a:ext cx="8358388" cy="1446550"/>
          </a:xfrm>
          <a:prstGeom prst="rect">
            <a:avLst/>
          </a:prstGeom>
          <a:noFill/>
        </p:spPr>
        <p:txBody>
          <a:bodyPr wrap="square" lIns="91440" tIns="45720" rIns="91440" bIns="45720">
            <a:spAutoFit/>
          </a:bodyPr>
          <a:lstStyle/>
          <a:p>
            <a:pPr algn="ctr"/>
            <a:endParaRPr lang="es-ES" sz="8800" b="1" cap="none" spc="0" dirty="0">
              <a:ln w="22225">
                <a:solidFill>
                  <a:schemeClr val="accent2"/>
                </a:solidFill>
                <a:prstDash val="solid"/>
              </a:ln>
              <a:solidFill>
                <a:schemeClr val="accent2">
                  <a:lumMod val="40000"/>
                  <a:lumOff val="60000"/>
                </a:schemeClr>
              </a:solidFill>
              <a:effectLst/>
            </a:endParaRPr>
          </a:p>
        </p:txBody>
      </p:sp>
      <p:sp>
        <p:nvSpPr>
          <p:cNvPr id="2" name="1 Título"/>
          <p:cNvSpPr>
            <a:spLocks noGrp="1"/>
          </p:cNvSpPr>
          <p:nvPr>
            <p:ph type="title"/>
          </p:nvPr>
        </p:nvSpPr>
        <p:spPr>
          <a:xfrm>
            <a:off x="1914900" y="377432"/>
            <a:ext cx="8156379" cy="2207273"/>
          </a:xfrm>
          <a:solidFill>
            <a:srgbClr val="00B050"/>
          </a:solidFill>
        </p:spPr>
        <p:txBody>
          <a:bodyPr>
            <a:noAutofit/>
          </a:bodyPr>
          <a:lstStyle/>
          <a:p>
            <a:pPr algn="ctr"/>
            <a:r>
              <a:rPr lang="es-ES" sz="7200" dirty="0" smtClean="0">
                <a:solidFill>
                  <a:srgbClr val="002060"/>
                </a:solidFill>
                <a:latin typeface="Berlin Sans FB Demi" panose="020E0802020502020306" pitchFamily="34" charset="0"/>
              </a:rPr>
              <a:t>ERASMUS</a:t>
            </a:r>
            <a:br>
              <a:rPr lang="es-ES" sz="7200" dirty="0" smtClean="0">
                <a:solidFill>
                  <a:srgbClr val="002060"/>
                </a:solidFill>
                <a:latin typeface="Berlin Sans FB Demi" panose="020E0802020502020306" pitchFamily="34" charset="0"/>
              </a:rPr>
            </a:br>
            <a:r>
              <a:rPr lang="es-ES" sz="7200" dirty="0" smtClean="0">
                <a:solidFill>
                  <a:srgbClr val="002060"/>
                </a:solidFill>
                <a:latin typeface="Berlin Sans FB Demi" panose="020E0802020502020306" pitchFamily="34" charset="0"/>
              </a:rPr>
              <a:t>   GREECE - SPAIN</a:t>
            </a:r>
            <a:endParaRPr lang="es-ES" sz="7200" dirty="0">
              <a:solidFill>
                <a:srgbClr val="002060"/>
              </a:solidFill>
              <a:latin typeface="Berlin Sans FB Demi" panose="020E0802020502020306" pitchFamily="34" charset="0"/>
            </a:endParaRPr>
          </a:p>
        </p:txBody>
      </p:sp>
      <p:pic>
        <p:nvPicPr>
          <p:cNvPr id="3" name="Imagen 2"/>
          <p:cNvPicPr>
            <a:picLocks noChangeAspect="1"/>
          </p:cNvPicPr>
          <p:nvPr/>
        </p:nvPicPr>
        <p:blipFill>
          <a:blip r:embed="rId2"/>
          <a:stretch>
            <a:fillRect/>
          </a:stretch>
        </p:blipFill>
        <p:spPr>
          <a:xfrm>
            <a:off x="3825847" y="2412426"/>
            <a:ext cx="4354618" cy="5767397"/>
          </a:xfrm>
          <a:prstGeom prst="rect">
            <a:avLst/>
          </a:prstGeom>
        </p:spPr>
      </p:pic>
      <p:pic>
        <p:nvPicPr>
          <p:cNvPr id="4" name="Imagen 3"/>
          <p:cNvPicPr>
            <a:picLocks noChangeAspect="1"/>
          </p:cNvPicPr>
          <p:nvPr/>
        </p:nvPicPr>
        <p:blipFill rotWithShape="1">
          <a:blip r:embed="rId3"/>
          <a:srcRect l="4958" t="4840" r="4458" b="3687"/>
          <a:stretch/>
        </p:blipFill>
        <p:spPr>
          <a:xfrm>
            <a:off x="8718827" y="84377"/>
            <a:ext cx="2306981" cy="1516744"/>
          </a:xfrm>
          <a:prstGeom prst="rect">
            <a:avLst/>
          </a:prstGeom>
        </p:spPr>
      </p:pic>
      <p:pic>
        <p:nvPicPr>
          <p:cNvPr id="6" name="Imagen 5"/>
          <p:cNvPicPr>
            <a:picLocks noChangeAspect="1"/>
          </p:cNvPicPr>
          <p:nvPr/>
        </p:nvPicPr>
        <p:blipFill>
          <a:blip r:embed="rId4"/>
          <a:stretch>
            <a:fillRect/>
          </a:stretch>
        </p:blipFill>
        <p:spPr>
          <a:xfrm>
            <a:off x="580968" y="1638626"/>
            <a:ext cx="2263845" cy="1506486"/>
          </a:xfrm>
          <a:prstGeom prst="rect">
            <a:avLst/>
          </a:prstGeom>
        </p:spPr>
      </p:pic>
    </p:spTree>
    <p:extLst>
      <p:ext uri="{BB962C8B-B14F-4D97-AF65-F5344CB8AC3E}">
        <p14:creationId xmlns:p14="http://schemas.microsoft.com/office/powerpoint/2010/main" val="66909930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5931615" y="4361968"/>
            <a:ext cx="4069024" cy="2397244"/>
          </a:xfrm>
          <a:prstGeom prst="rect">
            <a:avLst/>
          </a:prstGeom>
        </p:spPr>
      </p:pic>
      <p:sp>
        <p:nvSpPr>
          <p:cNvPr id="2" name="1 Título"/>
          <p:cNvSpPr>
            <a:spLocks noGrp="1"/>
          </p:cNvSpPr>
          <p:nvPr>
            <p:ph type="title"/>
          </p:nvPr>
        </p:nvSpPr>
        <p:spPr>
          <a:xfrm>
            <a:off x="405503" y="211830"/>
            <a:ext cx="4733167" cy="1600200"/>
          </a:xfrm>
        </p:spPr>
        <p:txBody>
          <a:bodyPr>
            <a:normAutofit fontScale="90000"/>
          </a:bodyPr>
          <a:lstStyle/>
          <a:p>
            <a:r>
              <a:rPr lang="es-ES" dirty="0" smtClean="0">
                <a:solidFill>
                  <a:schemeClr val="accent5">
                    <a:lumMod val="60000"/>
                    <a:lumOff val="40000"/>
                  </a:schemeClr>
                </a:solidFill>
              </a:rPr>
              <a:t>TIPOS DE FORMACIONES </a:t>
            </a:r>
            <a:r>
              <a:rPr lang="es-ES" dirty="0" smtClean="0">
                <a:solidFill>
                  <a:schemeClr val="bg1"/>
                </a:solidFill>
              </a:rPr>
              <a:t>/</a:t>
            </a:r>
            <a:r>
              <a:rPr lang="es-ES" dirty="0" smtClean="0"/>
              <a:t/>
            </a:r>
            <a:br>
              <a:rPr lang="es-ES" dirty="0" smtClean="0"/>
            </a:br>
            <a:r>
              <a:rPr lang="es-ES" dirty="0" smtClean="0">
                <a:solidFill>
                  <a:srgbClr val="00B050"/>
                </a:solidFill>
              </a:rPr>
              <a:t>TYPES OF FORMATIONS</a:t>
            </a:r>
            <a:br>
              <a:rPr lang="es-ES" dirty="0" smtClean="0">
                <a:solidFill>
                  <a:srgbClr val="00B050"/>
                </a:solidFill>
              </a:rPr>
            </a:br>
            <a:endParaRPr lang="es-ES" dirty="0">
              <a:solidFill>
                <a:srgbClr val="00B050"/>
              </a:solidFill>
            </a:endParaRPr>
          </a:p>
        </p:txBody>
      </p:sp>
      <p:sp>
        <p:nvSpPr>
          <p:cNvPr id="3" name="2 Marcador de contenido"/>
          <p:cNvSpPr>
            <a:spLocks noGrp="1"/>
          </p:cNvSpPr>
          <p:nvPr>
            <p:ph idx="1"/>
          </p:nvPr>
        </p:nvSpPr>
        <p:spPr>
          <a:xfrm>
            <a:off x="4813744" y="144816"/>
            <a:ext cx="6172200" cy="2312453"/>
          </a:xfrm>
        </p:spPr>
        <p:txBody>
          <a:bodyPr>
            <a:normAutofit/>
          </a:bodyPr>
          <a:lstStyle/>
          <a:p>
            <a:r>
              <a:rPr lang="en-US" sz="2000" dirty="0">
                <a:solidFill>
                  <a:schemeClr val="accent2">
                    <a:lumMod val="75000"/>
                  </a:schemeClr>
                </a:solidFill>
              </a:rPr>
              <a:t>More rare is the formation of a boiler by a phreatic explosion produced when rising basaltic magma is in its way an aquifer originating a colossal explosion to turn water into steam under enormous pressure</a:t>
            </a:r>
            <a:r>
              <a:rPr lang="en-US" sz="2000" dirty="0" smtClean="0">
                <a:solidFill>
                  <a:schemeClr val="accent2">
                    <a:lumMod val="75000"/>
                  </a:schemeClr>
                </a:solidFill>
              </a:rPr>
              <a:t>.</a:t>
            </a:r>
          </a:p>
          <a:p>
            <a:r>
              <a:rPr lang="en-US" sz="2000" dirty="0">
                <a:solidFill>
                  <a:schemeClr val="accent2">
                    <a:lumMod val="75000"/>
                  </a:schemeClr>
                </a:solidFill>
              </a:rPr>
              <a:t>Another type of boiler is caused by effusion of lava in the crater to the outside. This latest boiler is that has served as a model for this type of volcanic structures.</a:t>
            </a:r>
            <a:endParaRPr lang="en-US" sz="2000" dirty="0" smtClean="0">
              <a:solidFill>
                <a:schemeClr val="accent2">
                  <a:lumMod val="75000"/>
                </a:schemeClr>
              </a:solidFill>
            </a:endParaRPr>
          </a:p>
          <a:p>
            <a:endParaRPr lang="es-ES" dirty="0"/>
          </a:p>
        </p:txBody>
      </p:sp>
      <p:sp>
        <p:nvSpPr>
          <p:cNvPr id="4" name="3 Marcador de texto"/>
          <p:cNvSpPr>
            <a:spLocks noGrp="1"/>
          </p:cNvSpPr>
          <p:nvPr>
            <p:ph type="body" sz="half" idx="2"/>
          </p:nvPr>
        </p:nvSpPr>
        <p:spPr>
          <a:xfrm>
            <a:off x="20339" y="1512823"/>
            <a:ext cx="4249512" cy="2769326"/>
          </a:xfrm>
        </p:spPr>
        <p:txBody>
          <a:bodyPr>
            <a:normAutofit/>
          </a:bodyPr>
          <a:lstStyle/>
          <a:p>
            <a:pPr marL="285750" indent="-285750">
              <a:buFont typeface="Arial" panose="020B0604020202020204" pitchFamily="34" charset="0"/>
              <a:buChar char="•"/>
            </a:pPr>
            <a:r>
              <a:rPr lang="es-ES" dirty="0" smtClean="0">
                <a:solidFill>
                  <a:srgbClr val="FFC000"/>
                </a:solidFill>
              </a:rPr>
              <a:t>Más </a:t>
            </a:r>
            <a:r>
              <a:rPr lang="es-ES" dirty="0">
                <a:solidFill>
                  <a:srgbClr val="FFC000"/>
                </a:solidFill>
              </a:rPr>
              <a:t>rara es la formación de una caldera por explosión freática, producida cuando el magma basáltico ascendente encuentra en su camino un acuífero originando una explosión colosal al convertir al agua en vapor sometido a una enorme presión. </a:t>
            </a:r>
            <a:endParaRPr lang="es-ES" dirty="0" smtClean="0">
              <a:solidFill>
                <a:srgbClr val="FFC000"/>
              </a:solidFill>
            </a:endParaRPr>
          </a:p>
          <a:p>
            <a:pPr marL="285750" indent="-285750">
              <a:buFont typeface="Arial" panose="020B0604020202020204" pitchFamily="34" charset="0"/>
              <a:buChar char="•"/>
            </a:pPr>
            <a:r>
              <a:rPr lang="es-ES" dirty="0" smtClean="0">
                <a:solidFill>
                  <a:srgbClr val="FFC000"/>
                </a:solidFill>
              </a:rPr>
              <a:t>Otro tipo de caldera es la producida por derrame de la lava en el cráter hacia el exterior. Esta última caldera es la que ha servido como modelo a este tipo de estructuras volcánicas.</a:t>
            </a:r>
          </a:p>
          <a:p>
            <a:pPr marL="285750" indent="-285750">
              <a:buFontTx/>
              <a:buChar char="-"/>
            </a:pPr>
            <a:endParaRPr lang="es-E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00" y="4969278"/>
            <a:ext cx="4812239" cy="1789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a:off x="1432258" y="5042823"/>
            <a:ext cx="2519493" cy="135222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9 Conector recto de flecha"/>
          <p:cNvCxnSpPr/>
          <p:nvPr/>
        </p:nvCxnSpPr>
        <p:spPr>
          <a:xfrm flipH="1">
            <a:off x="2770025" y="4740624"/>
            <a:ext cx="495098" cy="66952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descr="C:\Users\usuario\Desktop\volcano%20calder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337" y="2216929"/>
            <a:ext cx="3454897" cy="252369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a:stretch>
            <a:fillRect/>
          </a:stretch>
        </p:blipFill>
        <p:spPr>
          <a:xfrm>
            <a:off x="8671962" y="2180221"/>
            <a:ext cx="3439358" cy="2700896"/>
          </a:xfrm>
          <a:prstGeom prst="rect">
            <a:avLst/>
          </a:prstGeom>
        </p:spPr>
      </p:pic>
      <p:sp>
        <p:nvSpPr>
          <p:cNvPr id="9" name="CuadroTexto 8"/>
          <p:cNvSpPr txBox="1"/>
          <p:nvPr/>
        </p:nvSpPr>
        <p:spPr>
          <a:xfrm>
            <a:off x="2821684" y="4441047"/>
            <a:ext cx="1218733" cy="369332"/>
          </a:xfrm>
          <a:prstGeom prst="rect">
            <a:avLst/>
          </a:prstGeom>
          <a:noFill/>
        </p:spPr>
        <p:txBody>
          <a:bodyPr wrap="square" rtlCol="0">
            <a:spAutoFit/>
          </a:bodyPr>
          <a:lstStyle/>
          <a:p>
            <a:r>
              <a:rPr lang="es-ES" dirty="0" smtClean="0">
                <a:solidFill>
                  <a:schemeClr val="bg1"/>
                </a:solidFill>
              </a:rPr>
              <a:t>Caldera</a:t>
            </a:r>
            <a:endParaRPr lang="es-ES" dirty="0">
              <a:solidFill>
                <a:schemeClr val="bg1"/>
              </a:solidFill>
            </a:endParaRPr>
          </a:p>
        </p:txBody>
      </p:sp>
    </p:spTree>
    <p:extLst>
      <p:ext uri="{BB962C8B-B14F-4D97-AF65-F5344CB8AC3E}">
        <p14:creationId xmlns:p14="http://schemas.microsoft.com/office/powerpoint/2010/main" val="17319288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659130" y="3555306"/>
            <a:ext cx="5324202" cy="2908764"/>
          </a:xfrm>
          <a:prstGeom prst="rect">
            <a:avLst/>
          </a:prstGeom>
        </p:spPr>
      </p:pic>
      <p:sp>
        <p:nvSpPr>
          <p:cNvPr id="2" name="1 Título"/>
          <p:cNvSpPr>
            <a:spLocks noGrp="1"/>
          </p:cNvSpPr>
          <p:nvPr>
            <p:ph type="title"/>
          </p:nvPr>
        </p:nvSpPr>
        <p:spPr>
          <a:xfrm>
            <a:off x="377919" y="645419"/>
            <a:ext cx="4013777" cy="1788688"/>
          </a:xfrm>
        </p:spPr>
        <p:txBody>
          <a:bodyPr>
            <a:normAutofit fontScale="90000"/>
          </a:bodyPr>
          <a:lstStyle/>
          <a:p>
            <a:pPr algn="ctr"/>
            <a:r>
              <a:rPr lang="es-ES" sz="4400" dirty="0" smtClean="0">
                <a:solidFill>
                  <a:schemeClr val="accent2"/>
                </a:solidFill>
              </a:rPr>
              <a:t> </a:t>
            </a:r>
            <a:r>
              <a:rPr lang="es-ES" sz="4400" dirty="0" smtClean="0">
                <a:solidFill>
                  <a:schemeClr val="accent5">
                    <a:lumMod val="60000"/>
                    <a:lumOff val="40000"/>
                  </a:schemeClr>
                </a:solidFill>
              </a:rPr>
              <a:t>CALDERA DE SANTORINI </a:t>
            </a:r>
            <a:r>
              <a:rPr lang="es-ES" sz="4400" dirty="0" smtClean="0">
                <a:solidFill>
                  <a:schemeClr val="bg1"/>
                </a:solidFill>
              </a:rPr>
              <a:t>/</a:t>
            </a:r>
            <a:r>
              <a:rPr lang="es-ES" sz="4400" dirty="0" smtClean="0">
                <a:solidFill>
                  <a:schemeClr val="accent2"/>
                </a:solidFill>
              </a:rPr>
              <a:t> </a:t>
            </a:r>
            <a:r>
              <a:rPr lang="es-ES" sz="4400" dirty="0" smtClean="0">
                <a:solidFill>
                  <a:srgbClr val="00B050"/>
                </a:solidFill>
              </a:rPr>
              <a:t>SANTORINI’S CALDERA</a:t>
            </a:r>
            <a:endParaRPr lang="es-ES" sz="4400" dirty="0">
              <a:solidFill>
                <a:srgbClr val="00B050"/>
              </a:solidFill>
            </a:endParaRPr>
          </a:p>
        </p:txBody>
      </p:sp>
      <p:sp>
        <p:nvSpPr>
          <p:cNvPr id="3" name="2 Marcador de contenido"/>
          <p:cNvSpPr>
            <a:spLocks noGrp="1"/>
          </p:cNvSpPr>
          <p:nvPr>
            <p:ph idx="1"/>
          </p:nvPr>
        </p:nvSpPr>
        <p:spPr>
          <a:xfrm>
            <a:off x="98546" y="2535894"/>
            <a:ext cx="6560584" cy="4225514"/>
          </a:xfrm>
        </p:spPr>
        <p:txBody>
          <a:bodyPr>
            <a:normAutofit fontScale="77500" lnSpcReduction="20000"/>
          </a:bodyPr>
          <a:lstStyle/>
          <a:p>
            <a:r>
              <a:rPr lang="es-ES" sz="1600" dirty="0">
                <a:solidFill>
                  <a:srgbClr val="FFC000"/>
                </a:solidFill>
              </a:rPr>
              <a:t>La caldera mide unos 12 km x 7 km, con unos acantilados de 300 m de desnivel en tres de sus lados. Existen dos pequeñas islas volcánicas en el centro de la caldera llamadas Nea ("Nueva") </a:t>
            </a:r>
            <a:r>
              <a:rPr lang="es-ES" sz="1600" dirty="0" err="1">
                <a:solidFill>
                  <a:srgbClr val="FFC000"/>
                </a:solidFill>
              </a:rPr>
              <a:t>Kameni</a:t>
            </a:r>
            <a:r>
              <a:rPr lang="es-ES" sz="1600" dirty="0">
                <a:solidFill>
                  <a:srgbClr val="FFC000"/>
                </a:solidFill>
              </a:rPr>
              <a:t> y Palea ("Vieja") </a:t>
            </a:r>
            <a:r>
              <a:rPr lang="es-ES" sz="1600" dirty="0" err="1">
                <a:solidFill>
                  <a:srgbClr val="FFC000"/>
                </a:solidFill>
              </a:rPr>
              <a:t>Kameni</a:t>
            </a:r>
            <a:r>
              <a:rPr lang="es-ES" sz="1600" dirty="0">
                <a:solidFill>
                  <a:srgbClr val="FFC000"/>
                </a:solidFill>
              </a:rPr>
              <a:t>. </a:t>
            </a:r>
            <a:r>
              <a:rPr lang="es-ES" sz="1600" dirty="0" err="1">
                <a:solidFill>
                  <a:srgbClr val="FFC000"/>
                </a:solidFill>
              </a:rPr>
              <a:t>Santorini</a:t>
            </a:r>
            <a:r>
              <a:rPr lang="es-ES" sz="1600" dirty="0">
                <a:solidFill>
                  <a:srgbClr val="FFC000"/>
                </a:solidFill>
              </a:rPr>
              <a:t>, la isla principal, tiene un área de 75,8 km2, </a:t>
            </a:r>
            <a:r>
              <a:rPr lang="es-ES" sz="1600" dirty="0" err="1">
                <a:solidFill>
                  <a:srgbClr val="FFC000"/>
                </a:solidFill>
              </a:rPr>
              <a:t>Therasia</a:t>
            </a:r>
            <a:r>
              <a:rPr lang="es-ES" sz="1600" dirty="0">
                <a:solidFill>
                  <a:srgbClr val="FFC000"/>
                </a:solidFill>
              </a:rPr>
              <a:t> 9,3 km2, y las islas deshabitadas de Nea </a:t>
            </a:r>
            <a:r>
              <a:rPr lang="es-ES" sz="1600" dirty="0" err="1">
                <a:solidFill>
                  <a:srgbClr val="FFC000"/>
                </a:solidFill>
              </a:rPr>
              <a:t>Kameni</a:t>
            </a:r>
            <a:r>
              <a:rPr lang="es-ES" sz="1600" dirty="0">
                <a:solidFill>
                  <a:srgbClr val="FFC000"/>
                </a:solidFill>
              </a:rPr>
              <a:t> 3,4 km2, Palea </a:t>
            </a:r>
            <a:r>
              <a:rPr lang="es-ES" sz="1600" dirty="0" err="1">
                <a:solidFill>
                  <a:srgbClr val="FFC000"/>
                </a:solidFill>
              </a:rPr>
              <a:t>Kameni</a:t>
            </a:r>
            <a:r>
              <a:rPr lang="es-ES" sz="1600" dirty="0">
                <a:solidFill>
                  <a:srgbClr val="FFC000"/>
                </a:solidFill>
              </a:rPr>
              <a:t> 0,5 km2 y </a:t>
            </a:r>
            <a:r>
              <a:rPr lang="es-ES" sz="1600" dirty="0" err="1">
                <a:solidFill>
                  <a:srgbClr val="FFC000"/>
                </a:solidFill>
              </a:rPr>
              <a:t>Aspronisi</a:t>
            </a:r>
            <a:r>
              <a:rPr lang="es-ES" sz="1600" dirty="0">
                <a:solidFill>
                  <a:srgbClr val="FFC000"/>
                </a:solidFill>
              </a:rPr>
              <a:t> 0,1 km2.</a:t>
            </a:r>
          </a:p>
          <a:p>
            <a:r>
              <a:rPr lang="es-ES" sz="1600" dirty="0" smtClean="0">
                <a:solidFill>
                  <a:srgbClr val="FFC000"/>
                </a:solidFill>
              </a:rPr>
              <a:t>Incluye </a:t>
            </a:r>
            <a:r>
              <a:rPr lang="es-ES" sz="1600" dirty="0">
                <a:solidFill>
                  <a:srgbClr val="FFC000"/>
                </a:solidFill>
              </a:rPr>
              <a:t>a los volcanes </a:t>
            </a:r>
            <a:r>
              <a:rPr lang="es-ES" sz="1600" dirty="0" err="1">
                <a:solidFill>
                  <a:srgbClr val="FFC000"/>
                </a:solidFill>
              </a:rPr>
              <a:t>Methana</a:t>
            </a:r>
            <a:r>
              <a:rPr lang="es-ES" sz="1600" dirty="0">
                <a:solidFill>
                  <a:srgbClr val="FFC000"/>
                </a:solidFill>
              </a:rPr>
              <a:t>, Milos, </a:t>
            </a:r>
            <a:r>
              <a:rPr lang="es-ES" sz="1600" dirty="0" err="1">
                <a:solidFill>
                  <a:srgbClr val="FFC000"/>
                </a:solidFill>
              </a:rPr>
              <a:t>Santorini</a:t>
            </a:r>
            <a:r>
              <a:rPr lang="es-ES" sz="1600" dirty="0">
                <a:solidFill>
                  <a:srgbClr val="FFC000"/>
                </a:solidFill>
              </a:rPr>
              <a:t> y </a:t>
            </a:r>
            <a:r>
              <a:rPr lang="es-ES" sz="1600" dirty="0" err="1">
                <a:solidFill>
                  <a:srgbClr val="FFC000"/>
                </a:solidFill>
              </a:rPr>
              <a:t>Nisyros</a:t>
            </a:r>
            <a:r>
              <a:rPr lang="es-ES" sz="1600" dirty="0">
                <a:solidFill>
                  <a:srgbClr val="FFC000"/>
                </a:solidFill>
              </a:rPr>
              <a:t>. La caldera se forma por la subducción de la placa tectónica africana bajo la </a:t>
            </a:r>
            <a:r>
              <a:rPr lang="es-ES" sz="1600" dirty="0" err="1">
                <a:solidFill>
                  <a:srgbClr val="FFC000"/>
                </a:solidFill>
              </a:rPr>
              <a:t>subplaca</a:t>
            </a:r>
            <a:r>
              <a:rPr lang="es-ES" sz="1600" dirty="0">
                <a:solidFill>
                  <a:srgbClr val="FFC000"/>
                </a:solidFill>
              </a:rPr>
              <a:t> del Egeo que forma parte de la placa tectónica Euroasiática (5cm/ año).Esta subducción da como resultado sismos con focos a profundidades de 150–170 km.2</a:t>
            </a:r>
          </a:p>
          <a:p>
            <a:endParaRPr lang="en-US" sz="2100" dirty="0" smtClean="0">
              <a:solidFill>
                <a:schemeClr val="accent2">
                  <a:lumMod val="75000"/>
                </a:schemeClr>
              </a:solidFill>
            </a:endParaRPr>
          </a:p>
          <a:p>
            <a:r>
              <a:rPr lang="en-US" sz="2100" dirty="0" smtClean="0">
                <a:solidFill>
                  <a:schemeClr val="accent2">
                    <a:lumMod val="75000"/>
                  </a:schemeClr>
                </a:solidFill>
              </a:rPr>
              <a:t>The </a:t>
            </a:r>
            <a:r>
              <a:rPr lang="en-US" sz="2100" dirty="0">
                <a:solidFill>
                  <a:schemeClr val="accent2">
                    <a:lumMod val="75000"/>
                  </a:schemeClr>
                </a:solidFill>
              </a:rPr>
              <a:t>caldera measures approximately 12 km x 7 km, with cliffs of 300 m of altitude on three of its sides. There are two small volcanic islands in the center of the so-called boiler </a:t>
            </a:r>
            <a:r>
              <a:rPr lang="en-US" sz="2100" dirty="0" err="1">
                <a:solidFill>
                  <a:schemeClr val="accent2">
                    <a:lumMod val="75000"/>
                  </a:schemeClr>
                </a:solidFill>
              </a:rPr>
              <a:t>Nea</a:t>
            </a:r>
            <a:r>
              <a:rPr lang="en-US" sz="2100" dirty="0">
                <a:solidFill>
                  <a:schemeClr val="accent2">
                    <a:lumMod val="75000"/>
                  </a:schemeClr>
                </a:solidFill>
              </a:rPr>
              <a:t> </a:t>
            </a:r>
            <a:r>
              <a:rPr lang="en-US" sz="2100" dirty="0" err="1">
                <a:solidFill>
                  <a:schemeClr val="accent2">
                    <a:lumMod val="75000"/>
                  </a:schemeClr>
                </a:solidFill>
              </a:rPr>
              <a:t>Kameni</a:t>
            </a:r>
            <a:r>
              <a:rPr lang="en-US" sz="2100" dirty="0">
                <a:solidFill>
                  <a:schemeClr val="accent2">
                    <a:lumMod val="75000"/>
                  </a:schemeClr>
                </a:solidFill>
              </a:rPr>
              <a:t> ("new") and </a:t>
            </a:r>
            <a:r>
              <a:rPr lang="en-US" sz="2100" dirty="0" err="1">
                <a:solidFill>
                  <a:schemeClr val="accent2">
                    <a:lumMod val="75000"/>
                  </a:schemeClr>
                </a:solidFill>
              </a:rPr>
              <a:t>Palea</a:t>
            </a:r>
            <a:r>
              <a:rPr lang="en-US" sz="2100" dirty="0">
                <a:solidFill>
                  <a:schemeClr val="accent2">
                    <a:lumMod val="75000"/>
                  </a:schemeClr>
                </a:solidFill>
              </a:rPr>
              <a:t> </a:t>
            </a:r>
            <a:r>
              <a:rPr lang="en-US" sz="2100" dirty="0" err="1">
                <a:solidFill>
                  <a:schemeClr val="accent2">
                    <a:lumMod val="75000"/>
                  </a:schemeClr>
                </a:solidFill>
              </a:rPr>
              <a:t>Kameni</a:t>
            </a:r>
            <a:r>
              <a:rPr lang="en-US" sz="2100" dirty="0">
                <a:solidFill>
                  <a:schemeClr val="accent2">
                    <a:lumMod val="75000"/>
                  </a:schemeClr>
                </a:solidFill>
              </a:rPr>
              <a:t> ("old"). </a:t>
            </a:r>
            <a:r>
              <a:rPr lang="en-US" sz="2100" dirty="0" err="1">
                <a:solidFill>
                  <a:schemeClr val="accent2">
                    <a:lumMod val="75000"/>
                  </a:schemeClr>
                </a:solidFill>
              </a:rPr>
              <a:t>Santorini</a:t>
            </a:r>
            <a:r>
              <a:rPr lang="en-US" sz="2100" dirty="0">
                <a:solidFill>
                  <a:schemeClr val="accent2">
                    <a:lumMod val="75000"/>
                  </a:schemeClr>
                </a:solidFill>
              </a:rPr>
              <a:t>, the main island, has an area of 75.8 km2, </a:t>
            </a:r>
            <a:r>
              <a:rPr lang="en-US" sz="2100" dirty="0" err="1">
                <a:solidFill>
                  <a:schemeClr val="accent2">
                    <a:lumMod val="75000"/>
                  </a:schemeClr>
                </a:solidFill>
              </a:rPr>
              <a:t>Therasia</a:t>
            </a:r>
            <a:r>
              <a:rPr lang="en-US" sz="2100" dirty="0">
                <a:solidFill>
                  <a:schemeClr val="accent2">
                    <a:lumMod val="75000"/>
                  </a:schemeClr>
                </a:solidFill>
              </a:rPr>
              <a:t> 9.3 km2, and the uninhabited islands of </a:t>
            </a:r>
            <a:r>
              <a:rPr lang="en-US" sz="2100" dirty="0" err="1">
                <a:solidFill>
                  <a:schemeClr val="accent2">
                    <a:lumMod val="75000"/>
                  </a:schemeClr>
                </a:solidFill>
              </a:rPr>
              <a:t>Nea</a:t>
            </a:r>
            <a:r>
              <a:rPr lang="en-US" sz="2100" dirty="0">
                <a:solidFill>
                  <a:schemeClr val="accent2">
                    <a:lumMod val="75000"/>
                  </a:schemeClr>
                </a:solidFill>
              </a:rPr>
              <a:t> </a:t>
            </a:r>
            <a:r>
              <a:rPr lang="en-US" sz="2100" dirty="0" err="1">
                <a:solidFill>
                  <a:schemeClr val="accent2">
                    <a:lumMod val="75000"/>
                  </a:schemeClr>
                </a:solidFill>
              </a:rPr>
              <a:t>Kameni</a:t>
            </a:r>
            <a:r>
              <a:rPr lang="en-US" sz="2100" dirty="0">
                <a:solidFill>
                  <a:schemeClr val="accent2">
                    <a:lumMod val="75000"/>
                  </a:schemeClr>
                </a:solidFill>
              </a:rPr>
              <a:t> 3.4 km2, </a:t>
            </a:r>
            <a:r>
              <a:rPr lang="en-US" sz="2100" dirty="0" err="1">
                <a:solidFill>
                  <a:schemeClr val="accent2">
                    <a:lumMod val="75000"/>
                  </a:schemeClr>
                </a:solidFill>
              </a:rPr>
              <a:t>Palea</a:t>
            </a:r>
            <a:r>
              <a:rPr lang="en-US" sz="2100" dirty="0">
                <a:solidFill>
                  <a:schemeClr val="accent2">
                    <a:lumMod val="75000"/>
                  </a:schemeClr>
                </a:solidFill>
              </a:rPr>
              <a:t> </a:t>
            </a:r>
            <a:r>
              <a:rPr lang="en-US" sz="2100" dirty="0" err="1">
                <a:solidFill>
                  <a:schemeClr val="accent2">
                    <a:lumMod val="75000"/>
                  </a:schemeClr>
                </a:solidFill>
              </a:rPr>
              <a:t>Kameni</a:t>
            </a:r>
            <a:r>
              <a:rPr lang="en-US" sz="2100" dirty="0">
                <a:solidFill>
                  <a:schemeClr val="accent2">
                    <a:lumMod val="75000"/>
                  </a:schemeClr>
                </a:solidFill>
              </a:rPr>
              <a:t> 0.5 km2 and </a:t>
            </a:r>
            <a:r>
              <a:rPr lang="en-US" sz="2100" dirty="0" err="1">
                <a:solidFill>
                  <a:schemeClr val="accent2">
                    <a:lumMod val="75000"/>
                  </a:schemeClr>
                </a:solidFill>
              </a:rPr>
              <a:t>Aspronisi</a:t>
            </a:r>
            <a:r>
              <a:rPr lang="en-US" sz="2100" dirty="0">
                <a:solidFill>
                  <a:schemeClr val="accent2">
                    <a:lumMod val="75000"/>
                  </a:schemeClr>
                </a:solidFill>
              </a:rPr>
              <a:t> 0.1 km2.  </a:t>
            </a:r>
            <a:endParaRPr lang="en-US" sz="2100" dirty="0" smtClean="0">
              <a:solidFill>
                <a:schemeClr val="accent2">
                  <a:lumMod val="75000"/>
                </a:schemeClr>
              </a:solidFill>
            </a:endParaRPr>
          </a:p>
          <a:p>
            <a:r>
              <a:rPr lang="en-US" sz="2100" dirty="0" smtClean="0">
                <a:solidFill>
                  <a:schemeClr val="accent2">
                    <a:lumMod val="75000"/>
                  </a:schemeClr>
                </a:solidFill>
              </a:rPr>
              <a:t>This </a:t>
            </a:r>
            <a:r>
              <a:rPr lang="en-US" sz="2100" dirty="0">
                <a:solidFill>
                  <a:schemeClr val="accent2">
                    <a:lumMod val="75000"/>
                  </a:schemeClr>
                </a:solidFill>
              </a:rPr>
              <a:t>includes the volcanoes of </a:t>
            </a:r>
            <a:r>
              <a:rPr lang="en-US" sz="2100" dirty="0" err="1">
                <a:solidFill>
                  <a:schemeClr val="accent2">
                    <a:lumMod val="75000"/>
                  </a:schemeClr>
                </a:solidFill>
              </a:rPr>
              <a:t>Methana</a:t>
            </a:r>
            <a:r>
              <a:rPr lang="en-US" sz="2100" dirty="0">
                <a:solidFill>
                  <a:schemeClr val="accent2">
                    <a:lumMod val="75000"/>
                  </a:schemeClr>
                </a:solidFill>
              </a:rPr>
              <a:t>, Milos, </a:t>
            </a:r>
            <a:r>
              <a:rPr lang="en-US" sz="2100" dirty="0" err="1">
                <a:solidFill>
                  <a:schemeClr val="accent2">
                    <a:lumMod val="75000"/>
                  </a:schemeClr>
                </a:solidFill>
              </a:rPr>
              <a:t>Santorini</a:t>
            </a:r>
            <a:r>
              <a:rPr lang="en-US" sz="2100" dirty="0">
                <a:solidFill>
                  <a:schemeClr val="accent2">
                    <a:lumMod val="75000"/>
                  </a:schemeClr>
                </a:solidFill>
              </a:rPr>
              <a:t> and </a:t>
            </a:r>
            <a:r>
              <a:rPr lang="en-US" sz="2100" dirty="0" err="1">
                <a:solidFill>
                  <a:schemeClr val="accent2">
                    <a:lumMod val="75000"/>
                  </a:schemeClr>
                </a:solidFill>
              </a:rPr>
              <a:t>Nisyros</a:t>
            </a:r>
            <a:r>
              <a:rPr lang="en-US" sz="2100" dirty="0">
                <a:solidFill>
                  <a:schemeClr val="accent2">
                    <a:lumMod val="75000"/>
                  </a:schemeClr>
                </a:solidFill>
              </a:rPr>
              <a:t>. The caldera formed by the </a:t>
            </a:r>
            <a:r>
              <a:rPr lang="en-US" sz="2100" dirty="0" err="1">
                <a:solidFill>
                  <a:schemeClr val="accent2">
                    <a:lumMod val="75000"/>
                  </a:schemeClr>
                </a:solidFill>
              </a:rPr>
              <a:t>subduction</a:t>
            </a:r>
            <a:r>
              <a:rPr lang="en-US" sz="2100" dirty="0">
                <a:solidFill>
                  <a:schemeClr val="accent2">
                    <a:lumMod val="75000"/>
                  </a:schemeClr>
                </a:solidFill>
              </a:rPr>
              <a:t> of the African tectonic plate under the </a:t>
            </a:r>
            <a:r>
              <a:rPr lang="en-US" sz="2100" dirty="0" err="1">
                <a:solidFill>
                  <a:schemeClr val="accent2">
                    <a:lumMod val="75000"/>
                  </a:schemeClr>
                </a:solidFill>
              </a:rPr>
              <a:t>subplaca</a:t>
            </a:r>
            <a:r>
              <a:rPr lang="en-US" sz="2100" dirty="0">
                <a:solidFill>
                  <a:schemeClr val="accent2">
                    <a:lumMod val="75000"/>
                  </a:schemeClr>
                </a:solidFill>
              </a:rPr>
              <a:t> of the Aegean which is part of the Eurasian tectonic plate (5cm / year). This </a:t>
            </a:r>
            <a:r>
              <a:rPr lang="en-US" sz="2100" dirty="0" err="1">
                <a:solidFill>
                  <a:schemeClr val="accent2">
                    <a:lumMod val="75000"/>
                  </a:schemeClr>
                </a:solidFill>
              </a:rPr>
              <a:t>subduction</a:t>
            </a:r>
            <a:r>
              <a:rPr lang="en-US" sz="2100" dirty="0">
                <a:solidFill>
                  <a:schemeClr val="accent2">
                    <a:lumMod val="75000"/>
                  </a:schemeClr>
                </a:solidFill>
              </a:rPr>
              <a:t> resulting in earthquakes with bulbs at depths of 150-170 km.2</a:t>
            </a:r>
            <a:endParaRPr lang="es-ES" sz="2100" dirty="0">
              <a:solidFill>
                <a:schemeClr val="accent2">
                  <a:lumMod val="75000"/>
                </a:schemeClr>
              </a:solidFill>
            </a:endParaRPr>
          </a:p>
        </p:txBody>
      </p:sp>
      <p:sp>
        <p:nvSpPr>
          <p:cNvPr id="4" name="3 Marcador de texto"/>
          <p:cNvSpPr>
            <a:spLocks noGrp="1"/>
          </p:cNvSpPr>
          <p:nvPr>
            <p:ph type="body" sz="half" idx="2"/>
          </p:nvPr>
        </p:nvSpPr>
        <p:spPr>
          <a:xfrm>
            <a:off x="4193285" y="425740"/>
            <a:ext cx="4501073" cy="2110154"/>
          </a:xfrm>
        </p:spPr>
        <p:txBody>
          <a:bodyPr>
            <a:normAutofit/>
          </a:bodyPr>
          <a:lstStyle/>
          <a:p>
            <a:pPr marL="285750" indent="-285750">
              <a:buFont typeface="Arial" panose="020B0604020202020204" pitchFamily="34" charset="0"/>
              <a:buChar char="•"/>
            </a:pPr>
            <a:r>
              <a:rPr lang="es-ES" sz="1500" dirty="0" smtClean="0">
                <a:solidFill>
                  <a:srgbClr val="FFC000"/>
                </a:solidFill>
              </a:rPr>
              <a:t>La caldera </a:t>
            </a:r>
            <a:r>
              <a:rPr lang="es-ES" sz="1500" dirty="0" err="1" smtClean="0">
                <a:solidFill>
                  <a:srgbClr val="FFC000"/>
                </a:solidFill>
              </a:rPr>
              <a:t>Santorini</a:t>
            </a:r>
            <a:r>
              <a:rPr lang="es-ES" sz="1500" dirty="0" smtClean="0">
                <a:solidFill>
                  <a:srgbClr val="FFC000"/>
                </a:solidFill>
              </a:rPr>
              <a:t> es una gran caldera gran parte de la cual se encuentra sumergida, que se encuentra en la zona sur del mar Egeo, a 120 kilómetros de Creta en Grecia. </a:t>
            </a:r>
          </a:p>
          <a:p>
            <a:pPr marL="285750" indent="-285750">
              <a:buFont typeface="Arial" panose="020B0604020202020204" pitchFamily="34" charset="0"/>
              <a:buChar char="•"/>
            </a:pPr>
            <a:r>
              <a:rPr lang="en-US" sz="1800" dirty="0">
                <a:solidFill>
                  <a:schemeClr val="accent2">
                    <a:lumMod val="75000"/>
                  </a:schemeClr>
                </a:solidFill>
              </a:rPr>
              <a:t>The </a:t>
            </a:r>
            <a:r>
              <a:rPr lang="en-US" sz="1800" dirty="0" err="1">
                <a:solidFill>
                  <a:schemeClr val="accent2">
                    <a:lumMod val="75000"/>
                  </a:schemeClr>
                </a:solidFill>
              </a:rPr>
              <a:t>Santorini</a:t>
            </a:r>
            <a:r>
              <a:rPr lang="en-US" sz="1800" dirty="0">
                <a:solidFill>
                  <a:schemeClr val="accent2">
                    <a:lumMod val="75000"/>
                  </a:schemeClr>
                </a:solidFill>
              </a:rPr>
              <a:t> caldera is a large wide caldera part which is located underground, which is in the southern part of the Aegean Sea, 120 km from Crete in Greece.</a:t>
            </a:r>
            <a:endParaRPr lang="es-ES" sz="1800" dirty="0" smtClean="0">
              <a:solidFill>
                <a:schemeClr val="accent2">
                  <a:lumMod val="75000"/>
                </a:schemeClr>
              </a:solidFill>
            </a:endParaRPr>
          </a:p>
        </p:txBody>
      </p:sp>
      <p:pic>
        <p:nvPicPr>
          <p:cNvPr id="6146" name="Picture 2" descr="C:\Users\usuario\Desktop\santorini-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644" y="249894"/>
            <a:ext cx="3215307" cy="312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811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8667" y="292897"/>
            <a:ext cx="5102217" cy="3401478"/>
          </a:xfrm>
          <a:prstGeom prst="rect">
            <a:avLst/>
          </a:prstGeom>
        </p:spPr>
      </p:pic>
      <p:pic>
        <p:nvPicPr>
          <p:cNvPr id="5" name="Imagen 4"/>
          <p:cNvPicPr>
            <a:picLocks noChangeAspect="1"/>
          </p:cNvPicPr>
          <p:nvPr/>
        </p:nvPicPr>
        <p:blipFill>
          <a:blip r:embed="rId3"/>
          <a:stretch>
            <a:fillRect/>
          </a:stretch>
        </p:blipFill>
        <p:spPr>
          <a:xfrm>
            <a:off x="5588404" y="318384"/>
            <a:ext cx="5063987" cy="337599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465" y="2876638"/>
            <a:ext cx="4774306" cy="3182871"/>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18" y="3284112"/>
            <a:ext cx="4375598" cy="2917065"/>
          </a:xfrm>
          <a:prstGeom prst="rect">
            <a:avLst/>
          </a:prstGeom>
        </p:spPr>
      </p:pic>
      <p:pic>
        <p:nvPicPr>
          <p:cNvPr id="8" name="Imagen 7"/>
          <p:cNvPicPr>
            <a:picLocks noChangeAspect="1"/>
          </p:cNvPicPr>
          <p:nvPr/>
        </p:nvPicPr>
        <p:blipFill>
          <a:blip r:embed="rId6"/>
          <a:stretch>
            <a:fillRect/>
          </a:stretch>
        </p:blipFill>
        <p:spPr>
          <a:xfrm>
            <a:off x="4603661" y="252399"/>
            <a:ext cx="5051738" cy="3367825"/>
          </a:xfrm>
          <a:prstGeom prst="rect">
            <a:avLst/>
          </a:prstGeom>
        </p:spPr>
      </p:pic>
    </p:spTree>
    <p:extLst>
      <p:ext uri="{BB962C8B-B14F-4D97-AF65-F5344CB8AC3E}">
        <p14:creationId xmlns:p14="http://schemas.microsoft.com/office/powerpoint/2010/main" val="4583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es-ES" dirty="0" smtClean="0">
                <a:solidFill>
                  <a:schemeClr val="accent5">
                    <a:lumMod val="60000"/>
                    <a:lumOff val="40000"/>
                  </a:schemeClr>
                </a:solidFill>
              </a:rPr>
              <a:t>PLAYAS DE SANTORINI </a:t>
            </a:r>
            <a:r>
              <a:rPr lang="es-ES" dirty="0" smtClean="0">
                <a:solidFill>
                  <a:schemeClr val="bg1"/>
                </a:solidFill>
              </a:rPr>
              <a:t>/ </a:t>
            </a:r>
            <a:r>
              <a:rPr lang="es-ES" dirty="0" smtClean="0">
                <a:solidFill>
                  <a:srgbClr val="00B050"/>
                </a:solidFill>
              </a:rPr>
              <a:t>BSANTORINI’S BEACHES.</a:t>
            </a:r>
            <a:endParaRPr lang="es-ES" dirty="0">
              <a:solidFill>
                <a:srgbClr val="00B050"/>
              </a:solidFill>
            </a:endParaRPr>
          </a:p>
        </p:txBody>
      </p:sp>
      <p:pic>
        <p:nvPicPr>
          <p:cNvPr id="8" name="Imagen 7"/>
          <p:cNvPicPr>
            <a:picLocks noChangeAspect="1"/>
          </p:cNvPicPr>
          <p:nvPr/>
        </p:nvPicPr>
        <p:blipFill>
          <a:blip r:embed="rId2"/>
          <a:stretch>
            <a:fillRect/>
          </a:stretch>
        </p:blipFill>
        <p:spPr>
          <a:xfrm>
            <a:off x="9197046" y="168177"/>
            <a:ext cx="2857500" cy="3810000"/>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02" y="3978177"/>
            <a:ext cx="4379159" cy="2693963"/>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013" y="2750564"/>
            <a:ext cx="4490781" cy="2993854"/>
          </a:xfrm>
          <a:prstGeom prst="rect">
            <a:avLst/>
          </a:prstGeom>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t="14141"/>
          <a:stretch/>
        </p:blipFill>
        <p:spPr>
          <a:xfrm>
            <a:off x="504521" y="1690688"/>
            <a:ext cx="3703320" cy="2119753"/>
          </a:xfrm>
          <a:prstGeom prst="rect">
            <a:avLst/>
          </a:prstGeom>
        </p:spPr>
      </p:pic>
    </p:spTree>
    <p:extLst>
      <p:ext uri="{BB962C8B-B14F-4D97-AF65-F5344CB8AC3E}">
        <p14:creationId xmlns:p14="http://schemas.microsoft.com/office/powerpoint/2010/main" val="2470619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5600" cy="5824660"/>
          </a:xfrm>
        </p:spPr>
        <p:txBody>
          <a:bodyPr>
            <a:normAutofit/>
          </a:bodyPr>
          <a:lstStyle/>
          <a:p>
            <a:pPr algn="ctr"/>
            <a:r>
              <a:rPr lang="es-ES" sz="4000" dirty="0"/>
              <a:t> </a:t>
            </a:r>
            <a:r>
              <a:rPr lang="es-ES" sz="4000" dirty="0">
                <a:solidFill>
                  <a:schemeClr val="accent3">
                    <a:lumMod val="75000"/>
                  </a:schemeClr>
                </a:solidFill>
              </a:rPr>
              <a:t>4. Erupción minoica de </a:t>
            </a:r>
            <a:r>
              <a:rPr lang="es-ES" sz="4000" dirty="0" err="1">
                <a:solidFill>
                  <a:schemeClr val="accent3">
                    <a:lumMod val="75000"/>
                  </a:schemeClr>
                </a:solidFill>
              </a:rPr>
              <a:t>Santorini</a:t>
            </a:r>
            <a:r>
              <a:rPr lang="es-ES" sz="4000" dirty="0">
                <a:solidFill>
                  <a:schemeClr val="accent3">
                    <a:lumMod val="75000"/>
                  </a:schemeClr>
                </a:solidFill>
              </a:rPr>
              <a:t> que enterró la ciudad griega de </a:t>
            </a:r>
            <a:r>
              <a:rPr lang="es-ES" sz="4000" dirty="0" err="1">
                <a:solidFill>
                  <a:schemeClr val="accent3">
                    <a:lumMod val="75000"/>
                  </a:schemeClr>
                </a:solidFill>
              </a:rPr>
              <a:t>Akrotiri</a:t>
            </a:r>
            <a:r>
              <a:rPr lang="es-ES" sz="4000" dirty="0">
                <a:solidFill>
                  <a:schemeClr val="accent3">
                    <a:lumMod val="75000"/>
                  </a:schemeClr>
                </a:solidFill>
              </a:rPr>
              <a:t> o </a:t>
            </a:r>
            <a:r>
              <a:rPr lang="es-ES" sz="4000" dirty="0" err="1">
                <a:solidFill>
                  <a:schemeClr val="accent3">
                    <a:lumMod val="75000"/>
                  </a:schemeClr>
                </a:solidFill>
              </a:rPr>
              <a:t>Thera</a:t>
            </a:r>
            <a:r>
              <a:rPr lang="es-ES" sz="4000" dirty="0">
                <a:solidFill>
                  <a:schemeClr val="accent3">
                    <a:lumMod val="75000"/>
                  </a:schemeClr>
                </a:solidFill>
              </a:rPr>
              <a:t> (“Pompeya micénica”).</a:t>
            </a:r>
            <a:br>
              <a:rPr lang="es-ES" sz="4000" dirty="0">
                <a:solidFill>
                  <a:schemeClr val="accent3">
                    <a:lumMod val="75000"/>
                  </a:schemeClr>
                </a:solidFill>
              </a:rPr>
            </a:br>
            <a:r>
              <a:rPr lang="es-ES" sz="4000" dirty="0"/>
              <a:t>    </a:t>
            </a:r>
            <a:r>
              <a:rPr lang="es-ES" sz="4000" dirty="0" err="1"/>
              <a:t>Eruption</a:t>
            </a:r>
            <a:r>
              <a:rPr lang="es-ES" sz="4000" dirty="0"/>
              <a:t> minoica of </a:t>
            </a:r>
            <a:r>
              <a:rPr lang="es-ES" sz="4000" dirty="0" err="1"/>
              <a:t>Santorini</a:t>
            </a:r>
            <a:r>
              <a:rPr lang="es-ES" sz="4000" dirty="0"/>
              <a:t> </a:t>
            </a:r>
            <a:r>
              <a:rPr lang="es-ES" sz="4000" dirty="0" err="1"/>
              <a:t>that</a:t>
            </a:r>
            <a:r>
              <a:rPr lang="es-ES" sz="4000" dirty="0"/>
              <a:t> </a:t>
            </a:r>
            <a:r>
              <a:rPr lang="es-ES" sz="4000" dirty="0" err="1"/>
              <a:t>buried</a:t>
            </a:r>
            <a:r>
              <a:rPr lang="es-ES" sz="4000" dirty="0"/>
              <a:t> </a:t>
            </a:r>
            <a:r>
              <a:rPr lang="es-ES" sz="4000" dirty="0" err="1"/>
              <a:t>the</a:t>
            </a:r>
            <a:r>
              <a:rPr lang="es-ES" sz="4000" dirty="0"/>
              <a:t> </a:t>
            </a:r>
            <a:r>
              <a:rPr lang="es-ES" sz="4000" dirty="0" err="1"/>
              <a:t>Greek</a:t>
            </a:r>
            <a:r>
              <a:rPr lang="es-ES" sz="4000" dirty="0"/>
              <a:t> </a:t>
            </a:r>
            <a:r>
              <a:rPr lang="es-ES" sz="4000" dirty="0" err="1"/>
              <a:t>city</a:t>
            </a:r>
            <a:r>
              <a:rPr lang="es-ES" sz="4000" dirty="0"/>
              <a:t> of </a:t>
            </a:r>
            <a:r>
              <a:rPr lang="es-ES" sz="4000" dirty="0" err="1"/>
              <a:t>Akrotiri</a:t>
            </a:r>
            <a:r>
              <a:rPr lang="es-ES" sz="4000" dirty="0"/>
              <a:t> </a:t>
            </a:r>
            <a:r>
              <a:rPr lang="es-ES" sz="4000" dirty="0" err="1"/>
              <a:t>or</a:t>
            </a:r>
            <a:r>
              <a:rPr lang="es-ES" sz="4000" dirty="0"/>
              <a:t> </a:t>
            </a:r>
            <a:r>
              <a:rPr lang="es-ES" sz="4000" dirty="0" err="1"/>
              <a:t>Thera</a:t>
            </a:r>
            <a:r>
              <a:rPr lang="es-ES" sz="4000" dirty="0"/>
              <a:t> (" </a:t>
            </a:r>
            <a:r>
              <a:rPr lang="es-ES" sz="4000" dirty="0" err="1"/>
              <a:t>Mycenaean</a:t>
            </a:r>
            <a:r>
              <a:rPr lang="es-ES" sz="4000" dirty="0"/>
              <a:t> </a:t>
            </a:r>
            <a:r>
              <a:rPr lang="es-ES" sz="4000" dirty="0" err="1"/>
              <a:t>Pompeii</a:t>
            </a:r>
            <a:r>
              <a:rPr lang="es-ES" sz="4000" dirty="0"/>
              <a:t> ").</a:t>
            </a:r>
          </a:p>
        </p:txBody>
      </p:sp>
    </p:spTree>
    <p:extLst>
      <p:ext uri="{BB962C8B-B14F-4D97-AF65-F5344CB8AC3E}">
        <p14:creationId xmlns:p14="http://schemas.microsoft.com/office/powerpoint/2010/main" val="305891738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49924" y="107218"/>
            <a:ext cx="10515600" cy="1325563"/>
          </a:xfrm>
        </p:spPr>
        <p:txBody>
          <a:bodyPr>
            <a:noAutofit/>
          </a:bodyPr>
          <a:lstStyle/>
          <a:p>
            <a:pPr algn="ctr"/>
            <a:r>
              <a:rPr lang="es-ES" sz="3600" dirty="0">
                <a:solidFill>
                  <a:schemeClr val="accent5">
                    <a:lumMod val="60000"/>
                    <a:lumOff val="40000"/>
                  </a:schemeClr>
                </a:solidFill>
              </a:rPr>
              <a:t>ERUPTION THAT BURIED </a:t>
            </a:r>
            <a:r>
              <a:rPr lang="es-ES" sz="3600" dirty="0" smtClean="0">
                <a:solidFill>
                  <a:schemeClr val="accent5">
                    <a:lumMod val="60000"/>
                    <a:lumOff val="40000"/>
                  </a:schemeClr>
                </a:solidFill>
              </a:rPr>
              <a:t>AKROTIRI </a:t>
            </a:r>
            <a:r>
              <a:rPr lang="es-ES" sz="3600" dirty="0" smtClean="0">
                <a:solidFill>
                  <a:schemeClr val="bg1"/>
                </a:solidFill>
              </a:rPr>
              <a:t>/</a:t>
            </a:r>
            <a:r>
              <a:rPr lang="es-ES" sz="3600" dirty="0">
                <a:solidFill>
                  <a:schemeClr val="accent2"/>
                </a:solidFill>
              </a:rPr>
              <a:t/>
            </a:r>
            <a:br>
              <a:rPr lang="es-ES" sz="3600" dirty="0">
                <a:solidFill>
                  <a:schemeClr val="accent2"/>
                </a:solidFill>
              </a:rPr>
            </a:br>
            <a:r>
              <a:rPr lang="es-ES" sz="3600" dirty="0" smtClean="0">
                <a:solidFill>
                  <a:srgbClr val="00B050"/>
                </a:solidFill>
              </a:rPr>
              <a:t>ERUPCIÓN QUE ENTERRÓ A AKROTIRI</a:t>
            </a:r>
            <a:endParaRPr lang="es-ES" sz="3600" dirty="0">
              <a:solidFill>
                <a:srgbClr val="00B050"/>
              </a:solidFill>
            </a:endParaRPr>
          </a:p>
        </p:txBody>
      </p:sp>
      <p:sp>
        <p:nvSpPr>
          <p:cNvPr id="3" name="2 Marcador de contenido"/>
          <p:cNvSpPr>
            <a:spLocks noGrp="1"/>
          </p:cNvSpPr>
          <p:nvPr>
            <p:ph sz="half" idx="1"/>
          </p:nvPr>
        </p:nvSpPr>
        <p:spPr>
          <a:xfrm>
            <a:off x="1131723" y="1462207"/>
            <a:ext cx="5025216" cy="5395793"/>
          </a:xfrm>
        </p:spPr>
        <p:txBody>
          <a:bodyPr>
            <a:normAutofit fontScale="85000" lnSpcReduction="20000"/>
          </a:bodyPr>
          <a:lstStyle/>
          <a:p>
            <a:pPr marL="0" indent="0">
              <a:buNone/>
            </a:pPr>
            <a:r>
              <a:rPr lang="es-ES" sz="2000" dirty="0"/>
              <a:t>El Yacimiento de </a:t>
            </a:r>
            <a:r>
              <a:rPr lang="es-ES" sz="2000" dirty="0" err="1"/>
              <a:t>Akrotiri</a:t>
            </a:r>
            <a:r>
              <a:rPr lang="es-ES" sz="2000" dirty="0"/>
              <a:t>, situado en la zona sur de la isla, es uno de los yacimientos arqueológicos con restos prehistóricos más importantes del Mediterráneo. Se trata de una ciudad antigua subterránea que quedó enterrada tras la erupción del volcán de </a:t>
            </a:r>
            <a:r>
              <a:rPr lang="es-ES" sz="2000" dirty="0" err="1"/>
              <a:t>Santorini</a:t>
            </a:r>
            <a:r>
              <a:rPr lang="es-ES" sz="2000" dirty="0"/>
              <a:t>. El yacimiento fue descubierto en 1866, y en él destacan los santuarios y los frescos. Esto últimos se encuentran en el Museo Arqueológico Nacional de </a:t>
            </a:r>
            <a:r>
              <a:rPr lang="es-ES" sz="2000" dirty="0" smtClean="0"/>
              <a:t>Atenas.</a:t>
            </a:r>
          </a:p>
          <a:p>
            <a:pPr marL="0" indent="0">
              <a:buNone/>
            </a:pPr>
            <a:r>
              <a:rPr lang="es-ES" dirty="0" smtClean="0">
                <a:solidFill>
                  <a:srgbClr val="FFFF00"/>
                </a:solidFill>
              </a:rPr>
              <a:t> </a:t>
            </a:r>
            <a:r>
              <a:rPr lang="en-US" dirty="0">
                <a:solidFill>
                  <a:srgbClr val="FFFF00"/>
                </a:solidFill>
              </a:rPr>
              <a:t>The </a:t>
            </a:r>
            <a:r>
              <a:rPr lang="en-US" dirty="0" err="1">
                <a:solidFill>
                  <a:srgbClr val="FFFF00"/>
                </a:solidFill>
              </a:rPr>
              <a:t>Akrotiri</a:t>
            </a:r>
            <a:r>
              <a:rPr lang="en-US" dirty="0">
                <a:solidFill>
                  <a:srgbClr val="FFFF00"/>
                </a:solidFill>
              </a:rPr>
              <a:t> site, located in the southern part of the island, is one of the archaeological sites with most important prehistoric remains of the Mediterranean. It's an ancient underground city that was buried after the eruption of the volcano of </a:t>
            </a:r>
            <a:r>
              <a:rPr lang="en-US" dirty="0" err="1">
                <a:solidFill>
                  <a:srgbClr val="FFFF00"/>
                </a:solidFill>
              </a:rPr>
              <a:t>Santorini</a:t>
            </a:r>
            <a:r>
              <a:rPr lang="en-US" dirty="0">
                <a:solidFill>
                  <a:srgbClr val="FFFF00"/>
                </a:solidFill>
              </a:rPr>
              <a:t>. The deposit was discovered in 1866, and it highlights the sanctuaries and the frescoes. This last are in the National Archaeological Museum of Athens.</a:t>
            </a:r>
            <a:endParaRPr lang="es-ES" dirty="0">
              <a:solidFill>
                <a:srgbClr val="FFFF00"/>
              </a:solidFill>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36923" y="2356338"/>
            <a:ext cx="4248286" cy="282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1283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58956" y="697829"/>
            <a:ext cx="6096000" cy="2585323"/>
          </a:xfrm>
          <a:prstGeom prst="rect">
            <a:avLst/>
          </a:prstGeom>
        </p:spPr>
        <p:txBody>
          <a:bodyPr>
            <a:spAutoFit/>
          </a:bodyPr>
          <a:lstStyle/>
          <a:p>
            <a:r>
              <a:rPr lang="es-ES" dirty="0">
                <a:solidFill>
                  <a:srgbClr val="FFC000"/>
                </a:solidFill>
              </a:rPr>
              <a:t>Las casas tenías dos o tres pisos de adobe volcánico, construido con barro mezclado con paja y cimientos llenos con roca volcánica. Piedras talladas fueron utilizadas como elementos fundamentales para el diseño de las fachadas de algunos edificios y la construcción de escaleras y otros elementos. Algunos muros fueron reforzados con marcos de madera, presumiblemente para protegerse contra los terremotos, porque así se daba una cierta flexibilidad</a:t>
            </a:r>
          </a:p>
        </p:txBody>
      </p:sp>
      <p:sp>
        <p:nvSpPr>
          <p:cNvPr id="5" name="Rectángulo 4"/>
          <p:cNvSpPr/>
          <p:nvPr/>
        </p:nvSpPr>
        <p:spPr>
          <a:xfrm>
            <a:off x="5777947" y="4119557"/>
            <a:ext cx="6096000" cy="2308324"/>
          </a:xfrm>
          <a:prstGeom prst="rect">
            <a:avLst/>
          </a:prstGeom>
        </p:spPr>
        <p:txBody>
          <a:bodyPr>
            <a:spAutoFit/>
          </a:bodyPr>
          <a:lstStyle/>
          <a:p>
            <a:r>
              <a:rPr lang="en-US" dirty="0">
                <a:solidFill>
                  <a:schemeClr val="accent2">
                    <a:lumMod val="75000"/>
                  </a:schemeClr>
                </a:solidFill>
              </a:rPr>
              <a:t>The houses had two or three floors of volcanic adobe, built with mud mixed with straw and foundations filled with volcanic rock. Carved stones were used as fundamental elements for the design of the facades of some buildings and the construction of stairs and other elements. Some walls were reinforced with wooden frames, presumably to protect against earthquakes, because this gave a certain flexibility</a:t>
            </a:r>
            <a:endParaRPr lang="es-ES" dirty="0">
              <a:solidFill>
                <a:schemeClr val="accent2">
                  <a:lumMod val="75000"/>
                </a:schemeClr>
              </a:solidFill>
            </a:endParaRPr>
          </a:p>
        </p:txBody>
      </p:sp>
      <p:pic>
        <p:nvPicPr>
          <p:cNvPr id="6" name="Imagen 5"/>
          <p:cNvPicPr>
            <a:picLocks noChangeAspect="1"/>
          </p:cNvPicPr>
          <p:nvPr/>
        </p:nvPicPr>
        <p:blipFill>
          <a:blip r:embed="rId2"/>
          <a:stretch>
            <a:fillRect/>
          </a:stretch>
        </p:blipFill>
        <p:spPr>
          <a:xfrm>
            <a:off x="7759380" y="661856"/>
            <a:ext cx="4000085" cy="2688057"/>
          </a:xfrm>
          <a:prstGeom prst="rect">
            <a:avLst/>
          </a:prstGeom>
        </p:spPr>
      </p:pic>
      <p:pic>
        <p:nvPicPr>
          <p:cNvPr id="7" name="Imagen 6"/>
          <p:cNvPicPr>
            <a:picLocks noChangeAspect="1"/>
          </p:cNvPicPr>
          <p:nvPr/>
        </p:nvPicPr>
        <p:blipFill>
          <a:blip r:embed="rId3"/>
          <a:stretch>
            <a:fillRect/>
          </a:stretch>
        </p:blipFill>
        <p:spPr>
          <a:xfrm>
            <a:off x="1509272" y="3754685"/>
            <a:ext cx="3613936" cy="2396197"/>
          </a:xfrm>
          <a:prstGeom prst="rect">
            <a:avLst/>
          </a:prstGeom>
        </p:spPr>
      </p:pic>
    </p:spTree>
    <p:extLst>
      <p:ext uri="{BB962C8B-B14F-4D97-AF65-F5344CB8AC3E}">
        <p14:creationId xmlns:p14="http://schemas.microsoft.com/office/powerpoint/2010/main" val="1873926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6477" y="0"/>
            <a:ext cx="10515600" cy="1325563"/>
          </a:xfrm>
        </p:spPr>
        <p:txBody>
          <a:bodyPr>
            <a:noAutofit/>
          </a:bodyPr>
          <a:lstStyle/>
          <a:p>
            <a:pPr algn="ctr"/>
            <a:r>
              <a:rPr lang="es-ES" sz="3600" dirty="0" smtClean="0">
                <a:solidFill>
                  <a:schemeClr val="accent5">
                    <a:lumMod val="60000"/>
                    <a:lumOff val="40000"/>
                  </a:schemeClr>
                </a:solidFill>
              </a:rPr>
              <a:t>MINOAN CIVILIZATION </a:t>
            </a:r>
            <a:r>
              <a:rPr lang="es-ES" sz="3600" dirty="0" smtClean="0">
                <a:solidFill>
                  <a:schemeClr val="bg1"/>
                </a:solidFill>
              </a:rPr>
              <a:t>/</a:t>
            </a:r>
            <a:r>
              <a:rPr lang="es-ES" sz="3600" dirty="0" smtClean="0">
                <a:solidFill>
                  <a:schemeClr val="accent2"/>
                </a:solidFill>
              </a:rPr>
              <a:t> </a:t>
            </a:r>
            <a:r>
              <a:rPr lang="es-ES" sz="3600" dirty="0" smtClean="0">
                <a:solidFill>
                  <a:srgbClr val="00B050"/>
                </a:solidFill>
              </a:rPr>
              <a:t>CIVILIZACIÓN MINOICA</a:t>
            </a:r>
            <a:endParaRPr lang="es-ES" sz="3600" dirty="0">
              <a:solidFill>
                <a:srgbClr val="00B050"/>
              </a:solidFill>
            </a:endParaRPr>
          </a:p>
        </p:txBody>
      </p:sp>
      <p:sp>
        <p:nvSpPr>
          <p:cNvPr id="3" name="2 Marcador de contenido"/>
          <p:cNvSpPr>
            <a:spLocks noGrp="1"/>
          </p:cNvSpPr>
          <p:nvPr>
            <p:ph sz="half" idx="1"/>
          </p:nvPr>
        </p:nvSpPr>
        <p:spPr>
          <a:xfrm>
            <a:off x="256752" y="933389"/>
            <a:ext cx="5697415" cy="2473570"/>
          </a:xfrm>
        </p:spPr>
        <p:txBody>
          <a:bodyPr>
            <a:noAutofit/>
          </a:bodyPr>
          <a:lstStyle/>
          <a:p>
            <a:pPr marL="0" indent="0">
              <a:buNone/>
            </a:pPr>
            <a:r>
              <a:rPr lang="es-ES" sz="1400" dirty="0">
                <a:solidFill>
                  <a:srgbClr val="FFC000"/>
                </a:solidFill>
              </a:rPr>
              <a:t>La erupción </a:t>
            </a:r>
            <a:r>
              <a:rPr lang="es-ES" sz="1400" dirty="0" smtClean="0">
                <a:solidFill>
                  <a:srgbClr val="FFC000"/>
                </a:solidFill>
              </a:rPr>
              <a:t>(siglos XVI y XXVII antes de Cristo) devastó </a:t>
            </a:r>
            <a:r>
              <a:rPr lang="es-ES" sz="1400" dirty="0">
                <a:solidFill>
                  <a:srgbClr val="FFC000"/>
                </a:solidFill>
              </a:rPr>
              <a:t>el asentamiento minoico cercano de </a:t>
            </a:r>
            <a:r>
              <a:rPr lang="es-ES" sz="1400" dirty="0" err="1">
                <a:solidFill>
                  <a:srgbClr val="FFC000"/>
                </a:solidFill>
              </a:rPr>
              <a:t>Acrotiri</a:t>
            </a:r>
            <a:r>
              <a:rPr lang="es-ES" sz="1400" dirty="0">
                <a:solidFill>
                  <a:srgbClr val="FFC000"/>
                </a:solidFill>
              </a:rPr>
              <a:t> en </a:t>
            </a:r>
            <a:r>
              <a:rPr lang="es-ES" sz="1400" dirty="0" err="1">
                <a:solidFill>
                  <a:srgbClr val="FFC000"/>
                </a:solidFill>
              </a:rPr>
              <a:t>Santorini</a:t>
            </a:r>
            <a:r>
              <a:rPr lang="es-ES" sz="1400" dirty="0">
                <a:solidFill>
                  <a:srgbClr val="FFC000"/>
                </a:solidFill>
              </a:rPr>
              <a:t>, el cual quedó sepultado bajo una capa de piedra pómez. Las primeras teorías tempranas defendían que la nube de cenizas proveniente de </a:t>
            </a:r>
            <a:r>
              <a:rPr lang="es-ES" sz="1400" dirty="0" err="1">
                <a:solidFill>
                  <a:srgbClr val="FFC000"/>
                </a:solidFill>
              </a:rPr>
              <a:t>Santorini</a:t>
            </a:r>
            <a:r>
              <a:rPr lang="es-ES" sz="1400" dirty="0">
                <a:solidFill>
                  <a:srgbClr val="FFC000"/>
                </a:solidFill>
              </a:rPr>
              <a:t> acabó con la vida vegetal, causando hambruna y desnutrición en la población.</a:t>
            </a:r>
          </a:p>
          <a:p>
            <a:pPr marL="0" indent="0">
              <a:buNone/>
            </a:pPr>
            <a:r>
              <a:rPr lang="es-ES" sz="1400" dirty="0">
                <a:solidFill>
                  <a:srgbClr val="FFC000"/>
                </a:solidFill>
              </a:rPr>
              <a:t>Una teoría más reciente es que gran parte del daño causado en sitios minoicos fue resultado de un gran terremoto que precedió a la erupción de </a:t>
            </a:r>
            <a:r>
              <a:rPr lang="es-ES" sz="1400" dirty="0" err="1">
                <a:solidFill>
                  <a:srgbClr val="FFC000"/>
                </a:solidFill>
              </a:rPr>
              <a:t>Thera</a:t>
            </a:r>
            <a:r>
              <a:rPr lang="es-ES" sz="1400" dirty="0">
                <a:solidFill>
                  <a:srgbClr val="FFC000"/>
                </a:solidFill>
              </a:rPr>
              <a:t>.</a:t>
            </a:r>
          </a:p>
          <a:p>
            <a:pPr marL="0" indent="0">
              <a:buNone/>
            </a:pPr>
            <a:r>
              <a:rPr lang="es-ES" sz="1400" dirty="0">
                <a:solidFill>
                  <a:srgbClr val="FFC000"/>
                </a:solidFill>
              </a:rPr>
              <a:t>Se han encontrado en </a:t>
            </a:r>
            <a:r>
              <a:rPr lang="es-ES" sz="1400" dirty="0" err="1">
                <a:solidFill>
                  <a:srgbClr val="FFC000"/>
                </a:solidFill>
              </a:rPr>
              <a:t>Thera</a:t>
            </a:r>
            <a:r>
              <a:rPr lang="es-ES" sz="1400" dirty="0">
                <a:solidFill>
                  <a:srgbClr val="FFC000"/>
                </a:solidFill>
              </a:rPr>
              <a:t> importantes restos minoicos de la era minoica tardía encima de las capas de ceniza y del nivel estratigráfico del tsunami, por lo que no está claro si estas catástrofes naturales fueron suficientes para provocar la caída de la civilización minoica. Muchos arqueólogos especulan que la erupción provocó una crisis en la civilización minoica que permitió a los micénicos conquistarla fácilmente.</a:t>
            </a:r>
          </a:p>
        </p:txBody>
      </p:sp>
      <p:sp>
        <p:nvSpPr>
          <p:cNvPr id="4" name="3 Marcador de contenido"/>
          <p:cNvSpPr>
            <a:spLocks noGrp="1"/>
          </p:cNvSpPr>
          <p:nvPr>
            <p:ph sz="half" idx="2"/>
          </p:nvPr>
        </p:nvSpPr>
        <p:spPr>
          <a:xfrm>
            <a:off x="6350000" y="1066800"/>
            <a:ext cx="5208951" cy="3234268"/>
          </a:xfrm>
        </p:spPr>
        <p:txBody>
          <a:bodyPr>
            <a:normAutofit fontScale="85000" lnSpcReduction="10000"/>
          </a:bodyPr>
          <a:lstStyle/>
          <a:p>
            <a:pPr marL="0" indent="0">
              <a:buNone/>
            </a:pPr>
            <a:r>
              <a:rPr lang="en-US" sz="1800" dirty="0">
                <a:solidFill>
                  <a:schemeClr val="accent2">
                    <a:lumMod val="75000"/>
                  </a:schemeClr>
                </a:solidFill>
              </a:rPr>
              <a:t>The eruption (XVI and XXVII BC centuries</a:t>
            </a:r>
            <a:r>
              <a:rPr lang="en-US" sz="1800" dirty="0" smtClean="0">
                <a:solidFill>
                  <a:schemeClr val="accent2">
                    <a:lumMod val="75000"/>
                  </a:schemeClr>
                </a:solidFill>
              </a:rPr>
              <a:t>) devastated </a:t>
            </a:r>
            <a:r>
              <a:rPr lang="en-US" sz="1800" dirty="0">
                <a:solidFill>
                  <a:schemeClr val="accent2">
                    <a:lumMod val="75000"/>
                  </a:schemeClr>
                </a:solidFill>
              </a:rPr>
              <a:t>the nearby </a:t>
            </a:r>
            <a:r>
              <a:rPr lang="en-US" sz="1800" dirty="0" err="1">
                <a:solidFill>
                  <a:schemeClr val="accent2">
                    <a:lumMod val="75000"/>
                  </a:schemeClr>
                </a:solidFill>
              </a:rPr>
              <a:t>Akrotiri</a:t>
            </a:r>
            <a:r>
              <a:rPr lang="en-US" sz="1800" dirty="0">
                <a:solidFill>
                  <a:schemeClr val="accent2">
                    <a:lumMod val="75000"/>
                  </a:schemeClr>
                </a:solidFill>
              </a:rPr>
              <a:t> Minoan settlement in Santorini, which was buried under a layer of pumice. The first early theories argued that the ash cloud coming from </a:t>
            </a:r>
            <a:r>
              <a:rPr lang="en-US" sz="1800" dirty="0" err="1">
                <a:solidFill>
                  <a:schemeClr val="accent2">
                    <a:lumMod val="75000"/>
                  </a:schemeClr>
                </a:solidFill>
              </a:rPr>
              <a:t>Santorini</a:t>
            </a:r>
            <a:r>
              <a:rPr lang="en-US" sz="1800" dirty="0">
                <a:solidFill>
                  <a:schemeClr val="accent2">
                    <a:lumMod val="75000"/>
                  </a:schemeClr>
                </a:solidFill>
              </a:rPr>
              <a:t> finished with plant life, causing famine and malnutrition in the population. </a:t>
            </a:r>
            <a:endParaRPr lang="en-US" sz="1800" dirty="0" smtClean="0">
              <a:solidFill>
                <a:schemeClr val="accent2">
                  <a:lumMod val="75000"/>
                </a:schemeClr>
              </a:solidFill>
            </a:endParaRPr>
          </a:p>
          <a:p>
            <a:pPr marL="0" indent="0">
              <a:buNone/>
            </a:pPr>
            <a:r>
              <a:rPr lang="en-US" sz="1800" dirty="0" smtClean="0">
                <a:solidFill>
                  <a:schemeClr val="accent2">
                    <a:lumMod val="75000"/>
                  </a:schemeClr>
                </a:solidFill>
              </a:rPr>
              <a:t>A </a:t>
            </a:r>
            <a:r>
              <a:rPr lang="en-US" sz="1800" dirty="0">
                <a:solidFill>
                  <a:schemeClr val="accent2">
                    <a:lumMod val="75000"/>
                  </a:schemeClr>
                </a:solidFill>
              </a:rPr>
              <a:t>more recent theory is that much of the damage caused in Minoan sites was the result of a great earthquake that preceded the eruption of </a:t>
            </a:r>
            <a:r>
              <a:rPr lang="en-US" sz="1800" dirty="0" err="1">
                <a:solidFill>
                  <a:schemeClr val="accent2">
                    <a:lumMod val="75000"/>
                  </a:schemeClr>
                </a:solidFill>
              </a:rPr>
              <a:t>Thera</a:t>
            </a:r>
            <a:r>
              <a:rPr lang="en-US" sz="1800" dirty="0">
                <a:solidFill>
                  <a:schemeClr val="accent2">
                    <a:lumMod val="75000"/>
                  </a:schemeClr>
                </a:solidFill>
              </a:rPr>
              <a:t>. </a:t>
            </a:r>
            <a:endParaRPr lang="en-US" sz="1800" dirty="0" smtClean="0">
              <a:solidFill>
                <a:schemeClr val="accent2">
                  <a:lumMod val="75000"/>
                </a:schemeClr>
              </a:solidFill>
            </a:endParaRPr>
          </a:p>
          <a:p>
            <a:pPr marL="0" indent="0">
              <a:buNone/>
            </a:pPr>
            <a:r>
              <a:rPr lang="en-US" sz="1800" dirty="0" smtClean="0">
                <a:solidFill>
                  <a:schemeClr val="accent2">
                    <a:lumMod val="75000"/>
                  </a:schemeClr>
                </a:solidFill>
              </a:rPr>
              <a:t>Significant </a:t>
            </a:r>
            <a:r>
              <a:rPr lang="en-US" sz="1800" dirty="0">
                <a:solidFill>
                  <a:schemeClr val="accent2">
                    <a:lumMod val="75000"/>
                  </a:schemeClr>
                </a:solidFill>
              </a:rPr>
              <a:t>Minoan remains of the late Minoan era on the top of the layers of ash and stratigraphic level of the tsunami, found on </a:t>
            </a:r>
            <a:r>
              <a:rPr lang="en-US" sz="1800" dirty="0" err="1">
                <a:solidFill>
                  <a:schemeClr val="accent2">
                    <a:lumMod val="75000"/>
                  </a:schemeClr>
                </a:solidFill>
              </a:rPr>
              <a:t>Thera</a:t>
            </a:r>
            <a:r>
              <a:rPr lang="en-US" sz="1800" dirty="0">
                <a:solidFill>
                  <a:schemeClr val="accent2">
                    <a:lumMod val="75000"/>
                  </a:schemeClr>
                </a:solidFill>
              </a:rPr>
              <a:t> so it is not clear whether these natural disasters were enough to cause the fall of the Minoan civilization. Many archaeologists speculate that the eruption caused a crisis in the Minoan civilization, which allowed the </a:t>
            </a:r>
            <a:r>
              <a:rPr lang="en-US" sz="1800" dirty="0" err="1">
                <a:solidFill>
                  <a:schemeClr val="accent2">
                    <a:lumMod val="75000"/>
                  </a:schemeClr>
                </a:solidFill>
              </a:rPr>
              <a:t>mycenaeans</a:t>
            </a:r>
            <a:r>
              <a:rPr lang="en-US" sz="1800" dirty="0">
                <a:solidFill>
                  <a:schemeClr val="accent2">
                    <a:lumMod val="75000"/>
                  </a:schemeClr>
                </a:solidFill>
              </a:rPr>
              <a:t> to conquer it easily.</a:t>
            </a:r>
            <a:endParaRPr lang="es-ES" sz="1800" dirty="0">
              <a:solidFill>
                <a:schemeClr val="accent2">
                  <a:lumMod val="75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881" y="4301068"/>
            <a:ext cx="4278923" cy="240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0431" y="4209545"/>
            <a:ext cx="3669324" cy="2479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142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608" y="313611"/>
            <a:ext cx="6130344" cy="742458"/>
          </a:xfrm>
          <a:noFill/>
          <a:ln>
            <a:noFill/>
          </a:ln>
        </p:spPr>
        <p:txBody>
          <a:bodyPr>
            <a:noAutofit/>
          </a:bodyPr>
          <a:lstStyle/>
          <a:p>
            <a:r>
              <a:rPr lang="es-ES" sz="4400" dirty="0" smtClean="0">
                <a:solidFill>
                  <a:schemeClr val="accent5">
                    <a:lumMod val="60000"/>
                    <a:lumOff val="40000"/>
                  </a:schemeClr>
                </a:solidFill>
              </a:rPr>
              <a:t>AKROTIRI</a:t>
            </a:r>
            <a:r>
              <a:rPr lang="es-ES" sz="4400" dirty="0" smtClean="0">
                <a:solidFill>
                  <a:srgbClr val="FFFF00"/>
                </a:solidFill>
              </a:rPr>
              <a:t> </a:t>
            </a:r>
            <a:r>
              <a:rPr lang="es-ES" sz="4400" dirty="0" smtClean="0">
                <a:solidFill>
                  <a:schemeClr val="bg1"/>
                </a:solidFill>
              </a:rPr>
              <a:t>/</a:t>
            </a:r>
            <a:r>
              <a:rPr lang="es-ES" sz="4400" dirty="0" smtClean="0"/>
              <a:t> </a:t>
            </a:r>
            <a:r>
              <a:rPr lang="es-ES" sz="4400" dirty="0" smtClean="0">
                <a:solidFill>
                  <a:srgbClr val="00B050"/>
                </a:solidFill>
              </a:rPr>
              <a:t>AKROTIRI</a:t>
            </a:r>
            <a:endParaRPr lang="es-ES" sz="4400" dirty="0">
              <a:solidFill>
                <a:srgbClr val="00B050"/>
              </a:solidFill>
            </a:endParaRPr>
          </a:p>
        </p:txBody>
      </p:sp>
      <p:pic>
        <p:nvPicPr>
          <p:cNvPr id="4" name="Imagen 3"/>
          <p:cNvPicPr>
            <a:picLocks noChangeAspect="1"/>
          </p:cNvPicPr>
          <p:nvPr/>
        </p:nvPicPr>
        <p:blipFill>
          <a:blip r:embed="rId2"/>
          <a:stretch>
            <a:fillRect/>
          </a:stretch>
        </p:blipFill>
        <p:spPr>
          <a:xfrm>
            <a:off x="360608" y="1411871"/>
            <a:ext cx="3969091" cy="2314069"/>
          </a:xfrm>
          <a:prstGeom prst="rect">
            <a:avLst/>
          </a:prstGeom>
        </p:spPr>
      </p:pic>
      <p:pic>
        <p:nvPicPr>
          <p:cNvPr id="5" name="Imagen 4"/>
          <p:cNvPicPr>
            <a:picLocks noChangeAspect="1"/>
          </p:cNvPicPr>
          <p:nvPr/>
        </p:nvPicPr>
        <p:blipFill>
          <a:blip r:embed="rId3"/>
          <a:stretch>
            <a:fillRect/>
          </a:stretch>
        </p:blipFill>
        <p:spPr>
          <a:xfrm>
            <a:off x="4554305" y="1114502"/>
            <a:ext cx="4365087" cy="2908806"/>
          </a:xfrm>
          <a:prstGeom prst="rect">
            <a:avLst/>
          </a:prstGeom>
        </p:spPr>
      </p:pic>
      <p:pic>
        <p:nvPicPr>
          <p:cNvPr id="8" name="Imagen 7"/>
          <p:cNvPicPr>
            <a:picLocks noChangeAspect="1"/>
          </p:cNvPicPr>
          <p:nvPr/>
        </p:nvPicPr>
        <p:blipFill>
          <a:blip r:embed="rId4"/>
          <a:stretch>
            <a:fillRect/>
          </a:stretch>
        </p:blipFill>
        <p:spPr>
          <a:xfrm>
            <a:off x="200492" y="4081742"/>
            <a:ext cx="4289321" cy="2493791"/>
          </a:xfrm>
          <a:prstGeom prst="rect">
            <a:avLst/>
          </a:prstGeom>
        </p:spPr>
      </p:pic>
      <p:pic>
        <p:nvPicPr>
          <p:cNvPr id="9" name="Imagen 8"/>
          <p:cNvPicPr>
            <a:picLocks noChangeAspect="1"/>
          </p:cNvPicPr>
          <p:nvPr/>
        </p:nvPicPr>
        <p:blipFill>
          <a:blip r:embed="rId5"/>
          <a:stretch>
            <a:fillRect/>
          </a:stretch>
        </p:blipFill>
        <p:spPr>
          <a:xfrm>
            <a:off x="9101051" y="2023059"/>
            <a:ext cx="2857500" cy="3810000"/>
          </a:xfrm>
          <a:prstGeom prst="rect">
            <a:avLst/>
          </a:prstGeom>
        </p:spPr>
      </p:pic>
      <p:pic>
        <p:nvPicPr>
          <p:cNvPr id="10" name="Imagen 9"/>
          <p:cNvPicPr>
            <a:picLocks noChangeAspect="1"/>
          </p:cNvPicPr>
          <p:nvPr/>
        </p:nvPicPr>
        <p:blipFill>
          <a:blip r:embed="rId6"/>
          <a:stretch>
            <a:fillRect/>
          </a:stretch>
        </p:blipFill>
        <p:spPr>
          <a:xfrm>
            <a:off x="4671472" y="4177047"/>
            <a:ext cx="4130752" cy="2557741"/>
          </a:xfrm>
          <a:prstGeom prst="rect">
            <a:avLst/>
          </a:prstGeom>
        </p:spPr>
      </p:pic>
    </p:spTree>
    <p:extLst>
      <p:ext uri="{BB962C8B-B14F-4D97-AF65-F5344CB8AC3E}">
        <p14:creationId xmlns:p14="http://schemas.microsoft.com/office/powerpoint/2010/main" val="3891645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0" y="0"/>
            <a:ext cx="12192000" cy="6858000"/>
          </a:xfrm>
          <a:prstGeom prst="rect">
            <a:avLst/>
          </a:prstGeom>
        </p:spPr>
      </p:pic>
      <p:sp>
        <p:nvSpPr>
          <p:cNvPr id="5" name="Flecha abajo 4"/>
          <p:cNvSpPr/>
          <p:nvPr/>
        </p:nvSpPr>
        <p:spPr>
          <a:xfrm rot="7839133">
            <a:off x="5167747" y="3334776"/>
            <a:ext cx="437882" cy="149385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strella de 5 puntas 5"/>
          <p:cNvSpPr/>
          <p:nvPr/>
        </p:nvSpPr>
        <p:spPr>
          <a:xfrm>
            <a:off x="4203545" y="3129225"/>
            <a:ext cx="595086" cy="599550"/>
          </a:xfrm>
          <a:prstGeom prst="star5">
            <a:avLst/>
          </a:prstGeom>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97575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9679" y="3165231"/>
            <a:ext cx="3932237" cy="590550"/>
          </a:xfrm>
        </p:spPr>
        <p:txBody>
          <a:bodyPr>
            <a:normAutofit fontScale="90000"/>
          </a:bodyPr>
          <a:lstStyle/>
          <a:p>
            <a:r>
              <a:rPr lang="es-ES" sz="4400" dirty="0" smtClean="0"/>
              <a:t/>
            </a:r>
            <a:br>
              <a:rPr lang="es-ES" sz="4400" dirty="0" smtClean="0"/>
            </a:br>
            <a:r>
              <a:rPr lang="es-ES" sz="4400" dirty="0" smtClean="0"/>
              <a:t/>
            </a:r>
            <a:br>
              <a:rPr lang="es-ES" sz="4400" dirty="0" smtClean="0"/>
            </a:br>
            <a:r>
              <a:rPr lang="es-ES" sz="4400" dirty="0" smtClean="0"/>
              <a:t/>
            </a:r>
            <a:br>
              <a:rPr lang="es-ES" sz="4400" dirty="0" smtClean="0"/>
            </a:br>
            <a:r>
              <a:rPr lang="es-ES" sz="4400" dirty="0" smtClean="0"/>
              <a:t/>
            </a:r>
            <a:br>
              <a:rPr lang="es-ES" sz="4400" dirty="0" smtClean="0"/>
            </a:br>
            <a:r>
              <a:rPr lang="es-ES" sz="4400" dirty="0" smtClean="0"/>
              <a:t/>
            </a:r>
            <a:br>
              <a:rPr lang="es-ES" sz="4400" dirty="0" smtClean="0"/>
            </a:br>
            <a:r>
              <a:rPr lang="es-ES" sz="4400" dirty="0" smtClean="0"/>
              <a:t/>
            </a:r>
            <a:br>
              <a:rPr lang="es-ES" sz="4400" dirty="0" smtClean="0"/>
            </a:br>
            <a:r>
              <a:rPr lang="es-ES" sz="4400" dirty="0" smtClean="0"/>
              <a:t/>
            </a:r>
            <a:br>
              <a:rPr lang="es-ES" sz="4400" dirty="0" smtClean="0"/>
            </a:br>
            <a:r>
              <a:rPr lang="es-ES" sz="4400" dirty="0" smtClean="0"/>
              <a:t/>
            </a:r>
            <a:br>
              <a:rPr lang="es-ES" sz="4400" dirty="0" smtClean="0"/>
            </a:br>
            <a:r>
              <a:rPr lang="es-ES" sz="4400" dirty="0" smtClean="0"/>
              <a:t/>
            </a:r>
            <a:br>
              <a:rPr lang="es-ES" sz="4400" dirty="0" smtClean="0"/>
            </a:br>
            <a:endParaRPr lang="es-ES" dirty="0"/>
          </a:p>
        </p:txBody>
      </p:sp>
      <p:sp>
        <p:nvSpPr>
          <p:cNvPr id="3" name="Marcador de contenido 2"/>
          <p:cNvSpPr>
            <a:spLocks noGrp="1"/>
          </p:cNvSpPr>
          <p:nvPr>
            <p:ph idx="1"/>
          </p:nvPr>
        </p:nvSpPr>
        <p:spPr/>
        <p:txBody>
          <a:bodyPr>
            <a:normAutofit fontScale="92500"/>
          </a:bodyPr>
          <a:lstStyle/>
          <a:p>
            <a:r>
              <a:rPr lang="es-ES" sz="2400" dirty="0" smtClean="0">
                <a:solidFill>
                  <a:srgbClr val="FFC000"/>
                </a:solidFill>
              </a:rPr>
              <a:t>La formación del Arco Helénico es posible gracias a la placa  de Eurasia, la placa Africana y la placa de Arabia, que se reúnen en el Mediterráneo oriental. En esta zona hay gran actividad sísmica  y volcánica.</a:t>
            </a:r>
          </a:p>
          <a:p>
            <a:endParaRPr lang="en-US" dirty="0" smtClean="0">
              <a:solidFill>
                <a:srgbClr val="FFFF00"/>
              </a:solidFill>
            </a:endParaRPr>
          </a:p>
          <a:p>
            <a:r>
              <a:rPr lang="en-US" sz="3200" dirty="0" smtClean="0">
                <a:solidFill>
                  <a:schemeClr val="accent2">
                    <a:lumMod val="75000"/>
                  </a:schemeClr>
                </a:solidFill>
              </a:rPr>
              <a:t>The formation of the Hellenic arc is possible thanks to the Eurasia plate, the African plate and the plate of Arabia, who meet in the Eastern Mediterranean. This area has high seismic and volcanic activity.</a:t>
            </a:r>
          </a:p>
        </p:txBody>
      </p:sp>
      <p:pic>
        <p:nvPicPr>
          <p:cNvPr id="4" name="3 Imagen" descr="Resultado de imagen de imagenes del arco helenico">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863" y="1559169"/>
            <a:ext cx="4485232" cy="3543300"/>
          </a:xfrm>
          <a:prstGeom prst="rect">
            <a:avLst/>
          </a:prstGeom>
          <a:noFill/>
          <a:ln>
            <a:noFill/>
          </a:ln>
        </p:spPr>
      </p:pic>
    </p:spTree>
    <p:extLst>
      <p:ext uri="{BB962C8B-B14F-4D97-AF65-F5344CB8AC3E}">
        <p14:creationId xmlns:p14="http://schemas.microsoft.com/office/powerpoint/2010/main" val="2211209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39650" y="159063"/>
            <a:ext cx="10062694" cy="781095"/>
          </a:xfrm>
        </p:spPr>
        <p:txBody>
          <a:bodyPr>
            <a:normAutofit fontScale="90000"/>
          </a:bodyPr>
          <a:lstStyle/>
          <a:p>
            <a:r>
              <a:rPr lang="es-ES" dirty="0" smtClean="0">
                <a:solidFill>
                  <a:schemeClr val="accent5">
                    <a:lumMod val="60000"/>
                    <a:lumOff val="40000"/>
                  </a:schemeClr>
                </a:solidFill>
              </a:rPr>
              <a:t>ATENAS</a:t>
            </a:r>
            <a:r>
              <a:rPr lang="es-ES" dirty="0" smtClean="0">
                <a:solidFill>
                  <a:srgbClr val="FFFF00"/>
                </a:solidFill>
              </a:rPr>
              <a:t> </a:t>
            </a:r>
            <a:r>
              <a:rPr lang="es-ES" dirty="0" smtClean="0">
                <a:solidFill>
                  <a:schemeClr val="bg1"/>
                </a:solidFill>
              </a:rPr>
              <a:t>/</a:t>
            </a:r>
            <a:r>
              <a:rPr lang="es-ES" dirty="0" smtClean="0">
                <a:solidFill>
                  <a:srgbClr val="FFFF00"/>
                </a:solidFill>
              </a:rPr>
              <a:t> </a:t>
            </a:r>
            <a:r>
              <a:rPr lang="es-ES" dirty="0" smtClean="0">
                <a:solidFill>
                  <a:srgbClr val="00B050"/>
                </a:solidFill>
              </a:rPr>
              <a:t>ATHENS</a:t>
            </a:r>
            <a:endParaRPr lang="es-ES" dirty="0">
              <a:solidFill>
                <a:srgbClr val="00B050"/>
              </a:solidFill>
            </a:endParaRPr>
          </a:p>
        </p:txBody>
      </p:sp>
      <p:sp>
        <p:nvSpPr>
          <p:cNvPr id="7" name="Rectángulo 6"/>
          <p:cNvSpPr/>
          <p:nvPr/>
        </p:nvSpPr>
        <p:spPr>
          <a:xfrm>
            <a:off x="0" y="940158"/>
            <a:ext cx="9650570" cy="5693866"/>
          </a:xfrm>
          <a:prstGeom prst="rect">
            <a:avLst/>
          </a:prstGeom>
        </p:spPr>
        <p:txBody>
          <a:bodyPr wrap="square">
            <a:spAutoFit/>
          </a:bodyPr>
          <a:lstStyle/>
          <a:p>
            <a:pPr marL="285750" indent="-285750">
              <a:buFont typeface="Arial" panose="020B0604020202020204" pitchFamily="34" charset="0"/>
              <a:buChar char="•"/>
            </a:pPr>
            <a:r>
              <a:rPr lang="es-ES" dirty="0">
                <a:solidFill>
                  <a:srgbClr val="FFC000"/>
                </a:solidFill>
              </a:rPr>
              <a:t> </a:t>
            </a:r>
            <a:r>
              <a:rPr lang="es-ES" sz="1600" dirty="0">
                <a:solidFill>
                  <a:srgbClr val="FFC000"/>
                </a:solidFill>
              </a:rPr>
              <a:t>Atenas es la capital de Grecia y actualmente la ciudad más grande del país. La población del municipio de Atenas es de unas 664 046, pero su área metropolitana es mucho mayor y comprende una población de 3,8 millones (en 2011). Es el centro principal de la vida económica, cultural y política griega.</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  </a:t>
            </a:r>
            <a:r>
              <a:rPr lang="es-ES" dirty="0">
                <a:solidFill>
                  <a:schemeClr val="accent2">
                    <a:lumMod val="75000"/>
                  </a:schemeClr>
                </a:solidFill>
              </a:rPr>
              <a:t>Athens </a:t>
            </a:r>
            <a:r>
              <a:rPr lang="es-ES" dirty="0" err="1">
                <a:solidFill>
                  <a:schemeClr val="accent2">
                    <a:lumMod val="75000"/>
                  </a:schemeClr>
                </a:solidFill>
              </a:rPr>
              <a:t>is</a:t>
            </a:r>
            <a:r>
              <a:rPr lang="es-ES" dirty="0">
                <a:solidFill>
                  <a:schemeClr val="accent2">
                    <a:lumMod val="75000"/>
                  </a:schemeClr>
                </a:solidFill>
              </a:rPr>
              <a:t> </a:t>
            </a:r>
            <a:r>
              <a:rPr lang="es-ES" dirty="0" err="1">
                <a:solidFill>
                  <a:schemeClr val="accent2">
                    <a:lumMod val="75000"/>
                  </a:schemeClr>
                </a:solidFill>
              </a:rPr>
              <a:t>the</a:t>
            </a:r>
            <a:r>
              <a:rPr lang="es-ES" dirty="0">
                <a:solidFill>
                  <a:schemeClr val="accent2">
                    <a:lumMod val="75000"/>
                  </a:schemeClr>
                </a:solidFill>
              </a:rPr>
              <a:t> capital of </a:t>
            </a:r>
            <a:r>
              <a:rPr lang="es-ES" dirty="0" err="1">
                <a:solidFill>
                  <a:schemeClr val="accent2">
                    <a:lumMod val="75000"/>
                  </a:schemeClr>
                </a:solidFill>
              </a:rPr>
              <a:t>Greece</a:t>
            </a:r>
            <a:r>
              <a:rPr lang="es-ES" dirty="0">
                <a:solidFill>
                  <a:schemeClr val="accent2">
                    <a:lumMod val="75000"/>
                  </a:schemeClr>
                </a:solidFill>
              </a:rPr>
              <a:t> and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largest</a:t>
            </a:r>
            <a:r>
              <a:rPr lang="es-ES" dirty="0">
                <a:solidFill>
                  <a:schemeClr val="accent2">
                    <a:lumMod val="75000"/>
                  </a:schemeClr>
                </a:solidFill>
              </a:rPr>
              <a:t> </a:t>
            </a:r>
            <a:r>
              <a:rPr lang="es-ES" dirty="0" err="1">
                <a:solidFill>
                  <a:schemeClr val="accent2">
                    <a:lumMod val="75000"/>
                  </a:schemeClr>
                </a:solidFill>
              </a:rPr>
              <a:t>city</a:t>
            </a:r>
            <a:r>
              <a:rPr lang="es-ES" dirty="0">
                <a:solidFill>
                  <a:schemeClr val="accent2">
                    <a:lumMod val="75000"/>
                  </a:schemeClr>
                </a:solidFill>
              </a:rPr>
              <a:t> in </a:t>
            </a:r>
            <a:r>
              <a:rPr lang="es-ES" dirty="0" err="1">
                <a:solidFill>
                  <a:schemeClr val="accent2">
                    <a:lumMod val="75000"/>
                  </a:schemeClr>
                </a:solidFill>
              </a:rPr>
              <a:t>the</a:t>
            </a:r>
            <a:r>
              <a:rPr lang="es-ES" dirty="0">
                <a:solidFill>
                  <a:schemeClr val="accent2">
                    <a:lumMod val="75000"/>
                  </a:schemeClr>
                </a:solidFill>
              </a:rPr>
              <a:t> country.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population</a:t>
            </a:r>
            <a:r>
              <a:rPr lang="es-ES" dirty="0">
                <a:solidFill>
                  <a:schemeClr val="accent2">
                    <a:lumMod val="75000"/>
                  </a:schemeClr>
                </a:solidFill>
              </a:rPr>
              <a:t> of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municipality</a:t>
            </a:r>
            <a:r>
              <a:rPr lang="es-ES" dirty="0">
                <a:solidFill>
                  <a:schemeClr val="accent2">
                    <a:lumMod val="75000"/>
                  </a:schemeClr>
                </a:solidFill>
              </a:rPr>
              <a:t> of Athens </a:t>
            </a:r>
            <a:r>
              <a:rPr lang="es-ES" dirty="0" err="1">
                <a:solidFill>
                  <a:schemeClr val="accent2">
                    <a:lumMod val="75000"/>
                  </a:schemeClr>
                </a:solidFill>
              </a:rPr>
              <a:t>is</a:t>
            </a:r>
            <a:r>
              <a:rPr lang="es-ES" dirty="0">
                <a:solidFill>
                  <a:schemeClr val="accent2">
                    <a:lumMod val="75000"/>
                  </a:schemeClr>
                </a:solidFill>
              </a:rPr>
              <a:t> a 664-046, </a:t>
            </a:r>
            <a:r>
              <a:rPr lang="es-ES" dirty="0" err="1">
                <a:solidFill>
                  <a:schemeClr val="accent2">
                    <a:lumMod val="75000"/>
                  </a:schemeClr>
                </a:solidFill>
              </a:rPr>
              <a:t>but</a:t>
            </a:r>
            <a:r>
              <a:rPr lang="es-ES" dirty="0">
                <a:solidFill>
                  <a:schemeClr val="accent2">
                    <a:lumMod val="75000"/>
                  </a:schemeClr>
                </a:solidFill>
              </a:rPr>
              <a:t> </a:t>
            </a:r>
            <a:r>
              <a:rPr lang="es-ES" dirty="0" err="1">
                <a:solidFill>
                  <a:schemeClr val="accent2">
                    <a:lumMod val="75000"/>
                  </a:schemeClr>
                </a:solidFill>
              </a:rPr>
              <a:t>its</a:t>
            </a:r>
            <a:r>
              <a:rPr lang="es-ES" dirty="0">
                <a:solidFill>
                  <a:schemeClr val="accent2">
                    <a:lumMod val="75000"/>
                  </a:schemeClr>
                </a:solidFill>
              </a:rPr>
              <a:t> </a:t>
            </a:r>
            <a:r>
              <a:rPr lang="es-ES" dirty="0" err="1">
                <a:solidFill>
                  <a:schemeClr val="accent2">
                    <a:lumMod val="75000"/>
                  </a:schemeClr>
                </a:solidFill>
              </a:rPr>
              <a:t>metropolitan</a:t>
            </a:r>
            <a:r>
              <a:rPr lang="es-ES" dirty="0">
                <a:solidFill>
                  <a:schemeClr val="accent2">
                    <a:lumMod val="75000"/>
                  </a:schemeClr>
                </a:solidFill>
              </a:rPr>
              <a:t> </a:t>
            </a:r>
            <a:r>
              <a:rPr lang="es-ES" dirty="0" err="1">
                <a:solidFill>
                  <a:schemeClr val="accent2">
                    <a:lumMod val="75000"/>
                  </a:schemeClr>
                </a:solidFill>
              </a:rPr>
              <a:t>area</a:t>
            </a:r>
            <a:r>
              <a:rPr lang="es-ES" dirty="0">
                <a:solidFill>
                  <a:schemeClr val="accent2">
                    <a:lumMod val="75000"/>
                  </a:schemeClr>
                </a:solidFill>
              </a:rPr>
              <a:t> </a:t>
            </a:r>
            <a:r>
              <a:rPr lang="es-ES" dirty="0" err="1">
                <a:solidFill>
                  <a:schemeClr val="accent2">
                    <a:lumMod val="75000"/>
                  </a:schemeClr>
                </a:solidFill>
              </a:rPr>
              <a:t>is</a:t>
            </a:r>
            <a:r>
              <a:rPr lang="es-ES" dirty="0">
                <a:solidFill>
                  <a:schemeClr val="accent2">
                    <a:lumMod val="75000"/>
                  </a:schemeClr>
                </a:solidFill>
              </a:rPr>
              <a:t> </a:t>
            </a:r>
            <a:r>
              <a:rPr lang="es-ES" dirty="0" err="1">
                <a:solidFill>
                  <a:schemeClr val="accent2">
                    <a:lumMod val="75000"/>
                  </a:schemeClr>
                </a:solidFill>
              </a:rPr>
              <a:t>much</a:t>
            </a:r>
            <a:r>
              <a:rPr lang="es-ES" dirty="0">
                <a:solidFill>
                  <a:schemeClr val="accent2">
                    <a:lumMod val="75000"/>
                  </a:schemeClr>
                </a:solidFill>
              </a:rPr>
              <a:t> </a:t>
            </a:r>
            <a:r>
              <a:rPr lang="es-ES" dirty="0" err="1">
                <a:solidFill>
                  <a:schemeClr val="accent2">
                    <a:lumMod val="75000"/>
                  </a:schemeClr>
                </a:solidFill>
              </a:rPr>
              <a:t>larger</a:t>
            </a:r>
            <a:r>
              <a:rPr lang="es-ES" dirty="0">
                <a:solidFill>
                  <a:schemeClr val="accent2">
                    <a:lumMod val="75000"/>
                  </a:schemeClr>
                </a:solidFill>
              </a:rPr>
              <a:t> and </a:t>
            </a:r>
            <a:r>
              <a:rPr lang="es-ES" dirty="0" err="1">
                <a:solidFill>
                  <a:schemeClr val="accent2">
                    <a:lumMod val="75000"/>
                  </a:schemeClr>
                </a:solidFill>
              </a:rPr>
              <a:t>includes</a:t>
            </a:r>
            <a:r>
              <a:rPr lang="es-ES" dirty="0">
                <a:solidFill>
                  <a:schemeClr val="accent2">
                    <a:lumMod val="75000"/>
                  </a:schemeClr>
                </a:solidFill>
              </a:rPr>
              <a:t> a </a:t>
            </a:r>
            <a:r>
              <a:rPr lang="es-ES" dirty="0" err="1">
                <a:solidFill>
                  <a:schemeClr val="accent2">
                    <a:lumMod val="75000"/>
                  </a:schemeClr>
                </a:solidFill>
              </a:rPr>
              <a:t>population</a:t>
            </a:r>
            <a:r>
              <a:rPr lang="es-ES" dirty="0">
                <a:solidFill>
                  <a:schemeClr val="accent2">
                    <a:lumMod val="75000"/>
                  </a:schemeClr>
                </a:solidFill>
              </a:rPr>
              <a:t> of 3.8 </a:t>
            </a:r>
            <a:r>
              <a:rPr lang="es-ES" dirty="0" err="1">
                <a:solidFill>
                  <a:schemeClr val="accent2">
                    <a:lumMod val="75000"/>
                  </a:schemeClr>
                </a:solidFill>
              </a:rPr>
              <a:t>million</a:t>
            </a:r>
            <a:r>
              <a:rPr lang="es-ES" dirty="0">
                <a:solidFill>
                  <a:schemeClr val="accent2">
                    <a:lumMod val="75000"/>
                  </a:schemeClr>
                </a:solidFill>
              </a:rPr>
              <a:t> (in 2011). </a:t>
            </a:r>
            <a:r>
              <a:rPr lang="es-ES" dirty="0" err="1">
                <a:solidFill>
                  <a:schemeClr val="accent2">
                    <a:lumMod val="75000"/>
                  </a:schemeClr>
                </a:solidFill>
              </a:rPr>
              <a:t>It</a:t>
            </a:r>
            <a:r>
              <a:rPr lang="es-ES" dirty="0">
                <a:solidFill>
                  <a:schemeClr val="accent2">
                    <a:lumMod val="75000"/>
                  </a:schemeClr>
                </a:solidFill>
              </a:rPr>
              <a:t> </a:t>
            </a:r>
            <a:r>
              <a:rPr lang="es-ES" dirty="0" err="1">
                <a:solidFill>
                  <a:schemeClr val="accent2">
                    <a:lumMod val="75000"/>
                  </a:schemeClr>
                </a:solidFill>
              </a:rPr>
              <a:t>is</a:t>
            </a:r>
            <a:r>
              <a:rPr lang="es-ES" dirty="0">
                <a:solidFill>
                  <a:schemeClr val="accent2">
                    <a:lumMod val="75000"/>
                  </a:schemeClr>
                </a:solidFill>
              </a:rPr>
              <a:t>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main</a:t>
            </a:r>
            <a:r>
              <a:rPr lang="es-ES" dirty="0">
                <a:solidFill>
                  <a:schemeClr val="accent2">
                    <a:lumMod val="75000"/>
                  </a:schemeClr>
                </a:solidFill>
              </a:rPr>
              <a:t> center of </a:t>
            </a:r>
            <a:r>
              <a:rPr lang="es-ES" dirty="0" err="1">
                <a:solidFill>
                  <a:schemeClr val="accent2">
                    <a:lumMod val="75000"/>
                  </a:schemeClr>
                </a:solidFill>
              </a:rPr>
              <a:t>Greek</a:t>
            </a:r>
            <a:r>
              <a:rPr lang="es-ES" dirty="0">
                <a:solidFill>
                  <a:schemeClr val="accent2">
                    <a:lumMod val="75000"/>
                  </a:schemeClr>
                </a:solidFill>
              </a:rPr>
              <a:t> </a:t>
            </a:r>
            <a:r>
              <a:rPr lang="es-ES" dirty="0" err="1">
                <a:solidFill>
                  <a:schemeClr val="accent2">
                    <a:lumMod val="75000"/>
                  </a:schemeClr>
                </a:solidFill>
              </a:rPr>
              <a:t>economic</a:t>
            </a:r>
            <a:r>
              <a:rPr lang="es-ES" dirty="0">
                <a:solidFill>
                  <a:schemeClr val="accent2">
                    <a:lumMod val="75000"/>
                  </a:schemeClr>
                </a:solidFill>
              </a:rPr>
              <a:t>, cultural and </a:t>
            </a:r>
            <a:r>
              <a:rPr lang="es-ES" dirty="0" err="1">
                <a:solidFill>
                  <a:schemeClr val="accent2">
                    <a:lumMod val="75000"/>
                  </a:schemeClr>
                </a:solidFill>
              </a:rPr>
              <a:t>political</a:t>
            </a:r>
            <a:r>
              <a:rPr lang="es-ES" dirty="0">
                <a:solidFill>
                  <a:schemeClr val="accent2">
                    <a:lumMod val="75000"/>
                  </a:schemeClr>
                </a:solidFill>
              </a:rPr>
              <a:t> </a:t>
            </a:r>
            <a:r>
              <a:rPr lang="es-ES" dirty="0" err="1">
                <a:solidFill>
                  <a:schemeClr val="accent2">
                    <a:lumMod val="75000"/>
                  </a:schemeClr>
                </a:solidFill>
              </a:rPr>
              <a:t>life</a:t>
            </a:r>
            <a:r>
              <a:rPr lang="es-ES" dirty="0">
                <a:solidFill>
                  <a:schemeClr val="accent2">
                    <a:lumMod val="75000"/>
                  </a:schemeClr>
                </a:solidFill>
              </a:rPr>
              <a:t>. </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  </a:t>
            </a:r>
            <a:r>
              <a:rPr lang="es-ES" sz="1600" dirty="0">
                <a:solidFill>
                  <a:srgbClr val="FFC000"/>
                </a:solidFill>
              </a:rPr>
              <a:t>La historia de Atenas se extiende más de tres mil años, lo que la convierte en una de las ciudades habitadas más antiguas. Atenas es una ciudad rica en restos arqueológicos de extraordinaria importancia, de los cuales el más famoso es el Partenón en la Acrópolis. Además de construcciones de la época clásica griega, también se conservan monumentos romanos y bizantinos, así como varias construcciones modernas notables.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history</a:t>
            </a:r>
            <a:r>
              <a:rPr lang="es-ES" dirty="0">
                <a:solidFill>
                  <a:schemeClr val="accent2">
                    <a:lumMod val="75000"/>
                  </a:schemeClr>
                </a:solidFill>
              </a:rPr>
              <a:t> of Athens </a:t>
            </a:r>
            <a:r>
              <a:rPr lang="es-ES" dirty="0" err="1">
                <a:solidFill>
                  <a:schemeClr val="accent2">
                    <a:lumMod val="75000"/>
                  </a:schemeClr>
                </a:solidFill>
              </a:rPr>
              <a:t>extends</a:t>
            </a:r>
            <a:r>
              <a:rPr lang="es-ES" dirty="0">
                <a:solidFill>
                  <a:schemeClr val="accent2">
                    <a:lumMod val="75000"/>
                  </a:schemeClr>
                </a:solidFill>
              </a:rPr>
              <a:t> more </a:t>
            </a:r>
            <a:r>
              <a:rPr lang="es-ES" dirty="0" err="1">
                <a:solidFill>
                  <a:schemeClr val="accent2">
                    <a:lumMod val="75000"/>
                  </a:schemeClr>
                </a:solidFill>
              </a:rPr>
              <a:t>than</a:t>
            </a:r>
            <a:r>
              <a:rPr lang="es-ES" dirty="0">
                <a:solidFill>
                  <a:schemeClr val="accent2">
                    <a:lumMod val="75000"/>
                  </a:schemeClr>
                </a:solidFill>
              </a:rPr>
              <a:t> </a:t>
            </a:r>
            <a:r>
              <a:rPr lang="es-ES" dirty="0" err="1">
                <a:solidFill>
                  <a:schemeClr val="accent2">
                    <a:lumMod val="75000"/>
                  </a:schemeClr>
                </a:solidFill>
              </a:rPr>
              <a:t>three</a:t>
            </a:r>
            <a:r>
              <a:rPr lang="es-ES" dirty="0">
                <a:solidFill>
                  <a:schemeClr val="accent2">
                    <a:lumMod val="75000"/>
                  </a:schemeClr>
                </a:solidFill>
              </a:rPr>
              <a:t> </a:t>
            </a:r>
            <a:r>
              <a:rPr lang="es-ES" dirty="0" err="1">
                <a:solidFill>
                  <a:schemeClr val="accent2">
                    <a:lumMod val="75000"/>
                  </a:schemeClr>
                </a:solidFill>
              </a:rPr>
              <a:t>thousand</a:t>
            </a:r>
            <a:r>
              <a:rPr lang="es-ES" dirty="0">
                <a:solidFill>
                  <a:schemeClr val="accent2">
                    <a:lumMod val="75000"/>
                  </a:schemeClr>
                </a:solidFill>
              </a:rPr>
              <a:t> </a:t>
            </a:r>
            <a:r>
              <a:rPr lang="es-ES" dirty="0" err="1">
                <a:solidFill>
                  <a:schemeClr val="accent2">
                    <a:lumMod val="75000"/>
                  </a:schemeClr>
                </a:solidFill>
              </a:rPr>
              <a:t>years</a:t>
            </a:r>
            <a:r>
              <a:rPr lang="es-ES" dirty="0">
                <a:solidFill>
                  <a:schemeClr val="accent2">
                    <a:lumMod val="75000"/>
                  </a:schemeClr>
                </a:solidFill>
              </a:rPr>
              <a:t>, </a:t>
            </a:r>
            <a:r>
              <a:rPr lang="es-ES" dirty="0" err="1">
                <a:solidFill>
                  <a:schemeClr val="accent2">
                    <a:lumMod val="75000"/>
                  </a:schemeClr>
                </a:solidFill>
              </a:rPr>
              <a:t>making</a:t>
            </a:r>
            <a:r>
              <a:rPr lang="es-ES" dirty="0">
                <a:solidFill>
                  <a:schemeClr val="accent2">
                    <a:lumMod val="75000"/>
                  </a:schemeClr>
                </a:solidFill>
              </a:rPr>
              <a:t> </a:t>
            </a:r>
            <a:r>
              <a:rPr lang="es-ES" dirty="0" err="1">
                <a:solidFill>
                  <a:schemeClr val="accent2">
                    <a:lumMod val="75000"/>
                  </a:schemeClr>
                </a:solidFill>
              </a:rPr>
              <a:t>it</a:t>
            </a:r>
            <a:r>
              <a:rPr lang="es-ES" dirty="0">
                <a:solidFill>
                  <a:schemeClr val="accent2">
                    <a:lumMod val="75000"/>
                  </a:schemeClr>
                </a:solidFill>
              </a:rPr>
              <a:t> </a:t>
            </a:r>
            <a:r>
              <a:rPr lang="es-ES" dirty="0" err="1">
                <a:solidFill>
                  <a:schemeClr val="accent2">
                    <a:lumMod val="75000"/>
                  </a:schemeClr>
                </a:solidFill>
              </a:rPr>
              <a:t>one</a:t>
            </a:r>
            <a:r>
              <a:rPr lang="es-ES" dirty="0">
                <a:solidFill>
                  <a:schemeClr val="accent2">
                    <a:lumMod val="75000"/>
                  </a:schemeClr>
                </a:solidFill>
              </a:rPr>
              <a:t> of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oldest</a:t>
            </a:r>
            <a:r>
              <a:rPr lang="es-ES" dirty="0">
                <a:solidFill>
                  <a:schemeClr val="accent2">
                    <a:lumMod val="75000"/>
                  </a:schemeClr>
                </a:solidFill>
              </a:rPr>
              <a:t> </a:t>
            </a:r>
            <a:r>
              <a:rPr lang="es-ES" dirty="0" err="1">
                <a:solidFill>
                  <a:schemeClr val="accent2">
                    <a:lumMod val="75000"/>
                  </a:schemeClr>
                </a:solidFill>
              </a:rPr>
              <a:t>inhabited</a:t>
            </a:r>
            <a:r>
              <a:rPr lang="es-ES" dirty="0">
                <a:solidFill>
                  <a:schemeClr val="accent2">
                    <a:lumMod val="75000"/>
                  </a:schemeClr>
                </a:solidFill>
              </a:rPr>
              <a:t> </a:t>
            </a:r>
            <a:r>
              <a:rPr lang="es-ES" dirty="0" err="1">
                <a:solidFill>
                  <a:schemeClr val="accent2">
                    <a:lumMod val="75000"/>
                  </a:schemeClr>
                </a:solidFill>
              </a:rPr>
              <a:t>cities</a:t>
            </a:r>
            <a:r>
              <a:rPr lang="es-ES" dirty="0">
                <a:solidFill>
                  <a:schemeClr val="accent2">
                    <a:lumMod val="75000"/>
                  </a:schemeClr>
                </a:solidFill>
              </a:rPr>
              <a:t>. Athens </a:t>
            </a:r>
            <a:r>
              <a:rPr lang="es-ES" dirty="0" err="1">
                <a:solidFill>
                  <a:schemeClr val="accent2">
                    <a:lumMod val="75000"/>
                  </a:schemeClr>
                </a:solidFill>
              </a:rPr>
              <a:t>is</a:t>
            </a:r>
            <a:r>
              <a:rPr lang="es-ES" dirty="0">
                <a:solidFill>
                  <a:schemeClr val="accent2">
                    <a:lumMod val="75000"/>
                  </a:schemeClr>
                </a:solidFill>
              </a:rPr>
              <a:t> a </a:t>
            </a:r>
            <a:r>
              <a:rPr lang="es-ES" dirty="0" err="1">
                <a:solidFill>
                  <a:schemeClr val="accent2">
                    <a:lumMod val="75000"/>
                  </a:schemeClr>
                </a:solidFill>
              </a:rPr>
              <a:t>city</a:t>
            </a:r>
            <a:r>
              <a:rPr lang="es-ES" dirty="0">
                <a:solidFill>
                  <a:schemeClr val="accent2">
                    <a:lumMod val="75000"/>
                  </a:schemeClr>
                </a:solidFill>
              </a:rPr>
              <a:t> </a:t>
            </a:r>
            <a:r>
              <a:rPr lang="es-ES" dirty="0" err="1">
                <a:solidFill>
                  <a:schemeClr val="accent2">
                    <a:lumMod val="75000"/>
                  </a:schemeClr>
                </a:solidFill>
              </a:rPr>
              <a:t>rich</a:t>
            </a:r>
            <a:r>
              <a:rPr lang="es-ES" dirty="0">
                <a:solidFill>
                  <a:schemeClr val="accent2">
                    <a:lumMod val="75000"/>
                  </a:schemeClr>
                </a:solidFill>
              </a:rPr>
              <a:t> in </a:t>
            </a:r>
            <a:r>
              <a:rPr lang="es-ES" dirty="0" err="1">
                <a:solidFill>
                  <a:schemeClr val="accent2">
                    <a:lumMod val="75000"/>
                  </a:schemeClr>
                </a:solidFill>
              </a:rPr>
              <a:t>archaeological</a:t>
            </a:r>
            <a:r>
              <a:rPr lang="es-ES" dirty="0">
                <a:solidFill>
                  <a:schemeClr val="accent2">
                    <a:lumMod val="75000"/>
                  </a:schemeClr>
                </a:solidFill>
              </a:rPr>
              <a:t> </a:t>
            </a:r>
            <a:r>
              <a:rPr lang="es-ES" dirty="0" err="1">
                <a:solidFill>
                  <a:schemeClr val="accent2">
                    <a:lumMod val="75000"/>
                  </a:schemeClr>
                </a:solidFill>
              </a:rPr>
              <a:t>sites</a:t>
            </a:r>
            <a:r>
              <a:rPr lang="es-ES" dirty="0">
                <a:solidFill>
                  <a:schemeClr val="accent2">
                    <a:lumMod val="75000"/>
                  </a:schemeClr>
                </a:solidFill>
              </a:rPr>
              <a:t> of </a:t>
            </a:r>
            <a:r>
              <a:rPr lang="es-ES" dirty="0" err="1">
                <a:solidFill>
                  <a:schemeClr val="accent2">
                    <a:lumMod val="75000"/>
                  </a:schemeClr>
                </a:solidFill>
              </a:rPr>
              <a:t>extraordinary</a:t>
            </a:r>
            <a:r>
              <a:rPr lang="es-ES" dirty="0">
                <a:solidFill>
                  <a:schemeClr val="accent2">
                    <a:lumMod val="75000"/>
                  </a:schemeClr>
                </a:solidFill>
              </a:rPr>
              <a:t> </a:t>
            </a:r>
            <a:r>
              <a:rPr lang="es-ES" dirty="0" err="1">
                <a:solidFill>
                  <a:schemeClr val="accent2">
                    <a:lumMod val="75000"/>
                  </a:schemeClr>
                </a:solidFill>
              </a:rPr>
              <a:t>importance</a:t>
            </a:r>
            <a:r>
              <a:rPr lang="es-ES" dirty="0">
                <a:solidFill>
                  <a:schemeClr val="accent2">
                    <a:lumMod val="75000"/>
                  </a:schemeClr>
                </a:solidFill>
              </a:rPr>
              <a:t>, of </a:t>
            </a:r>
            <a:r>
              <a:rPr lang="es-ES" dirty="0" err="1">
                <a:solidFill>
                  <a:schemeClr val="accent2">
                    <a:lumMod val="75000"/>
                  </a:schemeClr>
                </a:solidFill>
              </a:rPr>
              <a:t>which</a:t>
            </a:r>
            <a:r>
              <a:rPr lang="es-ES" dirty="0">
                <a:solidFill>
                  <a:schemeClr val="accent2">
                    <a:lumMod val="75000"/>
                  </a:schemeClr>
                </a:solidFill>
              </a:rPr>
              <a:t>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most</a:t>
            </a:r>
            <a:r>
              <a:rPr lang="es-ES" dirty="0">
                <a:solidFill>
                  <a:schemeClr val="accent2">
                    <a:lumMod val="75000"/>
                  </a:schemeClr>
                </a:solidFill>
              </a:rPr>
              <a:t> </a:t>
            </a:r>
            <a:r>
              <a:rPr lang="es-ES" dirty="0" err="1">
                <a:solidFill>
                  <a:schemeClr val="accent2">
                    <a:lumMod val="75000"/>
                  </a:schemeClr>
                </a:solidFill>
              </a:rPr>
              <a:t>famous</a:t>
            </a:r>
            <a:r>
              <a:rPr lang="es-ES" dirty="0">
                <a:solidFill>
                  <a:schemeClr val="accent2">
                    <a:lumMod val="75000"/>
                  </a:schemeClr>
                </a:solidFill>
              </a:rPr>
              <a:t> </a:t>
            </a:r>
            <a:r>
              <a:rPr lang="es-ES" dirty="0" err="1">
                <a:solidFill>
                  <a:schemeClr val="accent2">
                    <a:lumMod val="75000"/>
                  </a:schemeClr>
                </a:solidFill>
              </a:rPr>
              <a:t>is</a:t>
            </a:r>
            <a:r>
              <a:rPr lang="es-ES" dirty="0">
                <a:solidFill>
                  <a:schemeClr val="accent2">
                    <a:lumMod val="75000"/>
                  </a:schemeClr>
                </a:solidFill>
              </a:rPr>
              <a:t>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Parthenon</a:t>
            </a:r>
            <a:r>
              <a:rPr lang="es-ES" dirty="0">
                <a:solidFill>
                  <a:schemeClr val="accent2">
                    <a:lumMod val="75000"/>
                  </a:schemeClr>
                </a:solidFill>
              </a:rPr>
              <a:t> </a:t>
            </a:r>
            <a:r>
              <a:rPr lang="es-ES" dirty="0" err="1">
                <a:solidFill>
                  <a:schemeClr val="accent2">
                    <a:lumMod val="75000"/>
                  </a:schemeClr>
                </a:solidFill>
              </a:rPr>
              <a:t>on</a:t>
            </a:r>
            <a:r>
              <a:rPr lang="es-ES" dirty="0">
                <a:solidFill>
                  <a:schemeClr val="accent2">
                    <a:lumMod val="75000"/>
                  </a:schemeClr>
                </a:solidFill>
              </a:rPr>
              <a:t>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Acropolis</a:t>
            </a:r>
            <a:r>
              <a:rPr lang="es-ES" dirty="0">
                <a:solidFill>
                  <a:schemeClr val="accent2">
                    <a:lumMod val="75000"/>
                  </a:schemeClr>
                </a:solidFill>
              </a:rPr>
              <a:t>. In </a:t>
            </a:r>
            <a:r>
              <a:rPr lang="es-ES" dirty="0" err="1">
                <a:solidFill>
                  <a:schemeClr val="accent2">
                    <a:lumMod val="75000"/>
                  </a:schemeClr>
                </a:solidFill>
              </a:rPr>
              <a:t>addition</a:t>
            </a:r>
            <a:r>
              <a:rPr lang="es-ES" dirty="0">
                <a:solidFill>
                  <a:schemeClr val="accent2">
                    <a:lumMod val="75000"/>
                  </a:schemeClr>
                </a:solidFill>
              </a:rPr>
              <a:t> to </a:t>
            </a:r>
            <a:r>
              <a:rPr lang="es-ES" dirty="0" err="1">
                <a:solidFill>
                  <a:schemeClr val="accent2">
                    <a:lumMod val="75000"/>
                  </a:schemeClr>
                </a:solidFill>
              </a:rPr>
              <a:t>buildings</a:t>
            </a:r>
            <a:r>
              <a:rPr lang="es-ES" dirty="0">
                <a:solidFill>
                  <a:schemeClr val="accent2">
                    <a:lumMod val="75000"/>
                  </a:schemeClr>
                </a:solidFill>
              </a:rPr>
              <a:t> of </a:t>
            </a:r>
            <a:r>
              <a:rPr lang="es-ES" dirty="0" err="1">
                <a:solidFill>
                  <a:schemeClr val="accent2">
                    <a:lumMod val="75000"/>
                  </a:schemeClr>
                </a:solidFill>
              </a:rPr>
              <a:t>the</a:t>
            </a:r>
            <a:r>
              <a:rPr lang="es-ES" dirty="0">
                <a:solidFill>
                  <a:schemeClr val="accent2">
                    <a:lumMod val="75000"/>
                  </a:schemeClr>
                </a:solidFill>
              </a:rPr>
              <a:t> </a:t>
            </a:r>
            <a:r>
              <a:rPr lang="es-ES" dirty="0" err="1">
                <a:solidFill>
                  <a:schemeClr val="accent2">
                    <a:lumMod val="75000"/>
                  </a:schemeClr>
                </a:solidFill>
              </a:rPr>
              <a:t>Greek</a:t>
            </a:r>
            <a:r>
              <a:rPr lang="es-ES" dirty="0">
                <a:solidFill>
                  <a:schemeClr val="accent2">
                    <a:lumMod val="75000"/>
                  </a:schemeClr>
                </a:solidFill>
              </a:rPr>
              <a:t> </a:t>
            </a:r>
            <a:r>
              <a:rPr lang="es-ES" dirty="0" err="1">
                <a:solidFill>
                  <a:schemeClr val="accent2">
                    <a:lumMod val="75000"/>
                  </a:schemeClr>
                </a:solidFill>
              </a:rPr>
              <a:t>classical</a:t>
            </a:r>
            <a:r>
              <a:rPr lang="es-ES" dirty="0">
                <a:solidFill>
                  <a:schemeClr val="accent2">
                    <a:lumMod val="75000"/>
                  </a:schemeClr>
                </a:solidFill>
              </a:rPr>
              <a:t> </a:t>
            </a:r>
            <a:r>
              <a:rPr lang="es-ES" dirty="0" err="1">
                <a:solidFill>
                  <a:schemeClr val="accent2">
                    <a:lumMod val="75000"/>
                  </a:schemeClr>
                </a:solidFill>
              </a:rPr>
              <a:t>period</a:t>
            </a:r>
            <a:r>
              <a:rPr lang="es-ES" dirty="0">
                <a:solidFill>
                  <a:schemeClr val="accent2">
                    <a:lumMod val="75000"/>
                  </a:schemeClr>
                </a:solidFill>
              </a:rPr>
              <a:t>, are </a:t>
            </a:r>
            <a:r>
              <a:rPr lang="es-ES" dirty="0" err="1">
                <a:solidFill>
                  <a:schemeClr val="accent2">
                    <a:lumMod val="75000"/>
                  </a:schemeClr>
                </a:solidFill>
              </a:rPr>
              <a:t>also</a:t>
            </a:r>
            <a:r>
              <a:rPr lang="es-ES" dirty="0">
                <a:solidFill>
                  <a:schemeClr val="accent2">
                    <a:lumMod val="75000"/>
                  </a:schemeClr>
                </a:solidFill>
              </a:rPr>
              <a:t> </a:t>
            </a:r>
            <a:r>
              <a:rPr lang="es-ES" dirty="0" err="1">
                <a:solidFill>
                  <a:schemeClr val="accent2">
                    <a:lumMod val="75000"/>
                  </a:schemeClr>
                </a:solidFill>
              </a:rPr>
              <a:t>preserved</a:t>
            </a:r>
            <a:r>
              <a:rPr lang="es-ES" dirty="0">
                <a:solidFill>
                  <a:schemeClr val="accent2">
                    <a:lumMod val="75000"/>
                  </a:schemeClr>
                </a:solidFill>
              </a:rPr>
              <a:t> </a:t>
            </a:r>
            <a:r>
              <a:rPr lang="es-ES" dirty="0" err="1">
                <a:solidFill>
                  <a:schemeClr val="accent2">
                    <a:lumMod val="75000"/>
                  </a:schemeClr>
                </a:solidFill>
              </a:rPr>
              <a:t>Roman</a:t>
            </a:r>
            <a:r>
              <a:rPr lang="es-ES" dirty="0">
                <a:solidFill>
                  <a:schemeClr val="accent2">
                    <a:lumMod val="75000"/>
                  </a:schemeClr>
                </a:solidFill>
              </a:rPr>
              <a:t> and </a:t>
            </a:r>
            <a:r>
              <a:rPr lang="es-ES" dirty="0" err="1">
                <a:solidFill>
                  <a:schemeClr val="accent2">
                    <a:lumMod val="75000"/>
                  </a:schemeClr>
                </a:solidFill>
              </a:rPr>
              <a:t>Byzantine</a:t>
            </a:r>
            <a:r>
              <a:rPr lang="es-ES" dirty="0">
                <a:solidFill>
                  <a:schemeClr val="accent2">
                    <a:lumMod val="75000"/>
                  </a:schemeClr>
                </a:solidFill>
              </a:rPr>
              <a:t> </a:t>
            </a:r>
            <a:r>
              <a:rPr lang="es-ES" dirty="0" err="1">
                <a:solidFill>
                  <a:schemeClr val="accent2">
                    <a:lumMod val="75000"/>
                  </a:schemeClr>
                </a:solidFill>
              </a:rPr>
              <a:t>Monuments</a:t>
            </a:r>
            <a:r>
              <a:rPr lang="es-ES" dirty="0">
                <a:solidFill>
                  <a:schemeClr val="accent2">
                    <a:lumMod val="75000"/>
                  </a:schemeClr>
                </a:solidFill>
              </a:rPr>
              <a:t>, as </a:t>
            </a:r>
            <a:r>
              <a:rPr lang="es-ES" dirty="0" err="1">
                <a:solidFill>
                  <a:schemeClr val="accent2">
                    <a:lumMod val="75000"/>
                  </a:schemeClr>
                </a:solidFill>
              </a:rPr>
              <a:t>well</a:t>
            </a:r>
            <a:r>
              <a:rPr lang="es-ES" dirty="0">
                <a:solidFill>
                  <a:schemeClr val="accent2">
                    <a:lumMod val="75000"/>
                  </a:schemeClr>
                </a:solidFill>
              </a:rPr>
              <a:t> as </a:t>
            </a:r>
            <a:r>
              <a:rPr lang="es-ES" dirty="0" err="1">
                <a:solidFill>
                  <a:schemeClr val="accent2">
                    <a:lumMod val="75000"/>
                  </a:schemeClr>
                </a:solidFill>
              </a:rPr>
              <a:t>several</a:t>
            </a:r>
            <a:r>
              <a:rPr lang="es-ES" dirty="0">
                <a:solidFill>
                  <a:schemeClr val="accent2">
                    <a:lumMod val="75000"/>
                  </a:schemeClr>
                </a:solidFill>
              </a:rPr>
              <a:t> </a:t>
            </a:r>
            <a:r>
              <a:rPr lang="es-ES" dirty="0" err="1">
                <a:solidFill>
                  <a:schemeClr val="accent2">
                    <a:lumMod val="75000"/>
                  </a:schemeClr>
                </a:solidFill>
              </a:rPr>
              <a:t>modern</a:t>
            </a:r>
            <a:r>
              <a:rPr lang="es-ES" dirty="0">
                <a:solidFill>
                  <a:schemeClr val="accent2">
                    <a:lumMod val="75000"/>
                  </a:schemeClr>
                </a:solidFill>
              </a:rPr>
              <a:t> </a:t>
            </a:r>
            <a:r>
              <a:rPr lang="es-ES" dirty="0" err="1">
                <a:solidFill>
                  <a:schemeClr val="accent2">
                    <a:lumMod val="75000"/>
                  </a:schemeClr>
                </a:solidFill>
              </a:rPr>
              <a:t>buildings</a:t>
            </a:r>
            <a:r>
              <a:rPr lang="es-ES" dirty="0">
                <a:solidFill>
                  <a:schemeClr val="accent2">
                    <a:lumMod val="75000"/>
                  </a:schemeClr>
                </a:solidFill>
              </a:rPr>
              <a:t> notable.</a:t>
            </a:r>
          </a:p>
        </p:txBody>
      </p:sp>
    </p:spTree>
    <p:extLst>
      <p:ext uri="{BB962C8B-B14F-4D97-AF65-F5344CB8AC3E}">
        <p14:creationId xmlns:p14="http://schemas.microsoft.com/office/powerpoint/2010/main" val="2686815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MAPA ATENAS</a:t>
            </a:r>
            <a:endParaRPr lang="es-ES"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30975" b="10154"/>
          <a:stretch/>
        </p:blipFill>
        <p:spPr>
          <a:xfrm>
            <a:off x="727417" y="2518117"/>
            <a:ext cx="10287000" cy="4037427"/>
          </a:xfrm>
          <a:prstGeom prst="rect">
            <a:avLst/>
          </a:prstGeom>
        </p:spPr>
      </p:pic>
    </p:spTree>
    <p:extLst>
      <p:ext uri="{BB962C8B-B14F-4D97-AF65-F5344CB8AC3E}">
        <p14:creationId xmlns:p14="http://schemas.microsoft.com/office/powerpoint/2010/main" val="2439468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9563" y="32778"/>
            <a:ext cx="10515600" cy="871247"/>
          </a:xfrm>
        </p:spPr>
        <p:txBody>
          <a:bodyPr>
            <a:normAutofit/>
          </a:bodyPr>
          <a:lstStyle/>
          <a:p>
            <a:r>
              <a:rPr lang="es-ES" sz="4400" dirty="0" smtClean="0">
                <a:solidFill>
                  <a:schemeClr val="accent5">
                    <a:lumMod val="60000"/>
                    <a:lumOff val="40000"/>
                  </a:schemeClr>
                </a:solidFill>
              </a:rPr>
              <a:t>EL PARTENÓN </a:t>
            </a:r>
            <a:r>
              <a:rPr lang="es-ES" sz="4400" dirty="0" smtClean="0">
                <a:solidFill>
                  <a:schemeClr val="bg1"/>
                </a:solidFill>
              </a:rPr>
              <a:t>/</a:t>
            </a:r>
            <a:r>
              <a:rPr lang="es-ES" sz="4400" dirty="0" smtClean="0"/>
              <a:t> </a:t>
            </a:r>
            <a:r>
              <a:rPr lang="es-ES" sz="4400" dirty="0" smtClean="0">
                <a:solidFill>
                  <a:srgbClr val="00B050"/>
                </a:solidFill>
              </a:rPr>
              <a:t>THE PARTHENON</a:t>
            </a:r>
            <a:endParaRPr lang="es-ES" sz="4400" dirty="0">
              <a:solidFill>
                <a:srgbClr val="00B050"/>
              </a:solidFill>
            </a:endParaRPr>
          </a:p>
        </p:txBody>
      </p:sp>
      <p:pic>
        <p:nvPicPr>
          <p:cNvPr id="4" name="Marcador de contenido 3"/>
          <p:cNvPicPr>
            <a:picLocks noGrp="1" noChangeAspect="1"/>
          </p:cNvPicPr>
          <p:nvPr>
            <p:ph idx="1"/>
          </p:nvPr>
        </p:nvPicPr>
        <p:blipFill>
          <a:blip r:embed="rId2"/>
          <a:stretch>
            <a:fillRect/>
          </a:stretch>
        </p:blipFill>
        <p:spPr>
          <a:xfrm>
            <a:off x="8137318" y="3942910"/>
            <a:ext cx="3935033" cy="26205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5346" y="1201942"/>
            <a:ext cx="3935033" cy="2623355"/>
          </a:xfrm>
          <a:prstGeom prst="rect">
            <a:avLst/>
          </a:prstGeom>
        </p:spPr>
      </p:pic>
      <p:sp>
        <p:nvSpPr>
          <p:cNvPr id="6" name="Rectángulo 5"/>
          <p:cNvSpPr/>
          <p:nvPr/>
        </p:nvSpPr>
        <p:spPr>
          <a:xfrm>
            <a:off x="330557" y="849849"/>
            <a:ext cx="7152067" cy="1323439"/>
          </a:xfrm>
          <a:prstGeom prst="rect">
            <a:avLst/>
          </a:prstGeom>
        </p:spPr>
        <p:txBody>
          <a:bodyPr wrap="square">
            <a:spAutoFit/>
          </a:bodyPr>
          <a:lstStyle/>
          <a:p>
            <a:r>
              <a:rPr lang="es-ES" sz="1600" dirty="0" smtClean="0">
                <a:solidFill>
                  <a:srgbClr val="FFC000"/>
                </a:solidFill>
              </a:rPr>
              <a:t>El Partenón es </a:t>
            </a:r>
            <a:r>
              <a:rPr lang="es-ES" sz="1600" dirty="0">
                <a:solidFill>
                  <a:srgbClr val="FFC000"/>
                </a:solidFill>
              </a:rPr>
              <a:t>uno de los principales templos dóricos que se conservan, construido entre los años 447 a. C. y 432 a. C. en la Acrópolis de Atenas. Sus dimensiones aproximadas son: 69,5 metros de largo, por 30,9 de ancho; las columnas tienen 10,4 metros de altura. Está dedicado a la diosa griega Atenea, a la que los atenienses consideraban su protectora.</a:t>
            </a:r>
          </a:p>
        </p:txBody>
      </p:sp>
      <p:sp>
        <p:nvSpPr>
          <p:cNvPr id="7" name="CuadroTexto 6"/>
          <p:cNvSpPr txBox="1"/>
          <p:nvPr/>
        </p:nvSpPr>
        <p:spPr>
          <a:xfrm>
            <a:off x="267227" y="2173288"/>
            <a:ext cx="7278726" cy="1938992"/>
          </a:xfrm>
          <a:prstGeom prst="rect">
            <a:avLst/>
          </a:prstGeom>
          <a:noFill/>
        </p:spPr>
        <p:txBody>
          <a:bodyPr wrap="square" rtlCol="0">
            <a:spAutoFit/>
          </a:bodyPr>
          <a:lstStyle/>
          <a:p>
            <a:r>
              <a:rPr lang="en-US" sz="2000" dirty="0">
                <a:solidFill>
                  <a:schemeClr val="accent2">
                    <a:lumMod val="75000"/>
                  </a:schemeClr>
                </a:solidFill>
              </a:rPr>
              <a:t>The Parthenon is one of them main temples Doric that is preserved, built between them years 447 to. C. and 432 to. C. in the Acropolis of Athens. Its approximate dimensions are: 69.5 meters long, wide 30.9; the columns are 10.4 </a:t>
            </a:r>
            <a:r>
              <a:rPr lang="en-US" sz="2000" dirty="0" err="1">
                <a:solidFill>
                  <a:schemeClr val="accent2">
                    <a:lumMod val="75000"/>
                  </a:schemeClr>
                </a:solidFill>
              </a:rPr>
              <a:t>metres</a:t>
            </a:r>
            <a:r>
              <a:rPr lang="en-US" sz="2000" dirty="0">
                <a:solidFill>
                  <a:schemeClr val="accent2">
                    <a:lumMod val="75000"/>
                  </a:schemeClr>
                </a:solidFill>
              </a:rPr>
              <a:t> in height. It is dedicated to the Greek goddess Athena, which the Athenians considered his protector.</a:t>
            </a:r>
            <a:endParaRPr lang="es-ES" sz="2000" dirty="0">
              <a:solidFill>
                <a:schemeClr val="accent2">
                  <a:lumMod val="75000"/>
                </a:schemeClr>
              </a:solidFill>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8048" y="4065606"/>
            <a:ext cx="3947812" cy="2631874"/>
          </a:xfrm>
          <a:prstGeom prst="rect">
            <a:avLst/>
          </a:prstGeom>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t="21972"/>
          <a:stretch/>
        </p:blipFill>
        <p:spPr>
          <a:xfrm>
            <a:off x="167707" y="4461003"/>
            <a:ext cx="3738883" cy="1944921"/>
          </a:xfrm>
          <a:prstGeom prst="rect">
            <a:avLst/>
          </a:prstGeom>
        </p:spPr>
      </p:pic>
    </p:spTree>
    <p:extLst>
      <p:ext uri="{BB962C8B-B14F-4D97-AF65-F5344CB8AC3E}">
        <p14:creationId xmlns:p14="http://schemas.microsoft.com/office/powerpoint/2010/main" val="2669194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0" y="0"/>
            <a:ext cx="12192000" cy="6858000"/>
          </a:xfrm>
          <a:prstGeom prst="rect">
            <a:avLst/>
          </a:prstGeom>
        </p:spPr>
      </p:pic>
      <p:sp>
        <p:nvSpPr>
          <p:cNvPr id="5" name="Estrella de 5 puntas 4"/>
          <p:cNvSpPr/>
          <p:nvPr/>
        </p:nvSpPr>
        <p:spPr>
          <a:xfrm>
            <a:off x="4412343" y="3018972"/>
            <a:ext cx="595086" cy="52251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strella de 5 puntas 5"/>
          <p:cNvSpPr/>
          <p:nvPr/>
        </p:nvSpPr>
        <p:spPr>
          <a:xfrm>
            <a:off x="2264229" y="3693772"/>
            <a:ext cx="624114" cy="58057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abajo 8"/>
          <p:cNvSpPr/>
          <p:nvPr/>
        </p:nvSpPr>
        <p:spPr>
          <a:xfrm rot="4148026">
            <a:off x="3405927" y="2855279"/>
            <a:ext cx="537029" cy="1664792"/>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40426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735169" y="265351"/>
            <a:ext cx="10515600" cy="1635617"/>
          </a:xfrm>
        </p:spPr>
        <p:txBody>
          <a:bodyPr>
            <a:normAutofit fontScale="90000"/>
          </a:bodyPr>
          <a:lstStyle/>
          <a:p>
            <a:pPr algn="ctr"/>
            <a:r>
              <a:rPr lang="en-US" sz="4800" dirty="0" smtClean="0">
                <a:solidFill>
                  <a:schemeClr val="accent3">
                    <a:lumMod val="75000"/>
                  </a:schemeClr>
                </a:solidFill>
              </a:rPr>
              <a:t>3.Estudio </a:t>
            </a:r>
            <a:r>
              <a:rPr lang="en-US" sz="4800" dirty="0">
                <a:solidFill>
                  <a:schemeClr val="accent3">
                    <a:lumMod val="75000"/>
                  </a:schemeClr>
                </a:solidFill>
              </a:rPr>
              <a:t>de la Ancient Olympia.</a:t>
            </a:r>
            <a:br>
              <a:rPr lang="en-US" sz="4800" dirty="0">
                <a:solidFill>
                  <a:schemeClr val="accent3">
                    <a:lumMod val="75000"/>
                  </a:schemeClr>
                </a:solidFill>
              </a:rPr>
            </a:br>
            <a:r>
              <a:rPr lang="en-US" sz="4800" dirty="0"/>
              <a:t>    Study of the Ancient Olympia. </a:t>
            </a:r>
            <a:r>
              <a:rPr lang="en-US" dirty="0"/>
              <a:t/>
            </a:r>
            <a:br>
              <a:rPr lang="en-US" dirty="0"/>
            </a:br>
            <a:endParaRPr lang="es-ES"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19" y="1414170"/>
            <a:ext cx="4070261" cy="2713507"/>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821" y="4243589"/>
            <a:ext cx="3699456" cy="2466304"/>
          </a:xfrm>
          <a:prstGeom prst="rect">
            <a:avLst/>
          </a:prstGeom>
        </p:spPr>
      </p:pic>
      <p:pic>
        <p:nvPicPr>
          <p:cNvPr id="4" name="Imagen 3"/>
          <p:cNvPicPr>
            <a:picLocks noChangeAspect="1"/>
          </p:cNvPicPr>
          <p:nvPr/>
        </p:nvPicPr>
        <p:blipFill rotWithShape="1">
          <a:blip r:embed="rId4"/>
          <a:srcRect b="14722"/>
          <a:stretch/>
        </p:blipFill>
        <p:spPr>
          <a:xfrm>
            <a:off x="7241284" y="3975833"/>
            <a:ext cx="4881909" cy="2496673"/>
          </a:xfrm>
          <a:prstGeom prst="rect">
            <a:avLst/>
          </a:prstGeom>
        </p:spPr>
      </p:pic>
      <p:pic>
        <p:nvPicPr>
          <p:cNvPr id="5" name="Imagen 4"/>
          <p:cNvPicPr>
            <a:picLocks noChangeAspect="1"/>
          </p:cNvPicPr>
          <p:nvPr/>
        </p:nvPicPr>
        <p:blipFill>
          <a:blip r:embed="rId5"/>
          <a:stretch>
            <a:fillRect/>
          </a:stretch>
        </p:blipFill>
        <p:spPr>
          <a:xfrm>
            <a:off x="4266732" y="1927112"/>
            <a:ext cx="2857500" cy="3810000"/>
          </a:xfrm>
          <a:prstGeom prst="rect">
            <a:avLst/>
          </a:prstGeom>
        </p:spPr>
      </p:pic>
      <p:pic>
        <p:nvPicPr>
          <p:cNvPr id="6" name="Imagen 5"/>
          <p:cNvPicPr>
            <a:picLocks noChangeAspect="1"/>
          </p:cNvPicPr>
          <p:nvPr/>
        </p:nvPicPr>
        <p:blipFill>
          <a:blip r:embed="rId6"/>
          <a:stretch>
            <a:fillRect/>
          </a:stretch>
        </p:blipFill>
        <p:spPr>
          <a:xfrm>
            <a:off x="7622105" y="1414170"/>
            <a:ext cx="3221907" cy="2417942"/>
          </a:xfrm>
          <a:prstGeom prst="rect">
            <a:avLst/>
          </a:prstGeom>
        </p:spPr>
      </p:pic>
    </p:spTree>
    <p:extLst>
      <p:ext uri="{BB962C8B-B14F-4D97-AF65-F5344CB8AC3E}">
        <p14:creationId xmlns:p14="http://schemas.microsoft.com/office/powerpoint/2010/main" val="1544565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66664" y="262094"/>
            <a:ext cx="10515600" cy="1325563"/>
          </a:xfrm>
        </p:spPr>
        <p:txBody>
          <a:bodyPr>
            <a:normAutofit/>
          </a:bodyPr>
          <a:lstStyle/>
          <a:p>
            <a:r>
              <a:rPr lang="es-ES" sz="3200" dirty="0">
                <a:solidFill>
                  <a:schemeClr val="accent5">
                    <a:lumMod val="60000"/>
                    <a:lumOff val="40000"/>
                  </a:schemeClr>
                </a:solidFill>
              </a:rPr>
              <a:t>PRIMEROS JUEGOS </a:t>
            </a:r>
            <a:r>
              <a:rPr lang="es-ES" sz="3200" dirty="0" smtClean="0">
                <a:solidFill>
                  <a:schemeClr val="accent5">
                    <a:lumMod val="60000"/>
                    <a:lumOff val="40000"/>
                  </a:schemeClr>
                </a:solidFill>
              </a:rPr>
              <a:t>OLÍMPICOS</a:t>
            </a:r>
            <a:r>
              <a:rPr lang="es-ES" sz="3200" dirty="0" smtClean="0">
                <a:solidFill>
                  <a:schemeClr val="bg1"/>
                </a:solidFill>
              </a:rPr>
              <a:t>/</a:t>
            </a:r>
            <a:r>
              <a:rPr lang="es-ES" sz="3200" dirty="0" smtClean="0">
                <a:solidFill>
                  <a:schemeClr val="accent1">
                    <a:lumMod val="75000"/>
                  </a:schemeClr>
                </a:solidFill>
              </a:rPr>
              <a:t> </a:t>
            </a:r>
            <a:r>
              <a:rPr lang="es-ES" sz="3200" dirty="0" smtClean="0">
                <a:solidFill>
                  <a:srgbClr val="00B050"/>
                </a:solidFill>
              </a:rPr>
              <a:t>FIRST OLYMPIC GAMES</a:t>
            </a:r>
            <a:endParaRPr lang="es-ES" sz="3200" dirty="0">
              <a:solidFill>
                <a:srgbClr val="00B050"/>
              </a:solidFill>
            </a:endParaRPr>
          </a:p>
        </p:txBody>
      </p:sp>
      <p:sp>
        <p:nvSpPr>
          <p:cNvPr id="4" name="3 Marcador de contenido"/>
          <p:cNvSpPr>
            <a:spLocks noGrp="1"/>
          </p:cNvSpPr>
          <p:nvPr>
            <p:ph sz="half" idx="1"/>
          </p:nvPr>
        </p:nvSpPr>
        <p:spPr>
          <a:xfrm>
            <a:off x="566664" y="1413502"/>
            <a:ext cx="5025216" cy="4351338"/>
          </a:xfrm>
        </p:spPr>
        <p:txBody>
          <a:bodyPr>
            <a:normAutofit/>
          </a:bodyPr>
          <a:lstStyle/>
          <a:p>
            <a:pPr marL="0" indent="0">
              <a:buNone/>
            </a:pPr>
            <a:r>
              <a:rPr lang="es-ES" sz="1600" dirty="0">
                <a:solidFill>
                  <a:srgbClr val="FFC000"/>
                </a:solidFill>
              </a:rPr>
              <a:t>Estos juegos comenzaron hace 2.800 años, en el 776 a.C. Había muchos menos deportes y solamente podían competir hombres que hablaran griego, en vez de atletas de todos los países, además de que las mujeres no estaban autorizadas para competir en ellos. Quienes llegaban a ver los Juegos a la Antigua Olimpia debían llevar un animal, que luego sería sacrificado para honrar al dios Zeus.</a:t>
            </a:r>
          </a:p>
        </p:txBody>
      </p:sp>
      <p:sp>
        <p:nvSpPr>
          <p:cNvPr id="5" name="4 Marcador de contenido"/>
          <p:cNvSpPr>
            <a:spLocks noGrp="1"/>
          </p:cNvSpPr>
          <p:nvPr>
            <p:ph sz="half" idx="2"/>
          </p:nvPr>
        </p:nvSpPr>
        <p:spPr>
          <a:xfrm>
            <a:off x="5447382" y="1033865"/>
            <a:ext cx="6860574" cy="4351338"/>
          </a:xfrm>
        </p:spPr>
        <p:txBody>
          <a:bodyPr>
            <a:normAutofit/>
          </a:bodyPr>
          <a:lstStyle/>
          <a:p>
            <a:pPr marL="0" indent="0">
              <a:buNone/>
            </a:pPr>
            <a:r>
              <a:rPr lang="en-US" sz="2200" dirty="0">
                <a:solidFill>
                  <a:schemeClr val="accent2">
                    <a:lumMod val="75000"/>
                  </a:schemeClr>
                </a:solidFill>
              </a:rPr>
              <a:t>These games started 2,800 years ago, in 776 </a:t>
            </a:r>
            <a:r>
              <a:rPr lang="en-US" sz="2200" dirty="0" err="1">
                <a:solidFill>
                  <a:schemeClr val="accent2">
                    <a:lumMod val="75000"/>
                  </a:schemeClr>
                </a:solidFill>
              </a:rPr>
              <a:t>a</a:t>
            </a:r>
            <a:r>
              <a:rPr lang="en-US" sz="2200" dirty="0" err="1" smtClean="0">
                <a:solidFill>
                  <a:schemeClr val="accent2">
                    <a:lumMod val="75000"/>
                  </a:schemeClr>
                </a:solidFill>
              </a:rPr>
              <a:t>.c</a:t>
            </a:r>
            <a:r>
              <a:rPr lang="en-US" sz="2200" dirty="0">
                <a:solidFill>
                  <a:schemeClr val="accent2">
                    <a:lumMod val="75000"/>
                  </a:schemeClr>
                </a:solidFill>
              </a:rPr>
              <a:t>. There were many fewer sports and they could only compete men who speak Greek, instead of athletes of all countries, that women were not permitted to compete in them. People who came to see the games ancient Olympia had to take an animal, which then would be sacrificed to honor the god Zeus.</a:t>
            </a:r>
            <a:endParaRPr lang="es-ES" sz="2200" dirty="0">
              <a:solidFill>
                <a:schemeClr val="accent2">
                  <a:lumMod val="75000"/>
                </a:schemeClr>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1926" y="3408867"/>
            <a:ext cx="4475639" cy="2983759"/>
          </a:xfrm>
          <a:prstGeom prst="rect">
            <a:avLst/>
          </a:prstGeom>
        </p:spPr>
      </p:pic>
      <p:pic>
        <p:nvPicPr>
          <p:cNvPr id="6" name="Imagen 5"/>
          <p:cNvPicPr>
            <a:picLocks noChangeAspect="1"/>
          </p:cNvPicPr>
          <p:nvPr/>
        </p:nvPicPr>
        <p:blipFill>
          <a:blip r:embed="rId3"/>
          <a:stretch>
            <a:fillRect/>
          </a:stretch>
        </p:blipFill>
        <p:spPr>
          <a:xfrm>
            <a:off x="438241" y="3318715"/>
            <a:ext cx="4777703" cy="3376469"/>
          </a:xfrm>
          <a:prstGeom prst="rect">
            <a:avLst/>
          </a:prstGeom>
        </p:spPr>
      </p:pic>
    </p:spTree>
    <p:extLst>
      <p:ext uri="{BB962C8B-B14F-4D97-AF65-F5344CB8AC3E}">
        <p14:creationId xmlns:p14="http://schemas.microsoft.com/office/powerpoint/2010/main" val="138859304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96093" y="61027"/>
            <a:ext cx="4938792" cy="1600200"/>
          </a:xfrm>
        </p:spPr>
        <p:txBody>
          <a:bodyPr>
            <a:normAutofit/>
          </a:bodyPr>
          <a:lstStyle/>
          <a:p>
            <a:pPr algn="ctr"/>
            <a:r>
              <a:rPr lang="es-ES" sz="4800" dirty="0" smtClean="0">
                <a:solidFill>
                  <a:schemeClr val="accent5">
                    <a:lumMod val="60000"/>
                    <a:lumOff val="40000"/>
                  </a:schemeClr>
                </a:solidFill>
              </a:rPr>
              <a:t>HISTORY</a:t>
            </a:r>
            <a:r>
              <a:rPr lang="es-ES" sz="4800" dirty="0" smtClean="0">
                <a:solidFill>
                  <a:schemeClr val="bg1"/>
                </a:solidFill>
              </a:rPr>
              <a:t>/</a:t>
            </a:r>
            <a:r>
              <a:rPr lang="es-ES" sz="4800" dirty="0" smtClean="0">
                <a:solidFill>
                  <a:schemeClr val="accent2"/>
                </a:solidFill>
              </a:rPr>
              <a:t> </a:t>
            </a:r>
            <a:r>
              <a:rPr lang="es-ES" sz="4800" dirty="0" smtClean="0">
                <a:solidFill>
                  <a:srgbClr val="00B050"/>
                </a:solidFill>
              </a:rPr>
              <a:t>HISTORIA</a:t>
            </a:r>
            <a:endParaRPr lang="es-ES" sz="4800" dirty="0">
              <a:solidFill>
                <a:srgbClr val="00B050"/>
              </a:solidFill>
            </a:endParaRPr>
          </a:p>
        </p:txBody>
      </p:sp>
      <p:sp>
        <p:nvSpPr>
          <p:cNvPr id="6" name="5 Marcador de contenido"/>
          <p:cNvSpPr>
            <a:spLocks noGrp="1"/>
          </p:cNvSpPr>
          <p:nvPr>
            <p:ph idx="1"/>
          </p:nvPr>
        </p:nvSpPr>
        <p:spPr>
          <a:xfrm>
            <a:off x="241547" y="2074527"/>
            <a:ext cx="5193338" cy="4873625"/>
          </a:xfrm>
        </p:spPr>
        <p:txBody>
          <a:bodyPr>
            <a:normAutofit fontScale="92500" lnSpcReduction="20000"/>
          </a:bodyPr>
          <a:lstStyle/>
          <a:p>
            <a:pPr marL="0" indent="0">
              <a:buNone/>
            </a:pPr>
            <a:r>
              <a:rPr lang="es-ES" sz="1900" dirty="0">
                <a:solidFill>
                  <a:srgbClr val="FFC000"/>
                </a:solidFill>
              </a:rPr>
              <a:t>Es una de las ciudades más antiguas del mundo. La antigua ciudad de Olimpia fue famosa por ser un centro religioso donde la adoración de los dioses se rindió. Desde 342 a.C. Era el dominio de Alejandro, que usó Olimpia para anunciar su rescripto sobre los exiliados. Durante la dominación romana, Olympia se enriqueció.</a:t>
            </a:r>
          </a:p>
          <a:p>
            <a:pPr marL="0" indent="0">
              <a:buNone/>
            </a:pPr>
            <a:r>
              <a:rPr lang="en-US" dirty="0" smtClean="0">
                <a:solidFill>
                  <a:schemeClr val="accent2">
                    <a:lumMod val="75000"/>
                  </a:schemeClr>
                </a:solidFill>
              </a:rPr>
              <a:t>It </a:t>
            </a:r>
            <a:r>
              <a:rPr lang="en-US" dirty="0">
                <a:solidFill>
                  <a:schemeClr val="accent2">
                    <a:lumMod val="75000"/>
                  </a:schemeClr>
                </a:solidFill>
              </a:rPr>
              <a:t>is one of the oldest cities in the world. The ancient city of Olympia was famous for being a religious center where the worship of the gods surrendered. Since 342 BC It was the domain of Alexander, Olympia used to announce his Rescript on the exiles. During the Roman domination, Olympia was enriched.</a:t>
            </a:r>
            <a:endParaRPr lang="es-ES" dirty="0">
              <a:solidFill>
                <a:schemeClr val="accent2">
                  <a:lumMod val="75000"/>
                </a:schemeClr>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5162" y="520319"/>
            <a:ext cx="3932237" cy="228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3"/>
          <a:stretch>
            <a:fillRect/>
          </a:stretch>
        </p:blipFill>
        <p:spPr>
          <a:xfrm>
            <a:off x="6362163" y="3247812"/>
            <a:ext cx="4692813" cy="3060879"/>
          </a:xfrm>
          <a:prstGeom prst="rect">
            <a:avLst/>
          </a:prstGeom>
        </p:spPr>
      </p:pic>
    </p:spTree>
    <p:extLst>
      <p:ext uri="{BB962C8B-B14F-4D97-AF65-F5344CB8AC3E}">
        <p14:creationId xmlns:p14="http://schemas.microsoft.com/office/powerpoint/2010/main" val="11963287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1068485" y="565515"/>
            <a:ext cx="10233800" cy="3190961"/>
          </a:xfrm>
        </p:spPr>
        <p:txBody>
          <a:bodyPr>
            <a:normAutofit/>
          </a:bodyPr>
          <a:lstStyle/>
          <a:p>
            <a:pPr marL="0" indent="0">
              <a:buNone/>
            </a:pPr>
            <a:r>
              <a:rPr lang="es-ES" sz="1800" dirty="0">
                <a:solidFill>
                  <a:srgbClr val="FFC000"/>
                </a:solidFill>
              </a:rPr>
              <a:t>Después de la muerte de Adriano, la ciudad entró en decadencia y los últimos juegos se celebraron en 324. La ciudad fue objeto de diferentes excavaciones, siendo entre las primeras realizadas por una expedición francesa en 1829, continuada por alemanes a finales de ese siglo, se descubrió la estatua intacta de Hermes. Pronto el templo de Zeus fue desenterrado donde presumiblemente se mostró la famosa estatua de Zeus</a:t>
            </a:r>
            <a:r>
              <a:rPr lang="es-ES" sz="1800" dirty="0" smtClean="0">
                <a:solidFill>
                  <a:srgbClr val="FFC000"/>
                </a:solidFill>
              </a:rPr>
              <a:t>.</a:t>
            </a:r>
          </a:p>
          <a:p>
            <a:pPr marL="0" indent="0">
              <a:buNone/>
            </a:pPr>
            <a:r>
              <a:rPr lang="en-US" sz="2400" dirty="0">
                <a:solidFill>
                  <a:schemeClr val="accent2">
                    <a:lumMod val="75000"/>
                  </a:schemeClr>
                </a:solidFill>
              </a:rPr>
              <a:t>After the death of Hadrian, the city went into decline and the last games were held in 324. The city was the subject of various excavations, being among the first made by a French expedition in 1829, followed by Germans at the end of that century, it was discovered the intact statue of Hermes. Soon the Temple of Zeus was unearthed where presumably the famous statue of Zeus was shown.</a:t>
            </a:r>
            <a:endParaRPr lang="es-ES" sz="2400" dirty="0">
              <a:solidFill>
                <a:schemeClr val="accent2">
                  <a:lumMod val="75000"/>
                </a:scheme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 y="4134118"/>
            <a:ext cx="3945018" cy="1769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7724" y="3420552"/>
            <a:ext cx="3898006" cy="259867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7848" y="3756476"/>
            <a:ext cx="4047186" cy="2698124"/>
          </a:xfrm>
          <a:prstGeom prst="rect">
            <a:avLst/>
          </a:prstGeom>
        </p:spPr>
      </p:pic>
    </p:spTree>
    <p:extLst>
      <p:ext uri="{BB962C8B-B14F-4D97-AF65-F5344CB8AC3E}">
        <p14:creationId xmlns:p14="http://schemas.microsoft.com/office/powerpoint/2010/main" val="9332662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37882" y="134402"/>
            <a:ext cx="11578107" cy="5223209"/>
          </a:xfrm>
        </p:spPr>
        <p:txBody>
          <a:bodyPr>
            <a:normAutofit/>
          </a:bodyPr>
          <a:lstStyle/>
          <a:p>
            <a:pPr marL="0" indent="0">
              <a:buNone/>
            </a:pPr>
            <a:r>
              <a:rPr lang="es-ES" sz="1800" dirty="0">
                <a:solidFill>
                  <a:srgbClr val="FFC000"/>
                </a:solidFill>
              </a:rPr>
              <a:t>El sitio arqueológico de Olimpia fue declarado en 1989 Patrimonio cultural de la humanidad por la </a:t>
            </a:r>
            <a:r>
              <a:rPr lang="es-ES" sz="1800" dirty="0" smtClean="0">
                <a:solidFill>
                  <a:srgbClr val="FFC000"/>
                </a:solidFill>
              </a:rPr>
              <a:t>UNESCO.</a:t>
            </a:r>
          </a:p>
          <a:p>
            <a:pPr marL="0" indent="0">
              <a:buNone/>
            </a:pPr>
            <a:r>
              <a:rPr lang="es-ES" sz="1800" dirty="0" smtClean="0">
                <a:solidFill>
                  <a:srgbClr val="FFC000"/>
                </a:solidFill>
              </a:rPr>
              <a:t>A </a:t>
            </a:r>
            <a:r>
              <a:rPr lang="es-ES" sz="1800" dirty="0">
                <a:solidFill>
                  <a:srgbClr val="FFC000"/>
                </a:solidFill>
              </a:rPr>
              <a:t>la fecha, Olimpia es tan solo un sitio arqueológico situado en </a:t>
            </a:r>
            <a:r>
              <a:rPr lang="es-ES" sz="1800" dirty="0" smtClean="0">
                <a:solidFill>
                  <a:srgbClr val="FFC000"/>
                </a:solidFill>
              </a:rPr>
              <a:t>el      extremo </a:t>
            </a:r>
            <a:r>
              <a:rPr lang="es-ES" sz="1800" dirty="0">
                <a:solidFill>
                  <a:srgbClr val="FFC000"/>
                </a:solidFill>
              </a:rPr>
              <a:t>occidental de la península del Peloponeso.</a:t>
            </a:r>
          </a:p>
          <a:p>
            <a:pPr marL="0" indent="0">
              <a:buNone/>
            </a:pPr>
            <a:endParaRPr lang="en-US" dirty="0" smtClean="0">
              <a:solidFill>
                <a:srgbClr val="FFFF00"/>
              </a:solidFill>
            </a:endParaRPr>
          </a:p>
          <a:p>
            <a:pPr marL="0" indent="0">
              <a:buNone/>
            </a:pPr>
            <a:endParaRPr lang="en-US" dirty="0">
              <a:solidFill>
                <a:srgbClr val="FFFF00"/>
              </a:solidFill>
            </a:endParaRPr>
          </a:p>
          <a:p>
            <a:pPr marL="0" indent="0">
              <a:buNone/>
            </a:pPr>
            <a:endParaRPr lang="en-US" dirty="0" smtClean="0">
              <a:solidFill>
                <a:srgbClr val="FFFF00"/>
              </a:solidFill>
            </a:endParaRPr>
          </a:p>
          <a:p>
            <a:pPr marL="0" indent="0">
              <a:buNone/>
            </a:pPr>
            <a:endParaRPr lang="en-US" dirty="0">
              <a:solidFill>
                <a:srgbClr val="FFFF00"/>
              </a:solidFill>
            </a:endParaRPr>
          </a:p>
          <a:p>
            <a:pPr marL="0" indent="0">
              <a:buNone/>
            </a:pPr>
            <a:endParaRPr lang="en-US" sz="2400" dirty="0" smtClean="0">
              <a:solidFill>
                <a:schemeClr val="accent2">
                  <a:lumMod val="75000"/>
                </a:schemeClr>
              </a:solidFill>
            </a:endParaRPr>
          </a:p>
          <a:p>
            <a:pPr marL="0" indent="0">
              <a:buNone/>
            </a:pPr>
            <a:r>
              <a:rPr lang="en-US" sz="2400" dirty="0" smtClean="0">
                <a:solidFill>
                  <a:schemeClr val="accent2">
                    <a:lumMod val="75000"/>
                  </a:schemeClr>
                </a:solidFill>
              </a:rPr>
              <a:t>The </a:t>
            </a:r>
            <a:r>
              <a:rPr lang="en-US" sz="2400" dirty="0">
                <a:solidFill>
                  <a:schemeClr val="accent2">
                    <a:lumMod val="75000"/>
                  </a:schemeClr>
                </a:solidFill>
              </a:rPr>
              <a:t>archaeological site of Olympia was declared in 1989 cultural patrimony of humanity by UNESCO. To date, </a:t>
            </a:r>
            <a:r>
              <a:rPr lang="en-US" sz="2400" dirty="0" err="1">
                <a:solidFill>
                  <a:schemeClr val="accent2">
                    <a:lumMod val="75000"/>
                  </a:schemeClr>
                </a:solidFill>
              </a:rPr>
              <a:t>Olimpia</a:t>
            </a:r>
            <a:r>
              <a:rPr lang="en-US" sz="2400" dirty="0">
                <a:solidFill>
                  <a:schemeClr val="accent2">
                    <a:lumMod val="75000"/>
                  </a:schemeClr>
                </a:solidFill>
              </a:rPr>
              <a:t> is just an archaeological site located in the western end of the peninsula of the Peloponnese.</a:t>
            </a:r>
            <a:endParaRPr lang="es-ES" sz="2400" dirty="0">
              <a:solidFill>
                <a:schemeClr val="accent2">
                  <a:lumMod val="75000"/>
                </a:schemeClr>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160" y="931126"/>
            <a:ext cx="42672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rotWithShape="1">
          <a:blip r:embed="rId3"/>
          <a:srcRect b="10415"/>
          <a:stretch/>
        </p:blipFill>
        <p:spPr>
          <a:xfrm>
            <a:off x="2739819" y="4503575"/>
            <a:ext cx="4980541" cy="2244953"/>
          </a:xfrm>
          <a:prstGeom prst="rect">
            <a:avLst/>
          </a:prstGeom>
        </p:spPr>
      </p:pic>
    </p:spTree>
    <p:extLst>
      <p:ext uri="{BB962C8B-B14F-4D97-AF65-F5344CB8AC3E}">
        <p14:creationId xmlns:p14="http://schemas.microsoft.com/office/powerpoint/2010/main" val="31995701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750278" y="597877"/>
            <a:ext cx="5908430" cy="5579086"/>
          </a:xfrm>
        </p:spPr>
        <p:txBody>
          <a:bodyPr>
            <a:normAutofit fontScale="85000" lnSpcReduction="20000"/>
          </a:bodyPr>
          <a:lstStyle/>
          <a:p>
            <a:pPr marL="0" indent="0">
              <a:buNone/>
            </a:pPr>
            <a:r>
              <a:rPr lang="es-ES" dirty="0">
                <a:solidFill>
                  <a:srgbClr val="FFC000"/>
                </a:solidFill>
              </a:rPr>
              <a:t>Fue llamada así desde el año 375 a.C. en honor de Olimpia, esposa de Filipo II y madre de Alejandro Magno, quien la consideraba como la capital espiritual de Grecia, porque los juegos simbolizaban la unidad de todos los </a:t>
            </a:r>
            <a:r>
              <a:rPr lang="es-ES" dirty="0" smtClean="0">
                <a:solidFill>
                  <a:srgbClr val="FFC000"/>
                </a:solidFill>
              </a:rPr>
              <a:t>griegos.</a:t>
            </a:r>
          </a:p>
          <a:p>
            <a:pPr marL="0" indent="0">
              <a:buNone/>
            </a:pPr>
            <a:endParaRPr lang="en-US" sz="4000" dirty="0" smtClean="0">
              <a:solidFill>
                <a:srgbClr val="FFFF00"/>
              </a:solidFill>
            </a:endParaRPr>
          </a:p>
          <a:p>
            <a:pPr marL="0" indent="0">
              <a:buNone/>
            </a:pPr>
            <a:r>
              <a:rPr lang="en-US" sz="4000" dirty="0" smtClean="0">
                <a:solidFill>
                  <a:schemeClr val="accent2">
                    <a:lumMod val="75000"/>
                  </a:schemeClr>
                </a:solidFill>
              </a:rPr>
              <a:t>It </a:t>
            </a:r>
            <a:r>
              <a:rPr lang="en-US" sz="4000" dirty="0">
                <a:solidFill>
                  <a:schemeClr val="accent2">
                    <a:lumMod val="75000"/>
                  </a:schemeClr>
                </a:solidFill>
              </a:rPr>
              <a:t>was so called from 375 </a:t>
            </a:r>
            <a:r>
              <a:rPr lang="en-US" sz="4000" dirty="0" err="1">
                <a:solidFill>
                  <a:schemeClr val="accent2">
                    <a:lumMod val="75000"/>
                  </a:schemeClr>
                </a:solidFill>
              </a:rPr>
              <a:t>B.c.</a:t>
            </a:r>
            <a:r>
              <a:rPr lang="en-US" sz="4000" dirty="0">
                <a:solidFill>
                  <a:schemeClr val="accent2">
                    <a:lumMod val="75000"/>
                  </a:schemeClr>
                </a:solidFill>
              </a:rPr>
              <a:t> in honor of Olympia, spouse of </a:t>
            </a:r>
            <a:r>
              <a:rPr lang="en-US" sz="4000" dirty="0" err="1">
                <a:solidFill>
                  <a:schemeClr val="accent2">
                    <a:lumMod val="75000"/>
                  </a:schemeClr>
                </a:solidFill>
              </a:rPr>
              <a:t>Filipo</a:t>
            </a:r>
            <a:r>
              <a:rPr lang="en-US" sz="4000" dirty="0">
                <a:solidFill>
                  <a:schemeClr val="accent2">
                    <a:lumMod val="75000"/>
                  </a:schemeClr>
                </a:solidFill>
              </a:rPr>
              <a:t> II and mother of Alexander the great, who considered it as the spirit of Greece capital, because the games symbolized the unity of all the Greeks.</a:t>
            </a:r>
            <a:endParaRPr lang="es-ES" sz="4000" dirty="0">
              <a:solidFill>
                <a:schemeClr val="accent2">
                  <a:lumMod val="75000"/>
                </a:schemeClr>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256" y="1711570"/>
            <a:ext cx="4536867" cy="225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7872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contenido"/>
          <p:cNvSpPr>
            <a:spLocks noGrp="1"/>
          </p:cNvSpPr>
          <p:nvPr>
            <p:ph sz="half" idx="1"/>
          </p:nvPr>
        </p:nvSpPr>
        <p:spPr>
          <a:xfrm>
            <a:off x="1120000" y="762000"/>
            <a:ext cx="5025216" cy="5414963"/>
          </a:xfrm>
        </p:spPr>
        <p:txBody>
          <a:bodyPr>
            <a:normAutofit/>
          </a:bodyPr>
          <a:lstStyle/>
          <a:p>
            <a:r>
              <a:rPr lang="es-ES" sz="2600" dirty="0" smtClean="0">
                <a:solidFill>
                  <a:srgbClr val="FFC000"/>
                </a:solidFill>
              </a:rPr>
              <a:t>La colisión con la densidad de la capa oceánica del Mediterráneo oriental junto con la densidad superior de la litosfera continental de Eurasia han formado una zona de subducción a lo largo de su frontera.</a:t>
            </a:r>
            <a:endParaRPr lang="es-ES" sz="2600" dirty="0">
              <a:solidFill>
                <a:srgbClr val="FFC000"/>
              </a:solidFill>
            </a:endParaRPr>
          </a:p>
        </p:txBody>
      </p:sp>
      <p:sp>
        <p:nvSpPr>
          <p:cNvPr id="8" name="7 Marcador de contenido"/>
          <p:cNvSpPr>
            <a:spLocks noGrp="1"/>
          </p:cNvSpPr>
          <p:nvPr>
            <p:ph sz="half" idx="2"/>
          </p:nvPr>
        </p:nvSpPr>
        <p:spPr>
          <a:xfrm>
            <a:off x="6319840" y="781050"/>
            <a:ext cx="5033960" cy="5395913"/>
          </a:xfrm>
        </p:spPr>
        <p:txBody>
          <a:bodyPr/>
          <a:lstStyle/>
          <a:p>
            <a:r>
              <a:rPr lang="en-US" dirty="0" smtClean="0">
                <a:solidFill>
                  <a:schemeClr val="accent2">
                    <a:lumMod val="75000"/>
                  </a:schemeClr>
                </a:solidFill>
              </a:rPr>
              <a:t>   The collision with the density of the oceanic layer of the Eastern Mediterranean along with the higher density of the continental lithosphere in Eurasia have formed a </a:t>
            </a:r>
            <a:r>
              <a:rPr lang="en-US" dirty="0" err="1" smtClean="0">
                <a:solidFill>
                  <a:schemeClr val="accent2">
                    <a:lumMod val="75000"/>
                  </a:schemeClr>
                </a:solidFill>
              </a:rPr>
              <a:t>subduction</a:t>
            </a:r>
            <a:r>
              <a:rPr lang="en-US" dirty="0" smtClean="0">
                <a:solidFill>
                  <a:schemeClr val="accent2">
                    <a:lumMod val="75000"/>
                  </a:schemeClr>
                </a:solidFill>
              </a:rPr>
              <a:t> zone along their border.</a:t>
            </a:r>
            <a:endParaRPr lang="es-ES" dirty="0">
              <a:solidFill>
                <a:schemeClr val="accent2">
                  <a:lumMod val="7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376" y="3770730"/>
            <a:ext cx="4896095" cy="281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0775" y="214493"/>
            <a:ext cx="10515600" cy="1325563"/>
          </a:xfrm>
        </p:spPr>
        <p:txBody>
          <a:bodyPr>
            <a:noAutofit/>
          </a:bodyPr>
          <a:lstStyle/>
          <a:p>
            <a:r>
              <a:rPr lang="es-ES" sz="4400" dirty="0" smtClean="0">
                <a:solidFill>
                  <a:schemeClr val="accent5">
                    <a:lumMod val="60000"/>
                    <a:lumOff val="40000"/>
                  </a:schemeClr>
                </a:solidFill>
              </a:rPr>
              <a:t>MUSEO DEL PARTENON </a:t>
            </a:r>
            <a:r>
              <a:rPr lang="es-ES" sz="4400" dirty="0" smtClean="0">
                <a:solidFill>
                  <a:schemeClr val="bg1"/>
                </a:solidFill>
              </a:rPr>
              <a:t>/ </a:t>
            </a:r>
            <a:r>
              <a:rPr lang="es-ES" sz="4400" dirty="0" smtClean="0">
                <a:solidFill>
                  <a:srgbClr val="00B050"/>
                </a:solidFill>
              </a:rPr>
              <a:t>PARTHENON’S MUSEUM</a:t>
            </a:r>
            <a:endParaRPr lang="es-ES" sz="4400" dirty="0">
              <a:solidFill>
                <a:srgbClr val="00B050"/>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10" y="1540056"/>
            <a:ext cx="3950595" cy="263373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966" y="1449904"/>
            <a:ext cx="4085823" cy="272388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2724" y="4302269"/>
            <a:ext cx="3632379" cy="2421586"/>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010" y="4250664"/>
            <a:ext cx="3787194" cy="2524796"/>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6931" y="4250664"/>
            <a:ext cx="3766625" cy="2511083"/>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8119268" y="874375"/>
            <a:ext cx="3959293" cy="2639529"/>
          </a:xfrm>
          <a:prstGeom prst="rect">
            <a:avLst/>
          </a:prstGeom>
        </p:spPr>
      </p:pic>
    </p:spTree>
    <p:extLst>
      <p:ext uri="{BB962C8B-B14F-4D97-AF65-F5344CB8AC3E}">
        <p14:creationId xmlns:p14="http://schemas.microsoft.com/office/powerpoint/2010/main" val="2000681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Marcador de contenido"/>
          <p:cNvSpPr>
            <a:spLocks noGrp="1"/>
          </p:cNvSpPr>
          <p:nvPr>
            <p:ph idx="1"/>
          </p:nvPr>
        </p:nvSpPr>
        <p:spPr>
          <a:xfrm>
            <a:off x="4434037" y="698060"/>
            <a:ext cx="6229670" cy="5058797"/>
          </a:xfrm>
        </p:spPr>
        <p:txBody>
          <a:bodyPr>
            <a:normAutofit/>
          </a:bodyPr>
          <a:lstStyle/>
          <a:p>
            <a:r>
              <a:rPr lang="en-US" sz="2400" dirty="0" smtClean="0">
                <a:solidFill>
                  <a:schemeClr val="accent2">
                    <a:lumMod val="75000"/>
                  </a:schemeClr>
                </a:solidFill>
              </a:rPr>
              <a:t>   The </a:t>
            </a:r>
            <a:r>
              <a:rPr lang="en-US" sz="2400" dirty="0" err="1" smtClean="0">
                <a:solidFill>
                  <a:schemeClr val="accent2">
                    <a:lumMod val="75000"/>
                  </a:schemeClr>
                </a:solidFill>
              </a:rPr>
              <a:t>subduction</a:t>
            </a:r>
            <a:r>
              <a:rPr lang="en-US" sz="2400" dirty="0" smtClean="0">
                <a:solidFill>
                  <a:schemeClr val="accent2">
                    <a:lumMod val="75000"/>
                  </a:schemeClr>
                </a:solidFill>
              </a:rPr>
              <a:t> of the African plate under the Aegean Sea has formed the Hellenic arc, which is an area of active seismicity that extends along the western Peloponnese and continues throughout the islands of </a:t>
            </a:r>
            <a:r>
              <a:rPr lang="en-US" sz="2400" dirty="0" err="1" smtClean="0">
                <a:solidFill>
                  <a:schemeClr val="accent2">
                    <a:lumMod val="75000"/>
                  </a:schemeClr>
                </a:solidFill>
              </a:rPr>
              <a:t>Kythera</a:t>
            </a:r>
            <a:r>
              <a:rPr lang="en-US" sz="2400" dirty="0" smtClean="0">
                <a:solidFill>
                  <a:schemeClr val="accent2">
                    <a:lumMod val="75000"/>
                  </a:schemeClr>
                </a:solidFill>
              </a:rPr>
              <a:t> and </a:t>
            </a:r>
            <a:r>
              <a:rPr lang="en-US" sz="2400" dirty="0" err="1" smtClean="0">
                <a:solidFill>
                  <a:schemeClr val="accent2">
                    <a:lumMod val="75000"/>
                  </a:schemeClr>
                </a:solidFill>
              </a:rPr>
              <a:t>Antikythera</a:t>
            </a:r>
            <a:r>
              <a:rPr lang="en-US" sz="2400" dirty="0" smtClean="0">
                <a:solidFill>
                  <a:schemeClr val="accent2">
                    <a:lumMod val="75000"/>
                  </a:schemeClr>
                </a:solidFill>
              </a:rPr>
              <a:t>, South of Crete, Rhodes and subsequently Western Turkey.</a:t>
            </a:r>
            <a:endParaRPr lang="es-ES" sz="2400" dirty="0">
              <a:solidFill>
                <a:schemeClr val="accent2">
                  <a:lumMod val="75000"/>
                </a:schemeClr>
              </a:solidFill>
            </a:endParaRPr>
          </a:p>
        </p:txBody>
      </p:sp>
      <p:sp>
        <p:nvSpPr>
          <p:cNvPr id="11" name="10 Marcador de texto"/>
          <p:cNvSpPr>
            <a:spLocks noGrp="1"/>
          </p:cNvSpPr>
          <p:nvPr>
            <p:ph type="body" sz="half" idx="2"/>
          </p:nvPr>
        </p:nvSpPr>
        <p:spPr>
          <a:xfrm>
            <a:off x="653223" y="607907"/>
            <a:ext cx="3652025" cy="4935538"/>
          </a:xfrm>
        </p:spPr>
        <p:txBody>
          <a:bodyPr>
            <a:normAutofit/>
          </a:bodyPr>
          <a:lstStyle/>
          <a:p>
            <a:pPr marL="342900" indent="-342900">
              <a:buFont typeface="Arial" panose="020B0604020202020204" pitchFamily="34" charset="0"/>
              <a:buChar char="•"/>
            </a:pPr>
            <a:r>
              <a:rPr lang="es-ES" sz="2400" dirty="0" smtClean="0">
                <a:solidFill>
                  <a:srgbClr val="FFC000"/>
                </a:solidFill>
              </a:rPr>
              <a:t>La subducción de la placa Africana bajo el Mar Egeo ha formado el arco Helénico, que es una zona de sismicidad activa que se extiende a lo largo de Peloponeso occidental y continúa a lo largo de las islas de </a:t>
            </a:r>
            <a:r>
              <a:rPr lang="es-ES" sz="2400" dirty="0" err="1" smtClean="0">
                <a:solidFill>
                  <a:srgbClr val="FFC000"/>
                </a:solidFill>
              </a:rPr>
              <a:t>Antikythera</a:t>
            </a:r>
            <a:r>
              <a:rPr lang="es-ES" sz="2400" dirty="0" smtClean="0">
                <a:solidFill>
                  <a:srgbClr val="FFC000"/>
                </a:solidFill>
              </a:rPr>
              <a:t> y </a:t>
            </a:r>
            <a:r>
              <a:rPr lang="es-ES" sz="2400" dirty="0" err="1" smtClean="0">
                <a:solidFill>
                  <a:srgbClr val="FFC000"/>
                </a:solidFill>
              </a:rPr>
              <a:t>Kythera</a:t>
            </a:r>
            <a:r>
              <a:rPr lang="es-ES" sz="2400" dirty="0" smtClean="0">
                <a:solidFill>
                  <a:srgbClr val="FFC000"/>
                </a:solidFill>
              </a:rPr>
              <a:t>, al sur de Creta, hasta Rodas y posteriormente Turquía occidental.</a:t>
            </a:r>
          </a:p>
          <a:p>
            <a:endParaRPr lang="es-ES" dirty="0"/>
          </a:p>
        </p:txBody>
      </p:sp>
      <p:pic>
        <p:nvPicPr>
          <p:cNvPr id="14" name="13 Imagen" descr="Resultado de imagen de imagenes del arco helenico">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9138" y="3168204"/>
            <a:ext cx="3400023" cy="3429980"/>
          </a:xfrm>
          <a:prstGeom prst="rect">
            <a:avLst/>
          </a:prstGeom>
          <a:noFill/>
          <a:ln>
            <a:noFill/>
          </a:ln>
        </p:spPr>
      </p:pic>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n-US" sz="4000" dirty="0">
                <a:solidFill>
                  <a:schemeClr val="accent2">
                    <a:lumMod val="75000"/>
                  </a:schemeClr>
                </a:solidFill>
              </a:rPr>
              <a:t>The Hellenic arch is formed by the external sedimentary arch, and the interior of the Volcanic </a:t>
            </a:r>
            <a:r>
              <a:rPr lang="en-US" sz="4000" dirty="0" smtClean="0">
                <a:solidFill>
                  <a:schemeClr val="accent2">
                    <a:lumMod val="75000"/>
                  </a:schemeClr>
                </a:solidFill>
              </a:rPr>
              <a:t>arch which </a:t>
            </a:r>
            <a:r>
              <a:rPr lang="en-US" sz="4000" dirty="0">
                <a:solidFill>
                  <a:schemeClr val="accent2">
                    <a:lumMod val="75000"/>
                  </a:schemeClr>
                </a:solidFill>
              </a:rPr>
              <a:t>includes </a:t>
            </a:r>
            <a:r>
              <a:rPr lang="en-US" sz="4000" dirty="0" err="1">
                <a:solidFill>
                  <a:schemeClr val="accent2">
                    <a:lumMod val="75000"/>
                  </a:schemeClr>
                </a:solidFill>
              </a:rPr>
              <a:t>includes</a:t>
            </a:r>
            <a:r>
              <a:rPr lang="en-US" sz="4000" dirty="0">
                <a:solidFill>
                  <a:schemeClr val="accent2">
                    <a:lumMod val="75000"/>
                  </a:schemeClr>
                </a:solidFill>
              </a:rPr>
              <a:t> the active volcanoes of </a:t>
            </a:r>
            <a:r>
              <a:rPr lang="en-US" sz="4000" dirty="0" err="1">
                <a:solidFill>
                  <a:schemeClr val="accent2">
                    <a:lumMod val="75000"/>
                  </a:schemeClr>
                </a:solidFill>
              </a:rPr>
              <a:t>Methana</a:t>
            </a:r>
            <a:r>
              <a:rPr lang="en-US" sz="4000" dirty="0">
                <a:solidFill>
                  <a:schemeClr val="accent2">
                    <a:lumMod val="75000"/>
                  </a:schemeClr>
                </a:solidFill>
              </a:rPr>
              <a:t>, </a:t>
            </a:r>
            <a:r>
              <a:rPr lang="en-US" sz="4000" dirty="0" err="1">
                <a:solidFill>
                  <a:schemeClr val="accent2">
                    <a:lumMod val="75000"/>
                  </a:schemeClr>
                </a:solidFill>
              </a:rPr>
              <a:t>Santorini</a:t>
            </a:r>
            <a:r>
              <a:rPr lang="en-US" sz="4000" dirty="0">
                <a:solidFill>
                  <a:schemeClr val="accent2">
                    <a:lumMod val="75000"/>
                  </a:schemeClr>
                </a:solidFill>
              </a:rPr>
              <a:t>  and </a:t>
            </a:r>
            <a:r>
              <a:rPr lang="en-US" sz="4000" dirty="0" err="1">
                <a:solidFill>
                  <a:schemeClr val="accent2">
                    <a:lumMod val="75000"/>
                  </a:schemeClr>
                </a:solidFill>
              </a:rPr>
              <a:t>Nisyros</a:t>
            </a:r>
            <a:r>
              <a:rPr lang="en-US" sz="4000" dirty="0">
                <a:solidFill>
                  <a:schemeClr val="accent2">
                    <a:lumMod val="75000"/>
                  </a:schemeClr>
                </a:solidFill>
              </a:rPr>
              <a:t>.</a:t>
            </a:r>
            <a:endParaRPr lang="es-ES" sz="4000" dirty="0">
              <a:solidFill>
                <a:schemeClr val="accent2">
                  <a:lumMod val="75000"/>
                </a:schemeClr>
              </a:solidFill>
            </a:endParaRPr>
          </a:p>
        </p:txBody>
      </p:sp>
      <p:sp>
        <p:nvSpPr>
          <p:cNvPr id="4" name="3 Marcador de texto"/>
          <p:cNvSpPr>
            <a:spLocks noGrp="1"/>
          </p:cNvSpPr>
          <p:nvPr>
            <p:ph type="body" sz="half" idx="2"/>
          </p:nvPr>
        </p:nvSpPr>
        <p:spPr>
          <a:xfrm>
            <a:off x="1120000" y="914400"/>
            <a:ext cx="3652025" cy="4954588"/>
          </a:xfrm>
        </p:spPr>
        <p:txBody>
          <a:bodyPr>
            <a:normAutofit/>
          </a:bodyPr>
          <a:lstStyle/>
          <a:p>
            <a:pPr marL="342900" indent="-342900">
              <a:buFont typeface="Arial" panose="020B0604020202020204" pitchFamily="34" charset="0"/>
              <a:buChar char="•"/>
            </a:pPr>
            <a:r>
              <a:rPr lang="es-ES" sz="2000" dirty="0">
                <a:solidFill>
                  <a:srgbClr val="FFC000"/>
                </a:solidFill>
              </a:rPr>
              <a:t>El arco Helénico está formado por el arco exterior sedimentario , y el interior del arco </a:t>
            </a:r>
            <a:r>
              <a:rPr lang="es-ES" sz="2000" dirty="0" smtClean="0">
                <a:solidFill>
                  <a:srgbClr val="FFC000"/>
                </a:solidFill>
              </a:rPr>
              <a:t>Volcánico el cual incluye los volcanes </a:t>
            </a:r>
            <a:r>
              <a:rPr lang="es-ES" sz="2000" dirty="0">
                <a:solidFill>
                  <a:srgbClr val="FFC000"/>
                </a:solidFill>
              </a:rPr>
              <a:t>activos </a:t>
            </a:r>
            <a:r>
              <a:rPr lang="es-ES" sz="2000" dirty="0" smtClean="0">
                <a:solidFill>
                  <a:srgbClr val="FFC000"/>
                </a:solidFill>
              </a:rPr>
              <a:t>de </a:t>
            </a:r>
            <a:r>
              <a:rPr lang="es-ES" sz="2000" dirty="0" err="1">
                <a:solidFill>
                  <a:srgbClr val="FFC000"/>
                </a:solidFill>
              </a:rPr>
              <a:t>Methana</a:t>
            </a:r>
            <a:r>
              <a:rPr lang="es-ES" sz="2000" dirty="0">
                <a:solidFill>
                  <a:srgbClr val="FFC000"/>
                </a:solidFill>
              </a:rPr>
              <a:t>, </a:t>
            </a:r>
            <a:r>
              <a:rPr lang="es-ES" sz="2000" dirty="0" err="1">
                <a:solidFill>
                  <a:srgbClr val="FFC000"/>
                </a:solidFill>
              </a:rPr>
              <a:t>Santorini</a:t>
            </a:r>
            <a:r>
              <a:rPr lang="es-ES" sz="2000" dirty="0">
                <a:solidFill>
                  <a:srgbClr val="FFC000"/>
                </a:solidFill>
              </a:rPr>
              <a:t>, </a:t>
            </a:r>
            <a:r>
              <a:rPr lang="es-ES" sz="2000" dirty="0" err="1">
                <a:solidFill>
                  <a:srgbClr val="FFC000"/>
                </a:solidFill>
              </a:rPr>
              <a:t>Nisyros</a:t>
            </a:r>
            <a:r>
              <a:rPr lang="es-ES" sz="2000" dirty="0">
                <a:solidFill>
                  <a:srgbClr val="FFC000"/>
                </a:solidFill>
              </a:rPr>
              <a:t>.</a:t>
            </a:r>
          </a:p>
          <a:p>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917" y="3061063"/>
            <a:ext cx="3727299" cy="278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991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7094295" y="897111"/>
            <a:ext cx="4700423" cy="4651651"/>
          </a:xfrm>
          <a:prstGeom prst="rect">
            <a:avLst/>
          </a:prstGeom>
        </p:spPr>
      </p:pic>
      <p:pic>
        <p:nvPicPr>
          <p:cNvPr id="8" name="Imagen 7"/>
          <p:cNvPicPr>
            <a:picLocks noChangeAspect="1"/>
          </p:cNvPicPr>
          <p:nvPr/>
        </p:nvPicPr>
        <p:blipFill>
          <a:blip r:embed="rId3"/>
          <a:stretch>
            <a:fillRect/>
          </a:stretch>
        </p:blipFill>
        <p:spPr>
          <a:xfrm>
            <a:off x="3970369" y="4703935"/>
            <a:ext cx="487722" cy="359695"/>
          </a:xfrm>
          <a:prstGeom prst="rect">
            <a:avLst/>
          </a:prstGeom>
        </p:spPr>
      </p:pic>
      <p:pic>
        <p:nvPicPr>
          <p:cNvPr id="2" name="Imagen 1"/>
          <p:cNvPicPr>
            <a:picLocks noChangeAspect="1"/>
          </p:cNvPicPr>
          <p:nvPr/>
        </p:nvPicPr>
        <p:blipFill>
          <a:blip r:embed="rId4"/>
          <a:stretch>
            <a:fillRect/>
          </a:stretch>
        </p:blipFill>
        <p:spPr>
          <a:xfrm>
            <a:off x="336643" y="782525"/>
            <a:ext cx="6667500" cy="5505450"/>
          </a:xfrm>
          <a:prstGeom prst="rect">
            <a:avLst/>
          </a:prstGeom>
        </p:spPr>
      </p:pic>
      <p:sp>
        <p:nvSpPr>
          <p:cNvPr id="31" name="Flecha doblada 30"/>
          <p:cNvSpPr/>
          <p:nvPr/>
        </p:nvSpPr>
        <p:spPr>
          <a:xfrm>
            <a:off x="3760631" y="1790163"/>
            <a:ext cx="3515932" cy="252426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Tree>
    <p:extLst>
      <p:ext uri="{BB962C8B-B14F-4D97-AF65-F5344CB8AC3E}">
        <p14:creationId xmlns:p14="http://schemas.microsoft.com/office/powerpoint/2010/main" val="3133047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86871" y="129763"/>
            <a:ext cx="3305907" cy="1325563"/>
          </a:xfrm>
        </p:spPr>
        <p:txBody>
          <a:bodyPr>
            <a:normAutofit/>
          </a:bodyPr>
          <a:lstStyle/>
          <a:p>
            <a:pPr algn="ctr"/>
            <a:r>
              <a:rPr lang="es-ES" sz="4300" dirty="0" smtClean="0">
                <a:solidFill>
                  <a:srgbClr val="00B050"/>
                </a:solidFill>
              </a:rPr>
              <a:t>SANTORINI</a:t>
            </a:r>
            <a:endParaRPr lang="es-ES" sz="4300" dirty="0">
              <a:solidFill>
                <a:srgbClr val="00B050"/>
              </a:solidFill>
            </a:endParaRPr>
          </a:p>
        </p:txBody>
      </p:sp>
      <p:sp>
        <p:nvSpPr>
          <p:cNvPr id="4" name="3 Marcador de contenido"/>
          <p:cNvSpPr>
            <a:spLocks noGrp="1"/>
          </p:cNvSpPr>
          <p:nvPr>
            <p:ph sz="half" idx="1"/>
          </p:nvPr>
        </p:nvSpPr>
        <p:spPr>
          <a:xfrm>
            <a:off x="163864" y="1205164"/>
            <a:ext cx="4923291" cy="5498289"/>
          </a:xfrm>
        </p:spPr>
        <p:txBody>
          <a:bodyPr>
            <a:normAutofit/>
          </a:bodyPr>
          <a:lstStyle/>
          <a:p>
            <a:r>
              <a:rPr lang="es-ES" sz="1500" dirty="0" err="1" smtClean="0">
                <a:solidFill>
                  <a:srgbClr val="FFC000"/>
                </a:solidFill>
              </a:rPr>
              <a:t>Santorín</a:t>
            </a:r>
            <a:r>
              <a:rPr lang="es-ES" sz="1500" dirty="0" smtClean="0">
                <a:solidFill>
                  <a:srgbClr val="FFC000"/>
                </a:solidFill>
              </a:rPr>
              <a:t>, </a:t>
            </a:r>
            <a:r>
              <a:rPr lang="es-ES" sz="1500" dirty="0" err="1" smtClean="0">
                <a:solidFill>
                  <a:srgbClr val="FFC000"/>
                </a:solidFill>
              </a:rPr>
              <a:t>Santorini</a:t>
            </a:r>
            <a:r>
              <a:rPr lang="es-ES" sz="1500" dirty="0" smtClean="0">
                <a:solidFill>
                  <a:srgbClr val="FFC000"/>
                </a:solidFill>
              </a:rPr>
              <a:t>, Tera, </a:t>
            </a:r>
            <a:r>
              <a:rPr lang="es-ES" sz="1500" dirty="0" err="1" smtClean="0">
                <a:solidFill>
                  <a:srgbClr val="FFC000"/>
                </a:solidFill>
              </a:rPr>
              <a:t>Thera</a:t>
            </a:r>
            <a:r>
              <a:rPr lang="es-ES" sz="1500" dirty="0" smtClean="0">
                <a:solidFill>
                  <a:srgbClr val="FFC000"/>
                </a:solidFill>
              </a:rPr>
              <a:t> o </a:t>
            </a:r>
            <a:r>
              <a:rPr lang="es-ES" sz="1500" dirty="0" err="1" smtClean="0">
                <a:solidFill>
                  <a:srgbClr val="FFC000"/>
                </a:solidFill>
              </a:rPr>
              <a:t>Thira</a:t>
            </a:r>
            <a:r>
              <a:rPr lang="es-ES" sz="1500" dirty="0" smtClean="0">
                <a:solidFill>
                  <a:srgbClr val="FFC000"/>
                </a:solidFill>
              </a:rPr>
              <a:t> es un pequeño archipiélago circular formado por islas volcánicas, localizado en el sur del mar Egeo, a unos 200 km al sureste del territorio continental griego. Tiene un área aproximada de unos 73 km² y una población de 13.402 habitantes en 2001.</a:t>
            </a:r>
          </a:p>
          <a:p>
            <a:r>
              <a:rPr lang="en-US" sz="1800" dirty="0" err="1">
                <a:solidFill>
                  <a:schemeClr val="accent2">
                    <a:lumMod val="75000"/>
                  </a:schemeClr>
                </a:solidFill>
              </a:rPr>
              <a:t>Santorini</a:t>
            </a:r>
            <a:r>
              <a:rPr lang="en-US" sz="1800" dirty="0">
                <a:solidFill>
                  <a:schemeClr val="accent2">
                    <a:lumMod val="75000"/>
                  </a:schemeClr>
                </a:solidFill>
              </a:rPr>
              <a:t>, </a:t>
            </a:r>
            <a:r>
              <a:rPr lang="en-US" sz="1800" dirty="0" err="1">
                <a:solidFill>
                  <a:schemeClr val="accent2">
                    <a:lumMod val="75000"/>
                  </a:schemeClr>
                </a:solidFill>
              </a:rPr>
              <a:t>Santorini</a:t>
            </a:r>
            <a:r>
              <a:rPr lang="en-US" sz="1800" dirty="0">
                <a:solidFill>
                  <a:schemeClr val="accent2">
                    <a:lumMod val="75000"/>
                  </a:schemeClr>
                </a:solidFill>
              </a:rPr>
              <a:t>, </a:t>
            </a:r>
            <a:r>
              <a:rPr lang="en-US" sz="1800" dirty="0" err="1">
                <a:solidFill>
                  <a:schemeClr val="accent2">
                    <a:lumMod val="75000"/>
                  </a:schemeClr>
                </a:solidFill>
              </a:rPr>
              <a:t>Tera</a:t>
            </a:r>
            <a:r>
              <a:rPr lang="en-US" sz="1800" dirty="0">
                <a:solidFill>
                  <a:schemeClr val="accent2">
                    <a:lumMod val="75000"/>
                  </a:schemeClr>
                </a:solidFill>
              </a:rPr>
              <a:t>, </a:t>
            </a:r>
            <a:r>
              <a:rPr lang="en-US" sz="1800" dirty="0" err="1">
                <a:solidFill>
                  <a:schemeClr val="accent2">
                    <a:lumMod val="75000"/>
                  </a:schemeClr>
                </a:solidFill>
              </a:rPr>
              <a:t>Thera</a:t>
            </a:r>
            <a:r>
              <a:rPr lang="en-US" sz="1800" dirty="0">
                <a:solidFill>
                  <a:schemeClr val="accent2">
                    <a:lumMod val="75000"/>
                  </a:schemeClr>
                </a:solidFill>
              </a:rPr>
              <a:t> or Thira is a small circular archipelago formed by volcanic islands, located in the Southern Aegean Sea, about 200 km South-East of the Greek mainland. It has an approximate area of approximately 73 km ² and a population of 13.402 inhabitants in 2001.</a:t>
            </a:r>
            <a:endParaRPr lang="es-ES" sz="1800" dirty="0" smtClean="0">
              <a:solidFill>
                <a:schemeClr val="accent2">
                  <a:lumMod val="75000"/>
                </a:schemeClr>
              </a:solidFill>
            </a:endParaRPr>
          </a:p>
          <a:p>
            <a:r>
              <a:rPr lang="es-ES" sz="1500" dirty="0" smtClean="0">
                <a:solidFill>
                  <a:srgbClr val="FFC000"/>
                </a:solidFill>
              </a:rPr>
              <a:t>La isla de </a:t>
            </a:r>
            <a:r>
              <a:rPr lang="es-ES" sz="1500" dirty="0" err="1" smtClean="0">
                <a:solidFill>
                  <a:srgbClr val="FFC000"/>
                </a:solidFill>
              </a:rPr>
              <a:t>Santorini</a:t>
            </a:r>
            <a:r>
              <a:rPr lang="es-ES" sz="1500" dirty="0" smtClean="0">
                <a:solidFill>
                  <a:srgbClr val="FFC000"/>
                </a:solidFill>
              </a:rPr>
              <a:t>, pertenece al archipiélago de las Cícladas, es conocida por las pintorescas casas blancas de tejados azules. Es uno de los principales destinos turísticos de Grecia.</a:t>
            </a:r>
          </a:p>
          <a:p>
            <a:r>
              <a:rPr lang="es-ES" sz="1700" dirty="0" smtClean="0">
                <a:solidFill>
                  <a:schemeClr val="tx1"/>
                </a:solidFill>
              </a:rPr>
              <a:t> </a:t>
            </a:r>
            <a:r>
              <a:rPr lang="en-US" sz="1800" dirty="0">
                <a:solidFill>
                  <a:schemeClr val="accent2">
                    <a:lumMod val="75000"/>
                  </a:schemeClr>
                </a:solidFill>
              </a:rPr>
              <a:t>The island of </a:t>
            </a:r>
            <a:r>
              <a:rPr lang="en-US" sz="1800" dirty="0" err="1">
                <a:solidFill>
                  <a:schemeClr val="accent2">
                    <a:lumMod val="75000"/>
                  </a:schemeClr>
                </a:solidFill>
              </a:rPr>
              <a:t>Santorini</a:t>
            </a:r>
            <a:r>
              <a:rPr lang="en-US" sz="1800" dirty="0">
                <a:solidFill>
                  <a:schemeClr val="accent2">
                    <a:lumMod val="75000"/>
                  </a:schemeClr>
                </a:solidFill>
              </a:rPr>
              <a:t>, belongs to the Cyclades archipelago, is known for the picturesque white houses of blue roofs. It is one of the major tourist destinations in Greece.</a:t>
            </a:r>
            <a:endParaRPr lang="es-ES" sz="1800" dirty="0">
              <a:solidFill>
                <a:schemeClr val="accent2">
                  <a:lumMod val="75000"/>
                </a:schemeClr>
              </a:solidFill>
            </a:endParaRPr>
          </a:p>
        </p:txBody>
      </p:sp>
      <p:pic>
        <p:nvPicPr>
          <p:cNvPr id="2" name="Imagen 1"/>
          <p:cNvPicPr>
            <a:picLocks noChangeAspect="1"/>
          </p:cNvPicPr>
          <p:nvPr/>
        </p:nvPicPr>
        <p:blipFill>
          <a:blip r:embed="rId2"/>
          <a:stretch>
            <a:fillRect/>
          </a:stretch>
        </p:blipFill>
        <p:spPr>
          <a:xfrm>
            <a:off x="5087155" y="528034"/>
            <a:ext cx="3751048" cy="2811818"/>
          </a:xfrm>
          <a:prstGeom prst="rect">
            <a:avLst/>
          </a:prstGeom>
        </p:spPr>
      </p:pic>
      <p:pic>
        <p:nvPicPr>
          <p:cNvPr id="5" name="Imagen 4"/>
          <p:cNvPicPr>
            <a:picLocks noChangeAspect="1"/>
          </p:cNvPicPr>
          <p:nvPr/>
        </p:nvPicPr>
        <p:blipFill>
          <a:blip r:embed="rId3"/>
          <a:stretch>
            <a:fillRect/>
          </a:stretch>
        </p:blipFill>
        <p:spPr>
          <a:xfrm>
            <a:off x="4997004" y="3721993"/>
            <a:ext cx="5524048" cy="2981459"/>
          </a:xfrm>
          <a:prstGeom prst="rect">
            <a:avLst/>
          </a:prstGeom>
        </p:spPr>
      </p:pic>
      <p:pic>
        <p:nvPicPr>
          <p:cNvPr id="6" name="Imagen 5"/>
          <p:cNvPicPr>
            <a:picLocks noChangeAspect="1"/>
          </p:cNvPicPr>
          <p:nvPr/>
        </p:nvPicPr>
        <p:blipFill>
          <a:blip r:embed="rId4"/>
          <a:stretch>
            <a:fillRect/>
          </a:stretch>
        </p:blipFill>
        <p:spPr>
          <a:xfrm>
            <a:off x="8982837" y="419615"/>
            <a:ext cx="2857500" cy="3810000"/>
          </a:xfrm>
          <a:prstGeom prst="rect">
            <a:avLst/>
          </a:prstGeom>
        </p:spPr>
      </p:pic>
    </p:spTree>
    <p:extLst>
      <p:ext uri="{BB962C8B-B14F-4D97-AF65-F5344CB8AC3E}">
        <p14:creationId xmlns:p14="http://schemas.microsoft.com/office/powerpoint/2010/main" val="39432256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799563" y="4516"/>
            <a:ext cx="10515600" cy="5754321"/>
          </a:xfrm>
        </p:spPr>
        <p:txBody>
          <a:bodyPr>
            <a:normAutofit/>
          </a:bodyPr>
          <a:lstStyle/>
          <a:p>
            <a:pPr algn="ctr"/>
            <a:r>
              <a:rPr lang="es-ES" sz="4000" dirty="0"/>
              <a:t> </a:t>
            </a:r>
            <a:r>
              <a:rPr lang="es-ES" sz="4000" dirty="0">
                <a:solidFill>
                  <a:schemeClr val="accent3">
                    <a:lumMod val="75000"/>
                  </a:schemeClr>
                </a:solidFill>
              </a:rPr>
              <a:t>2.Caldera volcánica y el volcán de la isla de </a:t>
            </a:r>
            <a:r>
              <a:rPr lang="es-ES" sz="4000" dirty="0" err="1">
                <a:solidFill>
                  <a:schemeClr val="accent3">
                    <a:lumMod val="75000"/>
                  </a:schemeClr>
                </a:solidFill>
              </a:rPr>
              <a:t>Santorini</a:t>
            </a:r>
            <a:r>
              <a:rPr lang="es-ES" sz="4000" dirty="0">
                <a:solidFill>
                  <a:schemeClr val="accent3">
                    <a:lumMod val="75000"/>
                  </a:schemeClr>
                </a:solidFill>
              </a:rPr>
              <a:t>.</a:t>
            </a:r>
            <a:br>
              <a:rPr lang="es-ES" sz="4000" dirty="0">
                <a:solidFill>
                  <a:schemeClr val="accent3">
                    <a:lumMod val="75000"/>
                  </a:schemeClr>
                </a:solidFill>
              </a:rPr>
            </a:br>
            <a:r>
              <a:rPr lang="es-ES" sz="4000" dirty="0"/>
              <a:t>    </a:t>
            </a:r>
            <a:r>
              <a:rPr lang="es-ES" sz="4000" dirty="0" err="1"/>
              <a:t>Volcanic</a:t>
            </a:r>
            <a:r>
              <a:rPr lang="es-ES" sz="4000" dirty="0"/>
              <a:t> boiler and </a:t>
            </a:r>
            <a:r>
              <a:rPr lang="es-ES" sz="4000" dirty="0" err="1"/>
              <a:t>the</a:t>
            </a:r>
            <a:r>
              <a:rPr lang="es-ES" sz="4000" dirty="0"/>
              <a:t> </a:t>
            </a:r>
            <a:r>
              <a:rPr lang="es-ES" sz="4000" dirty="0" err="1"/>
              <a:t>volcano</a:t>
            </a:r>
            <a:r>
              <a:rPr lang="es-ES" sz="4000" dirty="0"/>
              <a:t> of </a:t>
            </a:r>
            <a:r>
              <a:rPr lang="es-ES" sz="4000" dirty="0" err="1"/>
              <a:t>Santorini's</a:t>
            </a:r>
            <a:r>
              <a:rPr lang="es-ES" sz="4000" dirty="0"/>
              <a:t> </a:t>
            </a:r>
            <a:r>
              <a:rPr lang="es-ES" sz="4000" dirty="0" err="1"/>
              <a:t>island</a:t>
            </a:r>
            <a:r>
              <a:rPr lang="es-ES" sz="4000" dirty="0"/>
              <a:t>. </a:t>
            </a:r>
            <a:r>
              <a:rPr lang="es-ES" dirty="0" smtClean="0"/>
              <a:t/>
            </a:r>
            <a:br>
              <a:rPr lang="es-ES" dirty="0" smtClean="0"/>
            </a:br>
            <a:r>
              <a:rPr lang="es-ES" dirty="0"/>
              <a:t/>
            </a:r>
            <a:br>
              <a:rPr lang="es-ES" dirty="0"/>
            </a:br>
            <a:r>
              <a:rPr lang="es-ES" dirty="0" smtClean="0"/>
              <a:t/>
            </a:r>
            <a:br>
              <a:rPr lang="es-ES" dirty="0" smtClean="0"/>
            </a:br>
            <a:endParaRPr lang="es-ES" dirty="0"/>
          </a:p>
        </p:txBody>
      </p:sp>
      <p:pic>
        <p:nvPicPr>
          <p:cNvPr id="2" name="Imagen 1"/>
          <p:cNvPicPr>
            <a:picLocks noChangeAspect="1"/>
          </p:cNvPicPr>
          <p:nvPr/>
        </p:nvPicPr>
        <p:blipFill>
          <a:blip r:embed="rId2"/>
          <a:stretch>
            <a:fillRect/>
          </a:stretch>
        </p:blipFill>
        <p:spPr>
          <a:xfrm>
            <a:off x="5627102" y="3037326"/>
            <a:ext cx="5688061" cy="3401863"/>
          </a:xfrm>
          <a:prstGeom prst="rect">
            <a:avLst/>
          </a:prstGeom>
        </p:spPr>
      </p:pic>
      <p:pic>
        <p:nvPicPr>
          <p:cNvPr id="3" name="Imagen 2"/>
          <p:cNvPicPr>
            <a:picLocks noChangeAspect="1"/>
          </p:cNvPicPr>
          <p:nvPr/>
        </p:nvPicPr>
        <p:blipFill>
          <a:blip r:embed="rId3"/>
          <a:stretch>
            <a:fillRect/>
          </a:stretch>
        </p:blipFill>
        <p:spPr>
          <a:xfrm>
            <a:off x="799563" y="2463487"/>
            <a:ext cx="4286250" cy="4171950"/>
          </a:xfrm>
          <a:prstGeom prst="rect">
            <a:avLst/>
          </a:prstGeom>
        </p:spPr>
      </p:pic>
    </p:spTree>
    <p:extLst>
      <p:ext uri="{BB962C8B-B14F-4D97-AF65-F5344CB8AC3E}">
        <p14:creationId xmlns:p14="http://schemas.microsoft.com/office/powerpoint/2010/main" val="4160942657"/>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976698" y="100328"/>
            <a:ext cx="9888583" cy="1227909"/>
          </a:xfrm>
        </p:spPr>
        <p:txBody>
          <a:bodyPr>
            <a:normAutofit/>
          </a:bodyPr>
          <a:lstStyle/>
          <a:p>
            <a:pPr algn="ctr"/>
            <a:r>
              <a:rPr lang="en-US" sz="4000" dirty="0" smtClean="0">
                <a:solidFill>
                  <a:srgbClr val="00B050"/>
                </a:solidFill>
              </a:rPr>
              <a:t>VOLCANIC CALDERA </a:t>
            </a:r>
            <a:r>
              <a:rPr lang="en-US" sz="4000" dirty="0" smtClean="0">
                <a:solidFill>
                  <a:schemeClr val="bg1"/>
                </a:solidFill>
              </a:rPr>
              <a:t>/ </a:t>
            </a:r>
            <a:r>
              <a:rPr lang="en-US" sz="4000" dirty="0" smtClean="0">
                <a:solidFill>
                  <a:schemeClr val="accent5">
                    <a:lumMod val="60000"/>
                    <a:lumOff val="40000"/>
                  </a:schemeClr>
                </a:solidFill>
              </a:rPr>
              <a:t>CALDERA VOLCÁNICA</a:t>
            </a:r>
            <a:endParaRPr lang="es-ES" dirty="0">
              <a:solidFill>
                <a:schemeClr val="accent5">
                  <a:lumMod val="60000"/>
                  <a:lumOff val="40000"/>
                </a:schemeClr>
              </a:solidFill>
            </a:endParaRPr>
          </a:p>
        </p:txBody>
      </p:sp>
      <p:sp>
        <p:nvSpPr>
          <p:cNvPr id="5" name="4 Marcador de contenido"/>
          <p:cNvSpPr>
            <a:spLocks noGrp="1"/>
          </p:cNvSpPr>
          <p:nvPr>
            <p:ph idx="1"/>
          </p:nvPr>
        </p:nvSpPr>
        <p:spPr>
          <a:xfrm>
            <a:off x="4421508" y="1371015"/>
            <a:ext cx="7362091" cy="4712678"/>
          </a:xfrm>
        </p:spPr>
        <p:txBody>
          <a:bodyPr>
            <a:normAutofit/>
          </a:bodyPr>
          <a:lstStyle/>
          <a:p>
            <a:pPr marL="0" indent="0">
              <a:buNone/>
            </a:pPr>
            <a:r>
              <a:rPr lang="en-US" sz="1400" dirty="0" smtClean="0">
                <a:solidFill>
                  <a:srgbClr val="FFC000"/>
                </a:solidFill>
              </a:rPr>
              <a:t>Las </a:t>
            </a:r>
            <a:r>
              <a:rPr lang="en-US" sz="1400" dirty="0" err="1" smtClean="0">
                <a:solidFill>
                  <a:srgbClr val="FFC000"/>
                </a:solidFill>
              </a:rPr>
              <a:t>erupciones</a:t>
            </a:r>
            <a:r>
              <a:rPr lang="en-US" sz="1400" dirty="0" smtClean="0">
                <a:solidFill>
                  <a:srgbClr val="FFC000"/>
                </a:solidFill>
              </a:rPr>
              <a:t> </a:t>
            </a:r>
            <a:r>
              <a:rPr lang="en-US" sz="1400" dirty="0" err="1" smtClean="0">
                <a:solidFill>
                  <a:srgbClr val="FFC000"/>
                </a:solidFill>
              </a:rPr>
              <a:t>volcánicas</a:t>
            </a:r>
            <a:r>
              <a:rPr lang="en-US" sz="1400" dirty="0" smtClean="0">
                <a:solidFill>
                  <a:srgbClr val="FFC000"/>
                </a:solidFill>
              </a:rPr>
              <a:t> </a:t>
            </a:r>
            <a:r>
              <a:rPr lang="en-US" sz="1400" dirty="0" err="1" smtClean="0">
                <a:solidFill>
                  <a:srgbClr val="FFC000"/>
                </a:solidFill>
              </a:rPr>
              <a:t>más</a:t>
            </a:r>
            <a:r>
              <a:rPr lang="en-US" sz="1400" dirty="0" smtClean="0">
                <a:solidFill>
                  <a:srgbClr val="FFC000"/>
                </a:solidFill>
              </a:rPr>
              <a:t> </a:t>
            </a:r>
            <a:r>
              <a:rPr lang="en-US" sz="1400" dirty="0" err="1" smtClean="0">
                <a:solidFill>
                  <a:srgbClr val="FFC000"/>
                </a:solidFill>
              </a:rPr>
              <a:t>grandes</a:t>
            </a:r>
            <a:r>
              <a:rPr lang="en-US" sz="1400" dirty="0" smtClean="0">
                <a:solidFill>
                  <a:srgbClr val="FFC000"/>
                </a:solidFill>
              </a:rPr>
              <a:t> y </a:t>
            </a:r>
            <a:r>
              <a:rPr lang="en-US" sz="1400" dirty="0" err="1" smtClean="0">
                <a:solidFill>
                  <a:srgbClr val="FFC000"/>
                </a:solidFill>
              </a:rPr>
              <a:t>explosivas</a:t>
            </a:r>
            <a:r>
              <a:rPr lang="en-US" sz="1400" dirty="0" smtClean="0">
                <a:solidFill>
                  <a:srgbClr val="FFC000"/>
                </a:solidFill>
              </a:rPr>
              <a:t> </a:t>
            </a:r>
            <a:r>
              <a:rPr lang="en-US" sz="1400" dirty="0" err="1" smtClean="0">
                <a:solidFill>
                  <a:srgbClr val="FFC000"/>
                </a:solidFill>
              </a:rPr>
              <a:t>lanzan</a:t>
            </a:r>
            <a:r>
              <a:rPr lang="en-US" sz="1400" dirty="0" smtClean="0">
                <a:solidFill>
                  <a:srgbClr val="FFC000"/>
                </a:solidFill>
              </a:rPr>
              <a:t> </a:t>
            </a:r>
            <a:r>
              <a:rPr lang="en-US" sz="1400" dirty="0" err="1" smtClean="0">
                <a:solidFill>
                  <a:srgbClr val="FFC000"/>
                </a:solidFill>
              </a:rPr>
              <a:t>decenas</a:t>
            </a:r>
            <a:r>
              <a:rPr lang="en-US" sz="1400" dirty="0" smtClean="0">
                <a:solidFill>
                  <a:srgbClr val="FFC000"/>
                </a:solidFill>
              </a:rPr>
              <a:t> y </a:t>
            </a:r>
            <a:r>
              <a:rPr lang="en-US" sz="1400" dirty="0" err="1" smtClean="0">
                <a:solidFill>
                  <a:srgbClr val="FFC000"/>
                </a:solidFill>
              </a:rPr>
              <a:t>centenas</a:t>
            </a:r>
            <a:r>
              <a:rPr lang="en-US" sz="1400" dirty="0" smtClean="0">
                <a:solidFill>
                  <a:srgbClr val="FFC000"/>
                </a:solidFill>
              </a:rPr>
              <a:t> de </a:t>
            </a:r>
            <a:r>
              <a:rPr lang="en-US" sz="1400" dirty="0" err="1" smtClean="0">
                <a:solidFill>
                  <a:srgbClr val="FFC000"/>
                </a:solidFill>
              </a:rPr>
              <a:t>kilómetro</a:t>
            </a:r>
            <a:r>
              <a:rPr lang="en-US" sz="1400" dirty="0" smtClean="0">
                <a:solidFill>
                  <a:srgbClr val="FFC000"/>
                </a:solidFill>
              </a:rPr>
              <a:t> </a:t>
            </a:r>
            <a:r>
              <a:rPr lang="en-US" sz="1400" dirty="0" err="1" smtClean="0">
                <a:solidFill>
                  <a:srgbClr val="FFC000"/>
                </a:solidFill>
              </a:rPr>
              <a:t>cúbicos</a:t>
            </a:r>
            <a:r>
              <a:rPr lang="en-US" sz="1400" dirty="0" smtClean="0">
                <a:solidFill>
                  <a:srgbClr val="FFC000"/>
                </a:solidFill>
              </a:rPr>
              <a:t> de magma a la </a:t>
            </a:r>
            <a:r>
              <a:rPr lang="en-US" sz="1400" dirty="0" err="1" smtClean="0">
                <a:solidFill>
                  <a:srgbClr val="FFC000"/>
                </a:solidFill>
              </a:rPr>
              <a:t>superficie</a:t>
            </a:r>
            <a:r>
              <a:rPr lang="en-US" sz="1400" dirty="0" smtClean="0">
                <a:solidFill>
                  <a:srgbClr val="FFC000"/>
                </a:solidFill>
              </a:rPr>
              <a:t> </a:t>
            </a:r>
            <a:r>
              <a:rPr lang="en-US" sz="1400" dirty="0" err="1" smtClean="0">
                <a:solidFill>
                  <a:srgbClr val="FFC000"/>
                </a:solidFill>
              </a:rPr>
              <a:t>terrestre</a:t>
            </a:r>
            <a:r>
              <a:rPr lang="en-US" sz="1400" dirty="0" smtClean="0">
                <a:solidFill>
                  <a:srgbClr val="FFC000"/>
                </a:solidFill>
              </a:rPr>
              <a:t>. </a:t>
            </a:r>
            <a:r>
              <a:rPr lang="en-US" sz="1400" dirty="0" err="1" smtClean="0">
                <a:solidFill>
                  <a:srgbClr val="FFC000"/>
                </a:solidFill>
              </a:rPr>
              <a:t>Cuando</a:t>
            </a:r>
            <a:r>
              <a:rPr lang="en-US" sz="1400" dirty="0" smtClean="0">
                <a:solidFill>
                  <a:srgbClr val="FFC000"/>
                </a:solidFill>
              </a:rPr>
              <a:t> un </a:t>
            </a:r>
            <a:r>
              <a:rPr lang="en-US" sz="1400" dirty="0" err="1" smtClean="0">
                <a:solidFill>
                  <a:srgbClr val="FFC000"/>
                </a:solidFill>
              </a:rPr>
              <a:t>volumen</a:t>
            </a:r>
            <a:r>
              <a:rPr lang="en-US" sz="1400" dirty="0" smtClean="0">
                <a:solidFill>
                  <a:srgbClr val="FFC000"/>
                </a:solidFill>
              </a:rPr>
              <a:t> tan </a:t>
            </a:r>
            <a:r>
              <a:rPr lang="en-US" sz="1400" dirty="0" err="1" smtClean="0">
                <a:solidFill>
                  <a:srgbClr val="FFC000"/>
                </a:solidFill>
              </a:rPr>
              <a:t>grande</a:t>
            </a:r>
            <a:r>
              <a:rPr lang="en-US" sz="1400" dirty="0" smtClean="0">
                <a:solidFill>
                  <a:srgbClr val="FFC000"/>
                </a:solidFill>
              </a:rPr>
              <a:t> magma </a:t>
            </a:r>
            <a:r>
              <a:rPr lang="en-US" sz="1400" dirty="0" err="1" smtClean="0">
                <a:solidFill>
                  <a:srgbClr val="FFC000"/>
                </a:solidFill>
              </a:rPr>
              <a:t>es</a:t>
            </a:r>
            <a:r>
              <a:rPr lang="en-US" sz="1400" dirty="0" smtClean="0">
                <a:solidFill>
                  <a:srgbClr val="FFC000"/>
                </a:solidFill>
              </a:rPr>
              <a:t> </a:t>
            </a:r>
            <a:r>
              <a:rPr lang="en-US" sz="1400" dirty="0" err="1" smtClean="0">
                <a:solidFill>
                  <a:srgbClr val="FFC000"/>
                </a:solidFill>
              </a:rPr>
              <a:t>extraido</a:t>
            </a:r>
            <a:r>
              <a:rPr lang="en-US" sz="1400" dirty="0" smtClean="0">
                <a:solidFill>
                  <a:srgbClr val="FFC000"/>
                </a:solidFill>
              </a:rPr>
              <a:t> de </a:t>
            </a:r>
            <a:r>
              <a:rPr lang="en-US" sz="1400" dirty="0" err="1" smtClean="0">
                <a:solidFill>
                  <a:srgbClr val="FFC000"/>
                </a:solidFill>
              </a:rPr>
              <a:t>una</a:t>
            </a:r>
            <a:r>
              <a:rPr lang="en-US" sz="1400" dirty="0" smtClean="0">
                <a:solidFill>
                  <a:srgbClr val="FFC000"/>
                </a:solidFill>
              </a:rPr>
              <a:t> </a:t>
            </a:r>
            <a:r>
              <a:rPr lang="en-US" sz="1400" dirty="0" err="1" smtClean="0">
                <a:solidFill>
                  <a:srgbClr val="FFC000"/>
                </a:solidFill>
              </a:rPr>
              <a:t>cámara</a:t>
            </a:r>
            <a:r>
              <a:rPr lang="en-US" sz="1400" dirty="0" smtClean="0">
                <a:solidFill>
                  <a:srgbClr val="FFC000"/>
                </a:solidFill>
              </a:rPr>
              <a:t> </a:t>
            </a:r>
            <a:r>
              <a:rPr lang="en-US" sz="1400" dirty="0" err="1" smtClean="0">
                <a:solidFill>
                  <a:srgbClr val="FFC000"/>
                </a:solidFill>
              </a:rPr>
              <a:t>magamática</a:t>
            </a:r>
            <a:r>
              <a:rPr lang="en-US" sz="1400" dirty="0" smtClean="0">
                <a:solidFill>
                  <a:srgbClr val="FFC000"/>
                </a:solidFill>
              </a:rPr>
              <a:t>, el </a:t>
            </a:r>
            <a:r>
              <a:rPr lang="en-US" sz="1400" dirty="0" err="1" smtClean="0">
                <a:solidFill>
                  <a:srgbClr val="FFC000"/>
                </a:solidFill>
              </a:rPr>
              <a:t>terreno</a:t>
            </a:r>
            <a:r>
              <a:rPr lang="en-US" sz="1400" dirty="0" smtClean="0">
                <a:solidFill>
                  <a:srgbClr val="FFC000"/>
                </a:solidFill>
              </a:rPr>
              <a:t> se </a:t>
            </a:r>
            <a:r>
              <a:rPr lang="en-US" sz="1400" dirty="0" err="1" smtClean="0">
                <a:solidFill>
                  <a:srgbClr val="FFC000"/>
                </a:solidFill>
              </a:rPr>
              <a:t>unde</a:t>
            </a:r>
            <a:r>
              <a:rPr lang="en-US" sz="1400" dirty="0" smtClean="0">
                <a:solidFill>
                  <a:srgbClr val="FFC000"/>
                </a:solidFill>
              </a:rPr>
              <a:t> o </a:t>
            </a:r>
            <a:r>
              <a:rPr lang="en-US" sz="1400" dirty="0" err="1" smtClean="0">
                <a:solidFill>
                  <a:srgbClr val="FFC000"/>
                </a:solidFill>
              </a:rPr>
              <a:t>colepsa</a:t>
            </a:r>
            <a:r>
              <a:rPr lang="en-US" sz="1400" dirty="0" smtClean="0">
                <a:solidFill>
                  <a:srgbClr val="FFC000"/>
                </a:solidFill>
              </a:rPr>
              <a:t> </a:t>
            </a:r>
            <a:r>
              <a:rPr lang="en-US" sz="1400" dirty="0" err="1" smtClean="0">
                <a:solidFill>
                  <a:srgbClr val="FFC000"/>
                </a:solidFill>
              </a:rPr>
              <a:t>dentro</a:t>
            </a:r>
            <a:r>
              <a:rPr lang="en-US" sz="1400" dirty="0" smtClean="0">
                <a:solidFill>
                  <a:srgbClr val="FFC000"/>
                </a:solidFill>
              </a:rPr>
              <a:t> del </a:t>
            </a:r>
            <a:r>
              <a:rPr lang="en-US" sz="1400" dirty="0" err="1" smtClean="0">
                <a:solidFill>
                  <a:srgbClr val="FFC000"/>
                </a:solidFill>
              </a:rPr>
              <a:t>espacio</a:t>
            </a:r>
            <a:r>
              <a:rPr lang="en-US" sz="1400" dirty="0" smtClean="0">
                <a:solidFill>
                  <a:srgbClr val="FFC000"/>
                </a:solidFill>
              </a:rPr>
              <a:t> </a:t>
            </a:r>
            <a:r>
              <a:rPr lang="en-US" sz="1400" dirty="0" err="1" smtClean="0">
                <a:solidFill>
                  <a:srgbClr val="FFC000"/>
                </a:solidFill>
              </a:rPr>
              <a:t>vacío</a:t>
            </a:r>
            <a:r>
              <a:rPr lang="en-US" sz="1400" dirty="0" smtClean="0">
                <a:solidFill>
                  <a:srgbClr val="FFC000"/>
                </a:solidFill>
              </a:rPr>
              <a:t>, </a:t>
            </a:r>
            <a:r>
              <a:rPr lang="en-US" sz="1400" dirty="0" err="1" smtClean="0">
                <a:solidFill>
                  <a:srgbClr val="FFC000"/>
                </a:solidFill>
              </a:rPr>
              <a:t>formando</a:t>
            </a:r>
            <a:r>
              <a:rPr lang="en-US" sz="1400" dirty="0" smtClean="0">
                <a:solidFill>
                  <a:srgbClr val="FFC000"/>
                </a:solidFill>
              </a:rPr>
              <a:t> </a:t>
            </a:r>
            <a:r>
              <a:rPr lang="en-US" sz="1400" dirty="0" err="1" smtClean="0">
                <a:solidFill>
                  <a:srgbClr val="FFC000"/>
                </a:solidFill>
              </a:rPr>
              <a:t>una</a:t>
            </a:r>
            <a:r>
              <a:rPr lang="en-US" sz="1400" dirty="0" smtClean="0">
                <a:solidFill>
                  <a:srgbClr val="FFC000"/>
                </a:solidFill>
              </a:rPr>
              <a:t> </a:t>
            </a:r>
            <a:r>
              <a:rPr lang="en-US" sz="1400" dirty="0" err="1" smtClean="0">
                <a:solidFill>
                  <a:srgbClr val="FFC000"/>
                </a:solidFill>
              </a:rPr>
              <a:t>enorme</a:t>
            </a:r>
            <a:r>
              <a:rPr lang="en-US" sz="1400" dirty="0" smtClean="0">
                <a:solidFill>
                  <a:srgbClr val="FFC000"/>
                </a:solidFill>
              </a:rPr>
              <a:t> </a:t>
            </a:r>
            <a:r>
              <a:rPr lang="en-US" sz="1400" dirty="0" err="1" smtClean="0">
                <a:solidFill>
                  <a:srgbClr val="FFC000"/>
                </a:solidFill>
              </a:rPr>
              <a:t>depresión</a:t>
            </a:r>
            <a:r>
              <a:rPr lang="en-US" sz="1400" dirty="0" smtClean="0">
                <a:solidFill>
                  <a:srgbClr val="FFC000"/>
                </a:solidFill>
              </a:rPr>
              <a:t> </a:t>
            </a:r>
            <a:r>
              <a:rPr lang="en-US" sz="1400" dirty="0" err="1" smtClean="0">
                <a:solidFill>
                  <a:srgbClr val="FFC000"/>
                </a:solidFill>
              </a:rPr>
              <a:t>llamado</a:t>
            </a:r>
            <a:r>
              <a:rPr lang="en-US" sz="1400" dirty="0" smtClean="0">
                <a:solidFill>
                  <a:srgbClr val="FFC000"/>
                </a:solidFill>
              </a:rPr>
              <a:t> caldera. </a:t>
            </a:r>
            <a:r>
              <a:rPr lang="en-US" sz="1400" dirty="0" err="1" smtClean="0">
                <a:solidFill>
                  <a:srgbClr val="FFC000"/>
                </a:solidFill>
              </a:rPr>
              <a:t>Algunas</a:t>
            </a:r>
            <a:r>
              <a:rPr lang="en-US" sz="1400" dirty="0" smtClean="0">
                <a:solidFill>
                  <a:srgbClr val="FFC000"/>
                </a:solidFill>
              </a:rPr>
              <a:t> calderas </a:t>
            </a:r>
            <a:r>
              <a:rPr lang="en-US" sz="1400" dirty="0" err="1" smtClean="0">
                <a:solidFill>
                  <a:srgbClr val="FFC000"/>
                </a:solidFill>
              </a:rPr>
              <a:t>tienen</a:t>
            </a:r>
            <a:r>
              <a:rPr lang="en-US" sz="1400" dirty="0" smtClean="0">
                <a:solidFill>
                  <a:srgbClr val="FFC000"/>
                </a:solidFill>
              </a:rPr>
              <a:t> </a:t>
            </a:r>
            <a:r>
              <a:rPr lang="en-US" sz="1400" dirty="0" err="1" smtClean="0">
                <a:solidFill>
                  <a:srgbClr val="FFC000"/>
                </a:solidFill>
              </a:rPr>
              <a:t>más</a:t>
            </a:r>
            <a:r>
              <a:rPr lang="en-US" sz="1400" dirty="0" smtClean="0">
                <a:solidFill>
                  <a:srgbClr val="FFC000"/>
                </a:solidFill>
              </a:rPr>
              <a:t> de 23 km de </a:t>
            </a:r>
            <a:r>
              <a:rPr lang="en-US" sz="1400" dirty="0" err="1" smtClean="0">
                <a:solidFill>
                  <a:srgbClr val="FFC000"/>
                </a:solidFill>
              </a:rPr>
              <a:t>diámetro</a:t>
            </a:r>
            <a:r>
              <a:rPr lang="en-US" sz="1400" dirty="0" smtClean="0">
                <a:solidFill>
                  <a:srgbClr val="FFC000"/>
                </a:solidFill>
              </a:rPr>
              <a:t> y </a:t>
            </a:r>
            <a:r>
              <a:rPr lang="en-US" sz="1400" dirty="0" err="1" smtClean="0">
                <a:solidFill>
                  <a:srgbClr val="FFC000"/>
                </a:solidFill>
              </a:rPr>
              <a:t>varios</a:t>
            </a:r>
            <a:r>
              <a:rPr lang="en-US" sz="1400" dirty="0" smtClean="0">
                <a:solidFill>
                  <a:srgbClr val="FFC000"/>
                </a:solidFill>
              </a:rPr>
              <a:t> </a:t>
            </a:r>
            <a:r>
              <a:rPr lang="en-US" sz="1400" dirty="0" err="1" smtClean="0">
                <a:solidFill>
                  <a:srgbClr val="FFC000"/>
                </a:solidFill>
              </a:rPr>
              <a:t>kilómetros</a:t>
            </a:r>
            <a:r>
              <a:rPr lang="en-US" sz="1400" dirty="0" smtClean="0">
                <a:solidFill>
                  <a:srgbClr val="FFC000"/>
                </a:solidFill>
              </a:rPr>
              <a:t> de </a:t>
            </a:r>
            <a:r>
              <a:rPr lang="en-US" sz="1400" dirty="0" err="1" smtClean="0">
                <a:solidFill>
                  <a:srgbClr val="FFC000"/>
                </a:solidFill>
              </a:rPr>
              <a:t>profundidad</a:t>
            </a:r>
            <a:r>
              <a:rPr lang="en-US" sz="1400" dirty="0" smtClean="0">
                <a:solidFill>
                  <a:srgbClr val="FFC000"/>
                </a:solidFill>
              </a:rPr>
              <a:t>. </a:t>
            </a:r>
            <a:r>
              <a:rPr lang="en-US" sz="1400" dirty="0" err="1" smtClean="0">
                <a:solidFill>
                  <a:srgbClr val="FFC000"/>
                </a:solidFill>
              </a:rPr>
              <a:t>Cuando</a:t>
            </a:r>
            <a:r>
              <a:rPr lang="en-US" sz="1400" dirty="0" smtClean="0">
                <a:solidFill>
                  <a:srgbClr val="FFC000"/>
                </a:solidFill>
              </a:rPr>
              <a:t> </a:t>
            </a:r>
            <a:r>
              <a:rPr lang="en-US" sz="1400" dirty="0" err="1" smtClean="0">
                <a:solidFill>
                  <a:srgbClr val="FFC000"/>
                </a:solidFill>
              </a:rPr>
              <a:t>tras</a:t>
            </a:r>
            <a:r>
              <a:rPr lang="en-US" sz="1400" dirty="0" smtClean="0">
                <a:solidFill>
                  <a:srgbClr val="FFC000"/>
                </a:solidFill>
              </a:rPr>
              <a:t> la </a:t>
            </a:r>
            <a:r>
              <a:rPr lang="en-US" sz="1400" dirty="0" err="1" smtClean="0">
                <a:solidFill>
                  <a:srgbClr val="FFC000"/>
                </a:solidFill>
              </a:rPr>
              <a:t>formación</a:t>
            </a:r>
            <a:r>
              <a:rPr lang="en-US" sz="1400" dirty="0" smtClean="0">
                <a:solidFill>
                  <a:srgbClr val="FFC000"/>
                </a:solidFill>
              </a:rPr>
              <a:t> de </a:t>
            </a:r>
            <a:r>
              <a:rPr lang="en-US" sz="1400" dirty="0" err="1" smtClean="0">
                <a:solidFill>
                  <a:srgbClr val="FFC000"/>
                </a:solidFill>
              </a:rPr>
              <a:t>una</a:t>
            </a:r>
            <a:r>
              <a:rPr lang="en-US" sz="1400" dirty="0" smtClean="0">
                <a:solidFill>
                  <a:srgbClr val="FFC000"/>
                </a:solidFill>
              </a:rPr>
              <a:t> caldera, la </a:t>
            </a:r>
            <a:r>
              <a:rPr lang="en-US" sz="1400" dirty="0" err="1" smtClean="0">
                <a:solidFill>
                  <a:srgbClr val="FFC000"/>
                </a:solidFill>
              </a:rPr>
              <a:t>cámara</a:t>
            </a:r>
            <a:r>
              <a:rPr lang="en-US" sz="1400" dirty="0" smtClean="0">
                <a:solidFill>
                  <a:srgbClr val="FFC000"/>
                </a:solidFill>
              </a:rPr>
              <a:t> </a:t>
            </a:r>
            <a:r>
              <a:rPr lang="en-US" sz="1400" dirty="0" err="1" smtClean="0">
                <a:solidFill>
                  <a:srgbClr val="FFC000"/>
                </a:solidFill>
              </a:rPr>
              <a:t>magmática</a:t>
            </a:r>
            <a:r>
              <a:rPr lang="en-US" sz="1400" dirty="0" smtClean="0">
                <a:solidFill>
                  <a:srgbClr val="FFC000"/>
                </a:solidFill>
              </a:rPr>
              <a:t> </a:t>
            </a:r>
            <a:r>
              <a:rPr lang="en-US" sz="1400" dirty="0" err="1" smtClean="0">
                <a:solidFill>
                  <a:srgbClr val="FFC000"/>
                </a:solidFill>
              </a:rPr>
              <a:t>recibe</a:t>
            </a:r>
            <a:r>
              <a:rPr lang="en-US" sz="1400" dirty="0" smtClean="0">
                <a:solidFill>
                  <a:srgbClr val="FFC000"/>
                </a:solidFill>
              </a:rPr>
              <a:t> </a:t>
            </a:r>
            <a:r>
              <a:rPr lang="en-US" sz="1400" dirty="0" err="1" smtClean="0">
                <a:solidFill>
                  <a:srgbClr val="FFC000"/>
                </a:solidFill>
              </a:rPr>
              <a:t>nuevos</a:t>
            </a:r>
            <a:r>
              <a:rPr lang="en-US" sz="1400" dirty="0" smtClean="0">
                <a:solidFill>
                  <a:srgbClr val="FFC000"/>
                </a:solidFill>
              </a:rPr>
              <a:t> </a:t>
            </a:r>
            <a:r>
              <a:rPr lang="en-US" sz="1400" dirty="0" err="1" smtClean="0">
                <a:solidFill>
                  <a:srgbClr val="FFC000"/>
                </a:solidFill>
              </a:rPr>
              <a:t>aportes</a:t>
            </a:r>
            <a:r>
              <a:rPr lang="en-US" sz="1400" dirty="0" smtClean="0">
                <a:solidFill>
                  <a:srgbClr val="FFC000"/>
                </a:solidFill>
              </a:rPr>
              <a:t> </a:t>
            </a:r>
            <a:r>
              <a:rPr lang="en-US" sz="1400" dirty="0" err="1" smtClean="0">
                <a:solidFill>
                  <a:srgbClr val="FFC000"/>
                </a:solidFill>
              </a:rPr>
              <a:t>desde</a:t>
            </a:r>
            <a:r>
              <a:rPr lang="en-US" sz="1400" dirty="0" smtClean="0">
                <a:solidFill>
                  <a:srgbClr val="FFC000"/>
                </a:solidFill>
              </a:rPr>
              <a:t> </a:t>
            </a:r>
            <a:r>
              <a:rPr lang="en-US" sz="1400" dirty="0" err="1" smtClean="0">
                <a:solidFill>
                  <a:srgbClr val="FFC000"/>
                </a:solidFill>
              </a:rPr>
              <a:t>zonas</a:t>
            </a:r>
            <a:r>
              <a:rPr lang="en-US" sz="1400" dirty="0" smtClean="0">
                <a:solidFill>
                  <a:srgbClr val="FFC000"/>
                </a:solidFill>
              </a:rPr>
              <a:t> </a:t>
            </a:r>
            <a:r>
              <a:rPr lang="en-US" sz="1400" dirty="0" err="1" smtClean="0">
                <a:solidFill>
                  <a:srgbClr val="FFC000"/>
                </a:solidFill>
              </a:rPr>
              <a:t>más</a:t>
            </a:r>
            <a:r>
              <a:rPr lang="en-US" sz="1400" dirty="0" smtClean="0">
                <a:solidFill>
                  <a:srgbClr val="FFC000"/>
                </a:solidFill>
              </a:rPr>
              <a:t> </a:t>
            </a:r>
            <a:r>
              <a:rPr lang="en-US" sz="1400" dirty="0" err="1" smtClean="0">
                <a:solidFill>
                  <a:srgbClr val="FFC000"/>
                </a:solidFill>
              </a:rPr>
              <a:t>profundas</a:t>
            </a:r>
            <a:r>
              <a:rPr lang="en-US" sz="1400" dirty="0" smtClean="0">
                <a:solidFill>
                  <a:srgbClr val="FFC000"/>
                </a:solidFill>
              </a:rPr>
              <a:t>, el interior de la caldera se </a:t>
            </a:r>
            <a:r>
              <a:rPr lang="en-US" sz="1400" dirty="0" err="1" smtClean="0">
                <a:solidFill>
                  <a:srgbClr val="FFC000"/>
                </a:solidFill>
              </a:rPr>
              <a:t>puede</a:t>
            </a:r>
            <a:r>
              <a:rPr lang="en-US" sz="1400" dirty="0" smtClean="0">
                <a:solidFill>
                  <a:srgbClr val="FFC000"/>
                </a:solidFill>
              </a:rPr>
              <a:t> </a:t>
            </a:r>
            <a:r>
              <a:rPr lang="en-US" sz="1400" dirty="0" err="1" smtClean="0">
                <a:solidFill>
                  <a:srgbClr val="FFC000"/>
                </a:solidFill>
              </a:rPr>
              <a:t>volver</a:t>
            </a:r>
            <a:r>
              <a:rPr lang="en-US" sz="1400" dirty="0" smtClean="0">
                <a:solidFill>
                  <a:srgbClr val="FFC000"/>
                </a:solidFill>
              </a:rPr>
              <a:t> a </a:t>
            </a:r>
            <a:r>
              <a:rPr lang="en-US" sz="1400" dirty="0" err="1" smtClean="0">
                <a:solidFill>
                  <a:srgbClr val="FFC000"/>
                </a:solidFill>
              </a:rPr>
              <a:t>elevar</a:t>
            </a:r>
            <a:r>
              <a:rPr lang="en-US" sz="1400" dirty="0" smtClean="0">
                <a:solidFill>
                  <a:srgbClr val="FFC000"/>
                </a:solidFill>
              </a:rPr>
              <a:t>, </a:t>
            </a:r>
            <a:r>
              <a:rPr lang="en-US" sz="1400" dirty="0" err="1" smtClean="0">
                <a:solidFill>
                  <a:srgbClr val="FFC000"/>
                </a:solidFill>
              </a:rPr>
              <a:t>fenómeno</a:t>
            </a:r>
            <a:r>
              <a:rPr lang="en-US" sz="1400" dirty="0" smtClean="0">
                <a:solidFill>
                  <a:srgbClr val="FFC000"/>
                </a:solidFill>
              </a:rPr>
              <a:t> </a:t>
            </a:r>
            <a:r>
              <a:rPr lang="en-US" sz="1400" dirty="0" err="1" smtClean="0">
                <a:solidFill>
                  <a:srgbClr val="FFC000"/>
                </a:solidFill>
              </a:rPr>
              <a:t>que</a:t>
            </a:r>
            <a:r>
              <a:rPr lang="en-US" sz="1400" dirty="0" smtClean="0">
                <a:solidFill>
                  <a:srgbClr val="FFC000"/>
                </a:solidFill>
              </a:rPr>
              <a:t> se llama </a:t>
            </a:r>
            <a:r>
              <a:rPr lang="en-US" sz="1400" dirty="0" err="1" smtClean="0">
                <a:solidFill>
                  <a:srgbClr val="FFC000"/>
                </a:solidFill>
              </a:rPr>
              <a:t>resurgencia</a:t>
            </a:r>
            <a:r>
              <a:rPr lang="en-US" sz="1400" dirty="0" smtClean="0">
                <a:solidFill>
                  <a:srgbClr val="FFC000"/>
                </a:solidFill>
              </a:rPr>
              <a:t>. Las calderas son </a:t>
            </a:r>
            <a:r>
              <a:rPr lang="en-US" sz="1400" dirty="0" err="1" smtClean="0">
                <a:solidFill>
                  <a:srgbClr val="FFC000"/>
                </a:solidFill>
              </a:rPr>
              <a:t>uno</a:t>
            </a:r>
            <a:r>
              <a:rPr lang="en-US" sz="1400" dirty="0" smtClean="0">
                <a:solidFill>
                  <a:srgbClr val="FFC000"/>
                </a:solidFill>
              </a:rPr>
              <a:t> de los </a:t>
            </a:r>
            <a:r>
              <a:rPr lang="en-US" sz="1400" dirty="0" err="1" smtClean="0">
                <a:solidFill>
                  <a:srgbClr val="FFC000"/>
                </a:solidFill>
              </a:rPr>
              <a:t>elementos</a:t>
            </a:r>
            <a:r>
              <a:rPr lang="en-US" sz="1400" dirty="0" smtClean="0">
                <a:solidFill>
                  <a:srgbClr val="FFC000"/>
                </a:solidFill>
              </a:rPr>
              <a:t> </a:t>
            </a:r>
            <a:r>
              <a:rPr lang="en-US" sz="1400" dirty="0" err="1" smtClean="0">
                <a:solidFill>
                  <a:srgbClr val="FFC000"/>
                </a:solidFill>
              </a:rPr>
              <a:t>volcánicos</a:t>
            </a:r>
            <a:r>
              <a:rPr lang="en-US" sz="1400" dirty="0" smtClean="0">
                <a:solidFill>
                  <a:srgbClr val="FFC000"/>
                </a:solidFill>
              </a:rPr>
              <a:t> </a:t>
            </a:r>
            <a:r>
              <a:rPr lang="en-US" sz="1400" dirty="0" err="1" smtClean="0">
                <a:solidFill>
                  <a:srgbClr val="FFC000"/>
                </a:solidFill>
              </a:rPr>
              <a:t>dinámicamente</a:t>
            </a:r>
            <a:r>
              <a:rPr lang="en-US" sz="1400" dirty="0" smtClean="0">
                <a:solidFill>
                  <a:srgbClr val="FFC000"/>
                </a:solidFill>
              </a:rPr>
              <a:t> </a:t>
            </a:r>
            <a:r>
              <a:rPr lang="en-US" sz="1400" dirty="0" err="1" smtClean="0">
                <a:solidFill>
                  <a:srgbClr val="FFC000"/>
                </a:solidFill>
              </a:rPr>
              <a:t>más</a:t>
            </a:r>
            <a:r>
              <a:rPr lang="en-US" sz="1400" dirty="0" smtClean="0">
                <a:solidFill>
                  <a:srgbClr val="FFC000"/>
                </a:solidFill>
              </a:rPr>
              <a:t> </a:t>
            </a:r>
            <a:r>
              <a:rPr lang="en-US" sz="1400" dirty="0" err="1" smtClean="0">
                <a:solidFill>
                  <a:srgbClr val="FFC000"/>
                </a:solidFill>
              </a:rPr>
              <a:t>activos</a:t>
            </a:r>
            <a:r>
              <a:rPr lang="en-US" sz="1400" dirty="0" smtClean="0">
                <a:solidFill>
                  <a:srgbClr val="FFC000"/>
                </a:solidFill>
              </a:rPr>
              <a:t> y a </a:t>
            </a:r>
            <a:r>
              <a:rPr lang="en-US" sz="1400" dirty="0" err="1" smtClean="0">
                <a:solidFill>
                  <a:srgbClr val="FFC000"/>
                </a:solidFill>
              </a:rPr>
              <a:t>las</a:t>
            </a:r>
            <a:r>
              <a:rPr lang="en-US" sz="1400" dirty="0" smtClean="0">
                <a:solidFill>
                  <a:srgbClr val="FFC000"/>
                </a:solidFill>
              </a:rPr>
              <a:t> </a:t>
            </a:r>
            <a:r>
              <a:rPr lang="en-US" sz="1400" dirty="0" err="1" smtClean="0">
                <a:solidFill>
                  <a:srgbClr val="FFC000"/>
                </a:solidFill>
              </a:rPr>
              <a:t>que</a:t>
            </a:r>
            <a:r>
              <a:rPr lang="en-US" sz="1400" dirty="0" smtClean="0">
                <a:solidFill>
                  <a:srgbClr val="FFC000"/>
                </a:solidFill>
              </a:rPr>
              <a:t> con </a:t>
            </a:r>
            <a:r>
              <a:rPr lang="en-US" sz="1400" dirty="0" err="1" smtClean="0">
                <a:solidFill>
                  <a:srgbClr val="FFC000"/>
                </a:solidFill>
              </a:rPr>
              <a:t>frecuencia</a:t>
            </a:r>
            <a:r>
              <a:rPr lang="en-US" sz="1400" dirty="0" smtClean="0">
                <a:solidFill>
                  <a:srgbClr val="FFC000"/>
                </a:solidFill>
              </a:rPr>
              <a:t> se </a:t>
            </a:r>
            <a:r>
              <a:rPr lang="en-US" sz="1400" dirty="0" err="1" smtClean="0">
                <a:solidFill>
                  <a:srgbClr val="FFC000"/>
                </a:solidFill>
              </a:rPr>
              <a:t>asocian</a:t>
            </a:r>
            <a:r>
              <a:rPr lang="en-US" sz="1400" dirty="0" smtClean="0">
                <a:solidFill>
                  <a:srgbClr val="FFC000"/>
                </a:solidFill>
              </a:rPr>
              <a:t> </a:t>
            </a:r>
            <a:r>
              <a:rPr lang="en-US" sz="1400" dirty="0" err="1" smtClean="0">
                <a:solidFill>
                  <a:srgbClr val="FFC000"/>
                </a:solidFill>
              </a:rPr>
              <a:t>terremotos</a:t>
            </a:r>
            <a:r>
              <a:rPr lang="en-US" sz="1400" dirty="0" smtClean="0">
                <a:solidFill>
                  <a:srgbClr val="FFC000"/>
                </a:solidFill>
              </a:rPr>
              <a:t> y </a:t>
            </a:r>
            <a:r>
              <a:rPr lang="en-US" sz="1400" dirty="0" err="1" smtClean="0">
                <a:solidFill>
                  <a:srgbClr val="FFC000"/>
                </a:solidFill>
              </a:rPr>
              <a:t>actividad</a:t>
            </a:r>
            <a:r>
              <a:rPr lang="en-US" sz="1400" dirty="0" smtClean="0">
                <a:solidFill>
                  <a:srgbClr val="FFC000"/>
                </a:solidFill>
              </a:rPr>
              <a:t> </a:t>
            </a:r>
            <a:r>
              <a:rPr lang="en-US" sz="1400" dirty="0" err="1" smtClean="0">
                <a:solidFill>
                  <a:srgbClr val="FFC000"/>
                </a:solidFill>
              </a:rPr>
              <a:t>térmica</a:t>
            </a:r>
            <a:r>
              <a:rPr lang="en-US" sz="1400" dirty="0" smtClean="0">
                <a:solidFill>
                  <a:srgbClr val="FFC000"/>
                </a:solidFill>
              </a:rPr>
              <a:t>, </a:t>
            </a:r>
            <a:r>
              <a:rPr lang="en-US" sz="1400" dirty="0" err="1" smtClean="0">
                <a:solidFill>
                  <a:srgbClr val="FFC000"/>
                </a:solidFill>
              </a:rPr>
              <a:t>aguas</a:t>
            </a:r>
            <a:r>
              <a:rPr lang="en-US" sz="1400" dirty="0" smtClean="0">
                <a:solidFill>
                  <a:srgbClr val="FFC000"/>
                </a:solidFill>
              </a:rPr>
              <a:t> </a:t>
            </a:r>
            <a:r>
              <a:rPr lang="en-US" sz="1400" dirty="0" err="1" smtClean="0">
                <a:solidFill>
                  <a:srgbClr val="FFC000"/>
                </a:solidFill>
              </a:rPr>
              <a:t>termales</a:t>
            </a:r>
            <a:r>
              <a:rPr lang="en-US" sz="1400" dirty="0" smtClean="0">
                <a:solidFill>
                  <a:srgbClr val="FFC000"/>
                </a:solidFill>
              </a:rPr>
              <a:t>, etc.</a:t>
            </a:r>
          </a:p>
          <a:p>
            <a:pPr marL="0" indent="0">
              <a:buNone/>
            </a:pPr>
            <a:r>
              <a:rPr lang="en-US" sz="1800" dirty="0">
                <a:solidFill>
                  <a:schemeClr val="accent2">
                    <a:lumMod val="75000"/>
                  </a:schemeClr>
                </a:solidFill>
              </a:rPr>
              <a:t>Large, explosive volcanic eruptions throw tens and hundreds of cubic km of magma at the Earth's surface. When a volume so large magma is extracted from a </a:t>
            </a:r>
            <a:r>
              <a:rPr lang="en-US" sz="1800" dirty="0" smtClean="0">
                <a:solidFill>
                  <a:schemeClr val="accent2">
                    <a:lumMod val="75000"/>
                  </a:schemeClr>
                </a:solidFill>
              </a:rPr>
              <a:t>magmatic camera</a:t>
            </a:r>
            <a:r>
              <a:rPr lang="en-US" sz="1800" dirty="0">
                <a:solidFill>
                  <a:schemeClr val="accent2">
                    <a:lumMod val="75000"/>
                  </a:schemeClr>
                </a:solidFill>
              </a:rPr>
              <a:t>, the terrain is </a:t>
            </a:r>
            <a:r>
              <a:rPr lang="en-US" sz="1800" dirty="0" err="1">
                <a:solidFill>
                  <a:schemeClr val="accent2">
                    <a:lumMod val="75000"/>
                  </a:schemeClr>
                </a:solidFill>
              </a:rPr>
              <a:t>unde</a:t>
            </a:r>
            <a:r>
              <a:rPr lang="en-US" sz="1800" dirty="0">
                <a:solidFill>
                  <a:schemeClr val="accent2">
                    <a:lumMod val="75000"/>
                  </a:schemeClr>
                </a:solidFill>
              </a:rPr>
              <a:t> or </a:t>
            </a:r>
            <a:r>
              <a:rPr lang="en-US" sz="1800" dirty="0" err="1">
                <a:solidFill>
                  <a:schemeClr val="accent2">
                    <a:lumMod val="75000"/>
                  </a:schemeClr>
                </a:solidFill>
              </a:rPr>
              <a:t>colepsa</a:t>
            </a:r>
            <a:r>
              <a:rPr lang="en-US" sz="1800" dirty="0">
                <a:solidFill>
                  <a:schemeClr val="accent2">
                    <a:lumMod val="75000"/>
                  </a:schemeClr>
                </a:solidFill>
              </a:rPr>
              <a:t> within the empty space, forming a huge depression called boiler. Some boilers have over 23 km in diameter and several kilometers deep. When after the formation of a boiler, the magma chamber receives new contributions from deeper areas, inside the boiler can be raised, phenomenon which is called resurgence. Boilers are one of the most dynamically active volcanic elements and to which often are associated with earthquakes and thermal activity, hot springs, etc.</a:t>
            </a:r>
            <a:endParaRPr lang="es-ES" sz="1800" dirty="0">
              <a:solidFill>
                <a:schemeClr val="accent2">
                  <a:lumMod val="75000"/>
                </a:schemeClr>
              </a:solidFill>
            </a:endParaRPr>
          </a:p>
        </p:txBody>
      </p:sp>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2000" contrast="13000"/>
                    </a14:imgEffect>
                  </a14:imgLayer>
                </a14:imgProps>
              </a:ext>
              <a:ext uri="{28A0092B-C50C-407E-A947-70E740481C1C}">
                <a14:useLocalDpi xmlns:a14="http://schemas.microsoft.com/office/drawing/2010/main" val="0"/>
              </a:ext>
            </a:extLst>
          </a:blip>
          <a:srcRect/>
          <a:stretch>
            <a:fillRect/>
          </a:stretch>
        </p:blipFill>
        <p:spPr bwMode="auto">
          <a:xfrm>
            <a:off x="510524" y="1371015"/>
            <a:ext cx="3553956" cy="419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2911826" y="3093534"/>
            <a:ext cx="1565311" cy="584775"/>
          </a:xfrm>
          <a:prstGeom prst="rect">
            <a:avLst/>
          </a:prstGeom>
          <a:noFill/>
        </p:spPr>
        <p:txBody>
          <a:bodyPr wrap="square" rtlCol="0">
            <a:spAutoFit/>
          </a:bodyPr>
          <a:lstStyle/>
          <a:p>
            <a:r>
              <a:rPr lang="es-ES" sz="1600" b="1" dirty="0" err="1" smtClean="0">
                <a:solidFill>
                  <a:schemeClr val="bg1"/>
                </a:solidFill>
              </a:rPr>
              <a:t>Volcano</a:t>
            </a:r>
            <a:endParaRPr lang="es-ES" sz="1600" b="1" dirty="0" smtClean="0">
              <a:solidFill>
                <a:schemeClr val="bg1"/>
              </a:solidFill>
            </a:endParaRPr>
          </a:p>
          <a:p>
            <a:r>
              <a:rPr lang="es-ES" sz="1600" b="1" dirty="0" smtClean="0">
                <a:solidFill>
                  <a:schemeClr val="bg1"/>
                </a:solidFill>
              </a:rPr>
              <a:t>Nea </a:t>
            </a:r>
            <a:r>
              <a:rPr lang="es-ES" sz="1600" b="1" dirty="0" err="1" smtClean="0">
                <a:solidFill>
                  <a:schemeClr val="bg1"/>
                </a:solidFill>
              </a:rPr>
              <a:t>Kameni</a:t>
            </a:r>
            <a:endParaRPr lang="es-ES" sz="1600" b="1" dirty="0">
              <a:solidFill>
                <a:schemeClr val="bg1"/>
              </a:solidFill>
            </a:endParaRPr>
          </a:p>
        </p:txBody>
      </p:sp>
      <p:cxnSp>
        <p:nvCxnSpPr>
          <p:cNvPr id="7" name="6 Conector recto de flecha"/>
          <p:cNvCxnSpPr/>
          <p:nvPr/>
        </p:nvCxnSpPr>
        <p:spPr>
          <a:xfrm flipH="1" flipV="1">
            <a:off x="2442905" y="3293736"/>
            <a:ext cx="562706" cy="92186"/>
          </a:xfrm>
          <a:prstGeom prst="straightConnector1">
            <a:avLst/>
          </a:prstGeom>
          <a:ln w="50800" cmpd="thinThick">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0337">
            <a:off x="2331352" y="4891089"/>
            <a:ext cx="785813"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CuadroTexto"/>
          <p:cNvSpPr txBox="1"/>
          <p:nvPr/>
        </p:nvSpPr>
        <p:spPr>
          <a:xfrm>
            <a:off x="1969767" y="5225940"/>
            <a:ext cx="2208154" cy="400110"/>
          </a:xfrm>
          <a:prstGeom prst="rect">
            <a:avLst/>
          </a:prstGeom>
          <a:noFill/>
        </p:spPr>
        <p:txBody>
          <a:bodyPr wrap="square" rtlCol="0">
            <a:spAutoFit/>
          </a:bodyPr>
          <a:lstStyle/>
          <a:p>
            <a:r>
              <a:rPr lang="en-US" sz="2000" b="1" dirty="0" smtClean="0">
                <a:solidFill>
                  <a:schemeClr val="bg1"/>
                </a:solidFill>
              </a:rPr>
              <a:t>Magmatic </a:t>
            </a:r>
            <a:r>
              <a:rPr lang="en-US" sz="2000" b="1" dirty="0">
                <a:solidFill>
                  <a:schemeClr val="bg1"/>
                </a:solidFill>
              </a:rPr>
              <a:t>camera</a:t>
            </a:r>
            <a:endParaRPr lang="es-ES" sz="2000" b="1" dirty="0">
              <a:solidFill>
                <a:schemeClr val="bg1"/>
              </a:solidFill>
            </a:endParaRPr>
          </a:p>
        </p:txBody>
      </p:sp>
      <p:sp>
        <p:nvSpPr>
          <p:cNvPr id="13" name="12 Elipse"/>
          <p:cNvSpPr/>
          <p:nvPr/>
        </p:nvSpPr>
        <p:spPr>
          <a:xfrm>
            <a:off x="2199722" y="2908298"/>
            <a:ext cx="436756" cy="67993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4" name="13 Elipse"/>
          <p:cNvSpPr/>
          <p:nvPr/>
        </p:nvSpPr>
        <p:spPr>
          <a:xfrm>
            <a:off x="1664677" y="4911970"/>
            <a:ext cx="1395044" cy="25535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61617">
            <a:off x="920506" y="4186336"/>
            <a:ext cx="785813"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Elipse"/>
          <p:cNvSpPr/>
          <p:nvPr/>
        </p:nvSpPr>
        <p:spPr>
          <a:xfrm>
            <a:off x="1336859" y="4032738"/>
            <a:ext cx="620895" cy="46892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a:off x="493153" y="4544440"/>
            <a:ext cx="1270366" cy="646331"/>
          </a:xfrm>
          <a:prstGeom prst="rect">
            <a:avLst/>
          </a:prstGeom>
          <a:noFill/>
        </p:spPr>
        <p:txBody>
          <a:bodyPr wrap="square" rtlCol="0">
            <a:spAutoFit/>
          </a:bodyPr>
          <a:lstStyle/>
          <a:p>
            <a:r>
              <a:rPr lang="es-ES" b="1" dirty="0" smtClean="0">
                <a:solidFill>
                  <a:schemeClr val="bg1"/>
                </a:solidFill>
              </a:rPr>
              <a:t>Fallas normales</a:t>
            </a:r>
            <a:endParaRPr lang="es-ES" b="1" dirty="0">
              <a:solidFill>
                <a:schemeClr val="bg1"/>
              </a:solidFill>
            </a:endParaRPr>
          </a:p>
        </p:txBody>
      </p:sp>
    </p:spTree>
    <p:extLst>
      <p:ext uri="{BB962C8B-B14F-4D97-AF65-F5344CB8AC3E}">
        <p14:creationId xmlns:p14="http://schemas.microsoft.com/office/powerpoint/2010/main" val="1698293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theme/theme1.xml><?xml version="1.0" encoding="utf-8"?>
<a:theme xmlns:a="http://schemas.openxmlformats.org/drawingml/2006/main" name="Profundidad">
  <a:themeElements>
    <a:clrScheme name="Profundidad">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undidad">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undidad">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TM03457510[[fn=Savon]]</Template>
  <TotalTime>2706</TotalTime>
  <Words>2929</Words>
  <Application>Microsoft Office PowerPoint</Application>
  <PresentationFormat>Panorámica</PresentationFormat>
  <Paragraphs>86</Paragraphs>
  <Slides>30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30</vt:i4>
      </vt:variant>
    </vt:vector>
  </HeadingPairs>
  <TitlesOfParts>
    <vt:vector size="34" baseType="lpstr">
      <vt:lpstr>Arial</vt:lpstr>
      <vt:lpstr>Berlin Sans FB Demi</vt:lpstr>
      <vt:lpstr>Corbel</vt:lpstr>
      <vt:lpstr>Profundidad</vt:lpstr>
      <vt:lpstr>ERASMUS    GREECE - SPAIN</vt:lpstr>
      <vt:lpstr>         </vt:lpstr>
      <vt:lpstr>Presentación de PowerPoint</vt:lpstr>
      <vt:lpstr>Presentación de PowerPoint</vt:lpstr>
      <vt:lpstr>Presentación de PowerPoint</vt:lpstr>
      <vt:lpstr>Presentación de PowerPoint</vt:lpstr>
      <vt:lpstr>SANTORINI</vt:lpstr>
      <vt:lpstr> 2.Caldera volcánica y el volcán de la isla de Santorini.     Volcanic boiler and the volcano of Santorini's island.    </vt:lpstr>
      <vt:lpstr>VOLCANIC CALDERA / CALDERA VOLCÁNICA</vt:lpstr>
      <vt:lpstr>TIPOS DE FORMACIONES / TYPES OF FORMATIONS </vt:lpstr>
      <vt:lpstr> CALDERA DE SANTORINI / SANTORINI’S CALDERA</vt:lpstr>
      <vt:lpstr>Presentación de PowerPoint</vt:lpstr>
      <vt:lpstr>PLAYAS DE SANTORINI / BSANTORINI’S BEACHES.</vt:lpstr>
      <vt:lpstr> 4. Erupción minoica de Santorini que enterró la ciudad griega de Akrotiri o Thera (“Pompeya micénica”).     Eruption minoica of Santorini that buried the Greek city of Akrotiri or Thera (" Mycenaean Pompeii ").</vt:lpstr>
      <vt:lpstr>ERUPTION THAT BURIED AKROTIRI / ERUPCIÓN QUE ENTERRÓ A AKROTIRI</vt:lpstr>
      <vt:lpstr>Presentación de PowerPoint</vt:lpstr>
      <vt:lpstr>MINOAN CIVILIZATION / CIVILIZACIÓN MINOICA</vt:lpstr>
      <vt:lpstr>AKROTIRI / AKROTIRI</vt:lpstr>
      <vt:lpstr>Presentación de PowerPoint</vt:lpstr>
      <vt:lpstr>ATENAS / ATHENS</vt:lpstr>
      <vt:lpstr>Presentación de PowerPoint</vt:lpstr>
      <vt:lpstr>EL PARTENÓN / THE PARTHENON</vt:lpstr>
      <vt:lpstr>Presentación de PowerPoint</vt:lpstr>
      <vt:lpstr>3.Estudio de la Ancient Olympia.     Study of the Ancient Olympia.  </vt:lpstr>
      <vt:lpstr>PRIMEROS JUEGOS OLÍMPICOS/ FIRST OLYMPIC GAMES</vt:lpstr>
      <vt:lpstr>HISTORY/ HISTORIA</vt:lpstr>
      <vt:lpstr>Presentación de PowerPoint</vt:lpstr>
      <vt:lpstr>Presentación de PowerPoint</vt:lpstr>
      <vt:lpstr>Presentación de PowerPoint</vt:lpstr>
      <vt:lpstr>MUSEO DEL PARTENON / PARTHENON’S MUSEUM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dc:creator>
  <cp:lastModifiedBy>Demetrio</cp:lastModifiedBy>
  <cp:revision>92</cp:revision>
  <dcterms:created xsi:type="dcterms:W3CDTF">2017-05-04T16:56:40Z</dcterms:created>
  <dcterms:modified xsi:type="dcterms:W3CDTF">2018-04-09T21:27:43Z</dcterms:modified>
</cp:coreProperties>
</file>